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5" r:id="rId1"/>
  </p:sldMasterIdLst>
  <p:notesMasterIdLst>
    <p:notesMasterId r:id="rId29"/>
  </p:notesMasterIdLst>
  <p:sldIdLst>
    <p:sldId id="256" r:id="rId2"/>
    <p:sldId id="299" r:id="rId3"/>
    <p:sldId id="377" r:id="rId4"/>
    <p:sldId id="378" r:id="rId5"/>
    <p:sldId id="379" r:id="rId6"/>
    <p:sldId id="381" r:id="rId7"/>
    <p:sldId id="383" r:id="rId8"/>
    <p:sldId id="384" r:id="rId9"/>
    <p:sldId id="382" r:id="rId10"/>
    <p:sldId id="386" r:id="rId11"/>
    <p:sldId id="387" r:id="rId12"/>
    <p:sldId id="389" r:id="rId13"/>
    <p:sldId id="390" r:id="rId14"/>
    <p:sldId id="385" r:id="rId15"/>
    <p:sldId id="391" r:id="rId16"/>
    <p:sldId id="393" r:id="rId17"/>
    <p:sldId id="394" r:id="rId18"/>
    <p:sldId id="395" r:id="rId19"/>
    <p:sldId id="396" r:id="rId20"/>
    <p:sldId id="397" r:id="rId21"/>
    <p:sldId id="398" r:id="rId22"/>
    <p:sldId id="462" r:id="rId23"/>
    <p:sldId id="463" r:id="rId24"/>
    <p:sldId id="465" r:id="rId25"/>
    <p:sldId id="467" r:id="rId26"/>
    <p:sldId id="468" r:id="rId27"/>
    <p:sldId id="361" r:id="rId28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FF9966"/>
    <a:srgbClr val="FFFFFF"/>
    <a:srgbClr val="CCFFCC"/>
    <a:srgbClr val="FF9900"/>
    <a:srgbClr val="FFFF99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365" autoAdjust="0"/>
  </p:normalViewPr>
  <p:slideViewPr>
    <p:cSldViewPr snapToGrid="0">
      <p:cViewPr varScale="1">
        <p:scale>
          <a:sx n="59" d="100"/>
          <a:sy n="59" d="100"/>
        </p:scale>
        <p:origin x="86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D3FEEA-02E3-41FF-9B32-BC2322476376}" type="datetimeFigureOut">
              <a:rPr lang="es-ES" smtClean="0"/>
              <a:t>14/04/2025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14E8BE-09A2-46C1-8B3F-42C10E621AB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85049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369CEB-FCD4-0C8D-B113-F466DDD356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DA7BCFB-F44F-7764-7749-27B1B7F310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EE5162E-A39D-0181-7870-B6146A2D25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4/14/2025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65C11FE-ED36-A75A-A5CC-F6490BF0F2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1691154-FED3-EDE0-0D99-840A0774A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2177695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6B2A863-EA6B-CF11-C0DB-8C6DEC7ADB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1BC57F4-2B1A-29AB-ECA7-C8C03D736C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D55C2AF-35DB-1E0B-FAB9-C8C2056DF8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4/14/2025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D82AB9A-BCB1-F224-685D-857C689332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85A6948-5A4B-594D-B072-566DAF83B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577658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DAAACD9-BAC3-16BF-47FA-A5BC49CEC5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835D645-63E7-A155-E05D-DBB24BEE46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B113F2E-B2DC-83B6-B153-C3A2C84CA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4/14/2025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FADAEB5-B945-5198-EB8D-0B37B7D69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7A4AD6E-D787-E312-BE37-BF08B05CBE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4248895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1996E0-C7B4-F07B-570D-3010C2D275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67358D5-1A4E-6515-4027-61850C3F14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39ACAFA-36D2-47F5-9AC0-660807741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4/14/2025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874CDB8-2424-9AA2-A03E-28487E0DFE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7845493-73C2-6E70-C05F-56E44BD7E6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7819309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0676A8-6700-3F70-FAB3-0786362954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7BB5297-340B-E3FB-04DC-D3A1DE63D3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B901B1C-7701-3FE8-057F-C4930B4695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4/14/2025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F6736D0-9413-E713-5CE9-77555E66B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521E6C8-5DA8-1229-6786-E1E986AF4D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7251224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CFA1D8-B32F-D6B4-1A84-2980ABD466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235BF44-78E2-F997-5148-F29D21A66F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9B67BD6-ED17-F69D-3EDE-23AC5F1BC1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CA2DC31-6AE1-DD0A-AC89-B957BE6884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4/14/2025</a:t>
            </a:fld>
            <a:endParaRPr lang="en-US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FAD6A4C-DB2B-1A8E-3384-E6BBC955C4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90358A9-6891-C81E-5243-32EB25BC70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0669256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D437CF4-54AE-27DF-B125-E36CD31C43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5DC661D-07EB-FD09-289C-D4AC9AFF95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E3F2294-140C-9FB4-9B07-E848F0659B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76E604B-4CF1-C5E6-F7AE-DCA5628300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48FD5212-C347-D4A8-7799-759B628C37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0FA2CA3D-2402-74A7-D39E-AEB0E6831C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4/14/2025</a:t>
            </a:fld>
            <a:endParaRPr lang="en-US" dirty="0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7C81410F-6922-A285-B52A-467D5725FE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E87217E5-DCE8-6086-5205-4D2C25227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7980590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C9A0FA-B1DB-4377-0989-3F8BED6063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62778568-0580-2BC4-ED6C-E7FD969B05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4/14/2025</a:t>
            </a:fld>
            <a:endParaRPr lang="en-US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21CAA36-B1FE-1A41-1405-7EF6A51D0A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E56639E-8371-690E-C3EB-FC9D68AC4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7194694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921EDDD4-D252-769C-99EC-A562D5E87C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4/14/2025</a:t>
            </a:fld>
            <a:endParaRPr lang="en-US" dirty="0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8876C155-E0FF-3B73-CF0E-8F486C4B3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7A54900-DEDA-38DA-18A3-246A04E2B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2914849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B3F7C5-5799-3CF1-2629-374724AE9C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5FDD895-3B14-37D1-E2B4-BBD3C4975C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708F8DC-96B5-9463-6B33-CD801A17EE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8C54D71-5213-2076-14D6-D92C3157D1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4/14/2025</a:t>
            </a:fld>
            <a:endParaRPr lang="en-US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311ACAD-EE7A-3313-6BEB-0B069F046C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CA1F62C-ECEA-E81D-D3D6-11415DE0B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1976053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1B1FCA-C3B3-0764-8365-3DAED9C7CB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D637C56E-8520-495D-3811-730B16F390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0F316C8-73B4-74C2-59BE-C99C2B1B9D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B479564-09C5-1229-6F41-3FE21B9985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4/14/2025</a:t>
            </a:fld>
            <a:endParaRPr lang="en-US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BBCA993-5EED-3F05-081E-9B213400AC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3622071-20D3-77FC-11DB-E485DB0C3A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2303567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2BAA6020-10A4-8479-3FE0-D275512E6C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686295C-BB0C-B737-03EA-66B5CA4598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830062A-87BD-64F4-1B4C-4DC20A1C0B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2D6E202-B606-4609-B914-27C9371A1F6D}" type="datetime1">
              <a:rPr lang="en-US" smtClean="0"/>
              <a:t>4/14/2025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9DEBCFA-AABE-5D62-F8BE-8C78DF4063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2628882-F913-F298-0D7F-B373925503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7338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6" r:id="rId1"/>
    <p:sldLayoutId id="2147483897" r:id="rId2"/>
    <p:sldLayoutId id="2147483898" r:id="rId3"/>
    <p:sldLayoutId id="2147483899" r:id="rId4"/>
    <p:sldLayoutId id="2147483900" r:id="rId5"/>
    <p:sldLayoutId id="2147483901" r:id="rId6"/>
    <p:sldLayoutId id="2147483902" r:id="rId7"/>
    <p:sldLayoutId id="2147483903" r:id="rId8"/>
    <p:sldLayoutId id="2147483904" r:id="rId9"/>
    <p:sldLayoutId id="2147483905" r:id="rId10"/>
    <p:sldLayoutId id="2147483906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ivot">
          <a:fgClr>
            <a:schemeClr val="accent5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B78C7E-3F59-FCC0-B943-45C7AB12C5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8046" y="2797620"/>
            <a:ext cx="11620500" cy="238760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s-ES" sz="7000" i="1" dirty="0">
                <a:solidFill>
                  <a:schemeClr val="accent5">
                    <a:lumMod val="50000"/>
                  </a:schemeClr>
                </a:solidFill>
                <a:latin typeface="Franklin Gothic Heavy" panose="020B0903020102020204" pitchFamily="34" charset="0"/>
              </a:rPr>
              <a:t> </a:t>
            </a:r>
            <a:r>
              <a:rPr lang="es-ES" sz="7000" i="1" dirty="0">
                <a:solidFill>
                  <a:schemeClr val="accent2">
                    <a:lumMod val="75000"/>
                  </a:schemeClr>
                </a:solidFill>
                <a:latin typeface="Franklin Gothic Heavy" panose="020B0903020102020204" pitchFamily="34" charset="0"/>
              </a:rPr>
              <a:t>CONGRUENT  </a:t>
            </a:r>
            <a:br>
              <a:rPr lang="es-ES" sz="7000" i="1" dirty="0">
                <a:solidFill>
                  <a:schemeClr val="accent2">
                    <a:lumMod val="75000"/>
                  </a:schemeClr>
                </a:solidFill>
                <a:latin typeface="Franklin Gothic Heavy" panose="020B0903020102020204" pitchFamily="34" charset="0"/>
              </a:rPr>
            </a:br>
            <a:r>
              <a:rPr lang="es-ES" sz="7000" i="1" dirty="0">
                <a:solidFill>
                  <a:schemeClr val="accent2">
                    <a:lumMod val="75000"/>
                  </a:schemeClr>
                </a:solidFill>
                <a:latin typeface="Franklin Gothic Heavy" panose="020B0903020102020204" pitchFamily="34" charset="0"/>
              </a:rPr>
              <a:t>DIAGONALIZATION OF SYMMETRIC REAL MATRICES</a:t>
            </a:r>
            <a:br>
              <a:rPr lang="es-ES" sz="7000" i="1" dirty="0">
                <a:solidFill>
                  <a:schemeClr val="accent2">
                    <a:lumMod val="75000"/>
                  </a:schemeClr>
                </a:solidFill>
                <a:latin typeface="Franklin Gothic Heavy" panose="020B0903020102020204" pitchFamily="34" charset="0"/>
              </a:rPr>
            </a:br>
            <a:endParaRPr lang="es-ES" sz="7000" i="1" dirty="0">
              <a:solidFill>
                <a:schemeClr val="accent2">
                  <a:lumMod val="75000"/>
                </a:schemeClr>
              </a:solidFill>
              <a:latin typeface="Franklin Gothic Heavy" panose="020B0903020102020204" pitchFamily="34" charset="0"/>
            </a:endParaRPr>
          </a:p>
        </p:txBody>
      </p:sp>
      <p:cxnSp>
        <p:nvCxnSpPr>
          <p:cNvPr id="3" name="Conector recto de flecha 2">
            <a:extLst>
              <a:ext uri="{FF2B5EF4-FFF2-40B4-BE49-F238E27FC236}">
                <a16:creationId xmlns:a16="http://schemas.microsoft.com/office/drawing/2014/main" id="{7253732E-506F-78C3-B000-93129EFC68DE}"/>
              </a:ext>
            </a:extLst>
          </p:cNvPr>
          <p:cNvCxnSpPr/>
          <p:nvPr/>
        </p:nvCxnSpPr>
        <p:spPr>
          <a:xfrm>
            <a:off x="3818856" y="5327886"/>
            <a:ext cx="833113" cy="0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uadroTexto 3">
            <a:extLst>
              <a:ext uri="{FF2B5EF4-FFF2-40B4-BE49-F238E27FC236}">
                <a16:creationId xmlns:a16="http://schemas.microsoft.com/office/drawing/2014/main" id="{CC610359-5255-ED88-107B-0C6C77A24B9D}"/>
              </a:ext>
            </a:extLst>
          </p:cNvPr>
          <p:cNvSpPr txBox="1"/>
          <p:nvPr/>
        </p:nvSpPr>
        <p:spPr>
          <a:xfrm>
            <a:off x="3750141" y="4915789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-3r</a:t>
            </a:r>
            <a:r>
              <a:rPr lang="es-ES" sz="20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5" name="Abrir corchete 4">
            <a:extLst>
              <a:ext uri="{FF2B5EF4-FFF2-40B4-BE49-F238E27FC236}">
                <a16:creationId xmlns:a16="http://schemas.microsoft.com/office/drawing/2014/main" id="{4814134A-7E81-156A-2AFE-2A487A67CA88}"/>
              </a:ext>
            </a:extLst>
          </p:cNvPr>
          <p:cNvSpPr/>
          <p:nvPr/>
        </p:nvSpPr>
        <p:spPr>
          <a:xfrm>
            <a:off x="4824727" y="4743588"/>
            <a:ext cx="70783" cy="1090800"/>
          </a:xfrm>
          <a:prstGeom prst="lef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Cerrar corchete 5">
            <a:extLst>
              <a:ext uri="{FF2B5EF4-FFF2-40B4-BE49-F238E27FC236}">
                <a16:creationId xmlns:a16="http://schemas.microsoft.com/office/drawing/2014/main" id="{0C5A1DB9-C113-E9D4-F5FD-B7E1E6640357}"/>
              </a:ext>
            </a:extLst>
          </p:cNvPr>
          <p:cNvSpPr/>
          <p:nvPr/>
        </p:nvSpPr>
        <p:spPr>
          <a:xfrm>
            <a:off x="5930210" y="4723390"/>
            <a:ext cx="70783" cy="1090800"/>
          </a:xfrm>
          <a:prstGeom prst="righ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FA251CB9-1E34-1A82-92FC-B2AD3CFBCC9B}"/>
              </a:ext>
            </a:extLst>
          </p:cNvPr>
          <p:cNvSpPr txBox="1"/>
          <p:nvPr/>
        </p:nvSpPr>
        <p:spPr>
          <a:xfrm>
            <a:off x="6226521" y="4920771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c</a:t>
            </a:r>
            <a:r>
              <a:rPr lang="es-ES" sz="20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-3c</a:t>
            </a:r>
            <a:r>
              <a:rPr lang="es-ES" sz="20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8" name="Conector recto de flecha 7">
            <a:extLst>
              <a:ext uri="{FF2B5EF4-FFF2-40B4-BE49-F238E27FC236}">
                <a16:creationId xmlns:a16="http://schemas.microsoft.com/office/drawing/2014/main" id="{ED5F09B3-E86E-BA0A-CEF2-7C123BCF48FE}"/>
              </a:ext>
            </a:extLst>
          </p:cNvPr>
          <p:cNvCxnSpPr/>
          <p:nvPr/>
        </p:nvCxnSpPr>
        <p:spPr>
          <a:xfrm>
            <a:off x="6255006" y="5327886"/>
            <a:ext cx="833113" cy="0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uadroTexto 8">
            <a:extLst>
              <a:ext uri="{FF2B5EF4-FFF2-40B4-BE49-F238E27FC236}">
                <a16:creationId xmlns:a16="http://schemas.microsoft.com/office/drawing/2014/main" id="{D3364DBD-B214-B08D-BD85-3F2371FDD066}"/>
              </a:ext>
            </a:extLst>
          </p:cNvPr>
          <p:cNvSpPr txBox="1"/>
          <p:nvPr/>
        </p:nvSpPr>
        <p:spPr>
          <a:xfrm>
            <a:off x="7225738" y="4758081"/>
            <a:ext cx="248883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1    0</a:t>
            </a:r>
          </a:p>
          <a:p>
            <a:r>
              <a:rPr lang="es-ES" sz="32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0  -4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Abrir corchete 9">
            <a:extLst>
              <a:ext uri="{FF2B5EF4-FFF2-40B4-BE49-F238E27FC236}">
                <a16:creationId xmlns:a16="http://schemas.microsoft.com/office/drawing/2014/main" id="{36A358A1-161E-8BE1-818B-5E0B407CF46C}"/>
              </a:ext>
            </a:extLst>
          </p:cNvPr>
          <p:cNvSpPr/>
          <p:nvPr/>
        </p:nvSpPr>
        <p:spPr>
          <a:xfrm>
            <a:off x="7290374" y="4749070"/>
            <a:ext cx="70783" cy="1090800"/>
          </a:xfrm>
          <a:prstGeom prst="lef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Cerrar corchete 10">
            <a:extLst>
              <a:ext uri="{FF2B5EF4-FFF2-40B4-BE49-F238E27FC236}">
                <a16:creationId xmlns:a16="http://schemas.microsoft.com/office/drawing/2014/main" id="{7337BDB0-89E6-25A8-4B9E-1B913CF886E1}"/>
              </a:ext>
            </a:extLst>
          </p:cNvPr>
          <p:cNvSpPr/>
          <p:nvPr/>
        </p:nvSpPr>
        <p:spPr>
          <a:xfrm>
            <a:off x="8395857" y="4728872"/>
            <a:ext cx="70783" cy="1090800"/>
          </a:xfrm>
          <a:prstGeom prst="righ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23B41894-A610-F6AE-779A-649DBA0BFB5D}"/>
              </a:ext>
            </a:extLst>
          </p:cNvPr>
          <p:cNvSpPr txBox="1"/>
          <p:nvPr/>
        </p:nvSpPr>
        <p:spPr>
          <a:xfrm>
            <a:off x="8588783" y="4976525"/>
            <a:ext cx="239520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= D, diagonal </a:t>
            </a:r>
            <a:endParaRPr lang="es-ES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3" name="Abrir corchete 12">
            <a:extLst>
              <a:ext uri="{FF2B5EF4-FFF2-40B4-BE49-F238E27FC236}">
                <a16:creationId xmlns:a16="http://schemas.microsoft.com/office/drawing/2014/main" id="{ED13D2E2-752C-786A-CED0-83FBB2510F06}"/>
              </a:ext>
            </a:extLst>
          </p:cNvPr>
          <p:cNvSpPr/>
          <p:nvPr/>
        </p:nvSpPr>
        <p:spPr>
          <a:xfrm>
            <a:off x="2447615" y="4720560"/>
            <a:ext cx="70783" cy="1090800"/>
          </a:xfrm>
          <a:prstGeom prst="lef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Cerrar corchete 13">
            <a:extLst>
              <a:ext uri="{FF2B5EF4-FFF2-40B4-BE49-F238E27FC236}">
                <a16:creationId xmlns:a16="http://schemas.microsoft.com/office/drawing/2014/main" id="{ABD9676A-ED90-F10C-2992-3AB9D34FF20B}"/>
              </a:ext>
            </a:extLst>
          </p:cNvPr>
          <p:cNvSpPr/>
          <p:nvPr/>
        </p:nvSpPr>
        <p:spPr>
          <a:xfrm>
            <a:off x="3553098" y="4700362"/>
            <a:ext cx="70783" cy="1090800"/>
          </a:xfrm>
          <a:prstGeom prst="righ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C6E62085-D0F9-1149-F999-CFD29A860317}"/>
              </a:ext>
            </a:extLst>
          </p:cNvPr>
          <p:cNvSpPr txBox="1"/>
          <p:nvPr/>
        </p:nvSpPr>
        <p:spPr>
          <a:xfrm>
            <a:off x="1620964" y="5036990"/>
            <a:ext cx="24432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A =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</a:rPr>
              <a:t>                       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175CD520-5387-0685-6D8B-17A3D7F11339}"/>
              </a:ext>
            </a:extLst>
          </p:cNvPr>
          <p:cNvSpPr txBox="1"/>
          <p:nvPr/>
        </p:nvSpPr>
        <p:spPr>
          <a:xfrm>
            <a:off x="2394744" y="4697845"/>
            <a:ext cx="248883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1    3</a:t>
            </a:r>
          </a:p>
          <a:p>
            <a:r>
              <a:rPr lang="es-ES" sz="32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3   5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A0F95AAB-B319-49FD-092A-24195481841D}"/>
              </a:ext>
            </a:extLst>
          </p:cNvPr>
          <p:cNvSpPr txBox="1"/>
          <p:nvPr/>
        </p:nvSpPr>
        <p:spPr>
          <a:xfrm>
            <a:off x="4801537" y="4737397"/>
            <a:ext cx="248883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1    3</a:t>
            </a:r>
          </a:p>
          <a:p>
            <a:r>
              <a:rPr lang="es-ES" sz="32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0  -4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37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>
            <a:extLst>
              <a:ext uri="{FF2B5EF4-FFF2-40B4-BE49-F238E27FC236}">
                <a16:creationId xmlns:a16="http://schemas.microsoft.com/office/drawing/2014/main" id="{B55834D4-70A0-2864-FDD2-142FD7E5EB42}"/>
              </a:ext>
            </a:extLst>
          </p:cNvPr>
          <p:cNvSpPr txBox="1">
            <a:spLocks/>
          </p:cNvSpPr>
          <p:nvPr/>
        </p:nvSpPr>
        <p:spPr>
          <a:xfrm>
            <a:off x="281354" y="360485"/>
            <a:ext cx="11661269" cy="1011115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b="1" dirty="0">
                <a:solidFill>
                  <a:srgbClr val="7030A0"/>
                </a:solidFill>
              </a:rPr>
              <a:t>… </a:t>
            </a:r>
            <a:r>
              <a:rPr lang="es-ES" b="1" dirty="0" err="1">
                <a:solidFill>
                  <a:srgbClr val="7030A0"/>
                </a:solidFill>
              </a:rPr>
              <a:t>the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main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result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i="1" dirty="0">
                <a:solidFill>
                  <a:srgbClr val="7030A0"/>
                </a:solidFill>
              </a:rPr>
              <a:t>(</a:t>
            </a:r>
            <a:r>
              <a:rPr lang="es-ES" b="1" i="1" dirty="0" err="1">
                <a:solidFill>
                  <a:srgbClr val="7030A0"/>
                </a:solidFill>
              </a:rPr>
              <a:t>procedure</a:t>
            </a:r>
            <a:r>
              <a:rPr lang="es-ES" b="1" i="1" dirty="0">
                <a:solidFill>
                  <a:srgbClr val="7030A0"/>
                </a:solidFill>
              </a:rPr>
              <a:t>)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C1095333-A335-FA1B-3971-2081D7D7A52E}"/>
              </a:ext>
            </a:extLst>
          </p:cNvPr>
          <p:cNvSpPr txBox="1"/>
          <p:nvPr/>
        </p:nvSpPr>
        <p:spPr>
          <a:xfrm>
            <a:off x="560322" y="1676043"/>
            <a:ext cx="10769851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Yu Gothic UI" panose="020B0500000000000000" pitchFamily="34" charset="-128"/>
                <a:ea typeface="Yu Gothic UI" panose="020B0500000000000000" pitchFamily="34" charset="-128"/>
              </a:rPr>
              <a:t>❷</a:t>
            </a: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Yu Mincho Light" panose="020B0400000000000000" pitchFamily="18" charset="-128"/>
                <a:ea typeface="Yu Mincho Light" panose="020B0400000000000000" pitchFamily="18" charset="-128"/>
                <a:cs typeface="+mn-cs"/>
              </a:rPr>
              <a:t>  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  <a:cs typeface="+mn-cs"/>
              </a:rPr>
              <a:t>After </a:t>
            </a:r>
            <a:r>
              <a:rPr kumimoji="0" lang="es-ES" sz="27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  <a:cs typeface="+mn-cs"/>
              </a:rPr>
              <a:t>performing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  <a:cs typeface="+mn-cs"/>
              </a:rPr>
              <a:t> </a:t>
            </a:r>
            <a:r>
              <a:rPr kumimoji="0" lang="es-ES" sz="27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  <a:cs typeface="+mn-cs"/>
              </a:rPr>
              <a:t>each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i="1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pair</a:t>
            </a:r>
            <a:r>
              <a:rPr lang="es-ES" sz="2700" i="1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(e, </a:t>
            </a:r>
            <a:r>
              <a:rPr lang="es-ES" sz="2700" i="1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</a:t>
            </a:r>
            <a:r>
              <a:rPr lang="es-ES" sz="2700" i="1" baseline="300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T</a:t>
            </a:r>
            <a:r>
              <a:rPr lang="es-ES" sz="2700" i="1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), 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the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result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must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be a</a:t>
            </a:r>
          </a:p>
          <a:p>
            <a:pPr lvl="0">
              <a:defRPr/>
            </a:pP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 </a:t>
            </a:r>
            <a:r>
              <a:rPr lang="es-ES" sz="2700" i="1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symmetric</a:t>
            </a:r>
            <a:r>
              <a:rPr lang="es-ES" sz="2700" i="1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matrix</a:t>
            </a:r>
            <a:r>
              <a:rPr lang="es-ES" sz="2700" i="1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(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if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not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,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some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mistake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has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been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made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). 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C1095333-A335-FA1B-3971-2081D7D7A52E}"/>
              </a:ext>
            </a:extLst>
          </p:cNvPr>
          <p:cNvSpPr txBox="1"/>
          <p:nvPr/>
        </p:nvSpPr>
        <p:spPr>
          <a:xfrm>
            <a:off x="637248" y="2742489"/>
            <a:ext cx="11623578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   </a:t>
            </a: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Yu Mincho Light" panose="020B0400000000000000" pitchFamily="18" charset="-128"/>
                <a:ea typeface="Yu Mincho Light" panose="020B0400000000000000" pitchFamily="18" charset="-128"/>
                <a:cs typeface="+mn-cs"/>
              </a:rPr>
              <a:t>  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And</a:t>
            </a:r>
            <a:r>
              <a:rPr lang="es-ES" sz="2700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b="1" noProof="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always</a:t>
            </a:r>
            <a:r>
              <a:rPr lang="es-ES" sz="2700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i="1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after and </a:t>
            </a:r>
            <a:r>
              <a:rPr lang="es-ES" sz="2700" i="1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</a:t>
            </a:r>
            <a:r>
              <a:rPr lang="es-ES" sz="2700" i="1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.</a:t>
            </a:r>
            <a:r>
              <a:rPr lang="es-ES" sz="2700" i="1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r</a:t>
            </a:r>
            <a:r>
              <a:rPr lang="es-ES" sz="2700" i="1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.</a:t>
            </a:r>
            <a:r>
              <a:rPr lang="es-ES" sz="2700" i="1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o</a:t>
            </a:r>
            <a:r>
              <a:rPr lang="es-ES" sz="2700" i="1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. </a:t>
            </a:r>
            <a:r>
              <a:rPr lang="es-ES" sz="2700" i="1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 </a:t>
            </a:r>
            <a:r>
              <a:rPr lang="es-ES" sz="2700" i="1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its</a:t>
            </a:r>
            <a:r>
              <a:rPr lang="es-ES" sz="2700" i="1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i="1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transpose</a:t>
            </a:r>
            <a:r>
              <a:rPr lang="es-ES" sz="2700" i="1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i="1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e.c.o</a:t>
            </a:r>
            <a:r>
              <a:rPr lang="es-ES" sz="2700" i="1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. </a:t>
            </a:r>
            <a:r>
              <a:rPr lang="es-ES" sz="2700" i="1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</a:t>
            </a:r>
            <a:r>
              <a:rPr lang="es-ES" sz="2700" i="1" baseline="300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T</a:t>
            </a:r>
            <a:r>
              <a:rPr lang="es-ES" sz="2700" i="1" baseline="300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i="1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must</a:t>
            </a:r>
            <a:r>
              <a:rPr lang="es-ES" sz="2700" i="1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be </a:t>
            </a:r>
          </a:p>
          <a:p>
            <a:pPr lvl="0">
              <a:defRPr/>
            </a:pPr>
            <a:r>
              <a:rPr lang="es-ES" sz="2700" i="1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</a:t>
            </a:r>
            <a:r>
              <a:rPr lang="es-ES" sz="2700" i="1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performed</a:t>
            </a:r>
            <a:r>
              <a:rPr lang="es-ES" sz="2700" i="1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,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even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though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in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some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occasions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it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may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look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like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as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if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we</a:t>
            </a:r>
            <a:endParaRPr lang="es-ES" sz="2700" dirty="0">
              <a:solidFill>
                <a:prstClr val="black"/>
              </a:solidFill>
              <a:latin typeface="Comic Sans MS" panose="030F0702030302020204" pitchFamily="66" charset="0"/>
              <a:ea typeface="Yu Mincho Light" panose="020B0400000000000000" pitchFamily="18" charset="-128"/>
            </a:endParaRPr>
          </a:p>
          <a:p>
            <a:pPr lvl="0">
              <a:defRPr/>
            </a:pP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were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going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in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the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opposite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direction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of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obtaining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a diagonal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matrix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.  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C1095333-A335-FA1B-3971-2081D7D7A52E}"/>
              </a:ext>
            </a:extLst>
          </p:cNvPr>
          <p:cNvSpPr txBox="1"/>
          <p:nvPr/>
        </p:nvSpPr>
        <p:spPr>
          <a:xfrm>
            <a:off x="560321" y="4323993"/>
            <a:ext cx="11382302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Yu Gothic UI" panose="020B0500000000000000" pitchFamily="34" charset="-128"/>
                <a:ea typeface="Yu Gothic UI" panose="020B0500000000000000" pitchFamily="34" charset="-128"/>
              </a:rPr>
              <a:t>❸</a:t>
            </a: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Yu Mincho Light" panose="020B0400000000000000" pitchFamily="18" charset="-128"/>
                <a:ea typeface="Yu Mincho Light" panose="020B0400000000000000" pitchFamily="18" charset="-128"/>
                <a:cs typeface="+mn-cs"/>
              </a:rPr>
              <a:t>  </a:t>
            </a:r>
            <a:r>
              <a:rPr lang="es-ES" sz="2700" i="1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I</a:t>
            </a:r>
            <a:r>
              <a:rPr lang="es-ES" sz="2700" i="1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n general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,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the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e.r.o.’s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to be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performed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are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oriented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to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obtain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a </a:t>
            </a:r>
          </a:p>
          <a:p>
            <a:pPr lvl="0">
              <a:defRPr/>
            </a:pP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matrix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in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r.e.f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. 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(</a:t>
            </a:r>
            <a:r>
              <a:rPr lang="es-ES" sz="2700" i="1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upper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i="1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triangular 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as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it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is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square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). 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C1095333-A335-FA1B-3971-2081D7D7A52E}"/>
              </a:ext>
            </a:extLst>
          </p:cNvPr>
          <p:cNvSpPr txBox="1"/>
          <p:nvPr/>
        </p:nvSpPr>
        <p:spPr>
          <a:xfrm>
            <a:off x="539791" y="4727800"/>
            <a:ext cx="11818492" cy="17697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                                                                                      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Attention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must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be</a:t>
            </a:r>
            <a:endParaRPr lang="es-ES" sz="2700" i="1" dirty="0">
              <a:solidFill>
                <a:prstClr val="black"/>
              </a:solidFill>
              <a:latin typeface="Comic Sans MS" panose="030F0702030302020204" pitchFamily="66" charset="0"/>
              <a:ea typeface="Yu Mincho Light" panose="020B0400000000000000" pitchFamily="18" charset="-128"/>
            </a:endParaRPr>
          </a:p>
          <a:p>
            <a:pPr lvl="0">
              <a:defRPr/>
            </a:pPr>
            <a:r>
              <a:rPr lang="es-ES" sz="2700" i="1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paid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to a case that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could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be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called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“antinatural” (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which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is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solved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</a:t>
            </a:r>
          </a:p>
          <a:p>
            <a:pPr lvl="0">
              <a:defRPr/>
            </a:pP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with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a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type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III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e.r.o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.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when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the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most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natural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appeared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to be a  </a:t>
            </a:r>
          </a:p>
          <a:p>
            <a:pPr lvl="0">
              <a:defRPr/>
            </a:pP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type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I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e.r.o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.):</a:t>
            </a:r>
          </a:p>
        </p:txBody>
      </p:sp>
    </p:spTree>
    <p:extLst>
      <p:ext uri="{BB962C8B-B14F-4D97-AF65-F5344CB8AC3E}">
        <p14:creationId xmlns:p14="http://schemas.microsoft.com/office/powerpoint/2010/main" val="4245912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2" grpId="0"/>
      <p:bldP spid="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5832FF-3639-6996-52D9-498783BC7C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A1107FC-FE9C-FF9E-CCD5-76E3D548FF44}"/>
              </a:ext>
            </a:extLst>
          </p:cNvPr>
          <p:cNvSpPr txBox="1">
            <a:spLocks/>
          </p:cNvSpPr>
          <p:nvPr/>
        </p:nvSpPr>
        <p:spPr>
          <a:xfrm>
            <a:off x="281354" y="236802"/>
            <a:ext cx="11661269" cy="1011115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b="1" dirty="0">
                <a:solidFill>
                  <a:srgbClr val="7030A0"/>
                </a:solidFill>
              </a:rPr>
              <a:t>… </a:t>
            </a:r>
            <a:r>
              <a:rPr lang="es-ES" b="1" dirty="0" err="1">
                <a:solidFill>
                  <a:srgbClr val="7030A0"/>
                </a:solidFill>
              </a:rPr>
              <a:t>the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main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result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i="1" dirty="0">
                <a:solidFill>
                  <a:srgbClr val="7030A0"/>
                </a:solidFill>
              </a:rPr>
              <a:t>(</a:t>
            </a:r>
            <a:r>
              <a:rPr lang="es-ES" b="1" i="1" dirty="0" err="1">
                <a:solidFill>
                  <a:srgbClr val="7030A0"/>
                </a:solidFill>
              </a:rPr>
              <a:t>procedure</a:t>
            </a:r>
            <a:r>
              <a:rPr lang="es-ES" b="1" i="1" dirty="0">
                <a:solidFill>
                  <a:srgbClr val="7030A0"/>
                </a:solidFill>
              </a:rPr>
              <a:t>)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807BD17E-5EC3-9066-F369-881A92EA5859}"/>
              </a:ext>
            </a:extLst>
          </p:cNvPr>
          <p:cNvSpPr txBox="1"/>
          <p:nvPr/>
        </p:nvSpPr>
        <p:spPr>
          <a:xfrm>
            <a:off x="-1" y="1346288"/>
            <a:ext cx="11942623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   </a:t>
            </a: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Yu Mincho Light" panose="020B0400000000000000" pitchFamily="18" charset="-128"/>
                <a:ea typeface="Yu Mincho Light" panose="020B0400000000000000" pitchFamily="18" charset="-128"/>
                <a:cs typeface="+mn-cs"/>
              </a:rPr>
              <a:t>  </a:t>
            </a:r>
            <a:r>
              <a:rPr kumimoji="0" lang="es-ES" sz="2700" b="0" i="0" u="none" strike="noStrike" kern="1200" cap="none" spc="0" normalizeH="0" baseline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  <a:cs typeface="+mn-cs"/>
              </a:rPr>
              <a:t>If</a:t>
            </a:r>
            <a:r>
              <a:rPr kumimoji="0" lang="es-ES" sz="2700" b="0" i="0" u="none" strike="noStrike" kern="1200" cap="none" spc="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  <a:cs typeface="+mn-cs"/>
              </a:rPr>
              <a:t> </a:t>
            </a:r>
            <a:r>
              <a:rPr kumimoji="0" lang="es-ES" sz="2700" b="0" i="0" u="none" strike="noStrike" kern="1200" cap="none" spc="0" normalizeH="0" baseline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  <a:cs typeface="+mn-cs"/>
              </a:rPr>
              <a:t>we</a:t>
            </a:r>
            <a:r>
              <a:rPr kumimoji="0" lang="es-ES" sz="2700" b="0" i="0" u="none" strike="noStrike" kern="1200" cap="none" spc="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  <a:cs typeface="+mn-cs"/>
              </a:rPr>
              <a:t> </a:t>
            </a:r>
            <a:r>
              <a:rPr kumimoji="0" lang="es-ES" sz="2700" b="0" i="0" u="none" strike="noStrike" kern="1200" cap="none" spc="0" normalizeH="0" baseline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  <a:cs typeface="+mn-cs"/>
              </a:rPr>
              <a:t>arrive</a:t>
            </a:r>
            <a:r>
              <a:rPr kumimoji="0" lang="es-ES" sz="2700" b="0" i="0" u="none" strike="noStrike" kern="1200" cap="none" spc="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  <a:cs typeface="+mn-cs"/>
              </a:rPr>
              <a:t> to</a:t>
            </a:r>
            <a:r>
              <a:rPr lang="es-ES" sz="2700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a </a:t>
            </a:r>
            <a:r>
              <a:rPr lang="es-ES" sz="2700" noProof="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situation</a:t>
            </a:r>
            <a:r>
              <a:rPr lang="es-ES" sz="2700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(</a:t>
            </a:r>
            <a:r>
              <a:rPr lang="es-ES" sz="2700" noProof="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symmetric</a:t>
            </a:r>
            <a:r>
              <a:rPr lang="es-ES" sz="2700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noProof="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matrix</a:t>
            </a:r>
            <a:r>
              <a:rPr lang="es-ES" sz="2700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, after </a:t>
            </a:r>
            <a:r>
              <a:rPr lang="es-ES" sz="2700" noProof="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having</a:t>
            </a:r>
            <a:r>
              <a:rPr lang="es-ES" sz="2700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noProof="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performed</a:t>
            </a:r>
            <a:r>
              <a:rPr lang="es-ES" sz="2700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</a:p>
          <a:p>
            <a:pPr lvl="0">
              <a:defRPr/>
            </a:pP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</a:t>
            </a:r>
            <a:r>
              <a:rPr lang="es-ES" sz="2700" noProof="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pairs</a:t>
            </a:r>
            <a:r>
              <a:rPr lang="es-ES" sz="2700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e, </a:t>
            </a:r>
            <a:r>
              <a:rPr lang="es-ES" sz="2700" noProof="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</a:t>
            </a:r>
            <a:r>
              <a:rPr lang="es-ES" sz="2700" baseline="30000" noProof="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T</a:t>
            </a:r>
            <a:r>
              <a:rPr lang="es-ES" sz="2700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,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with</a:t>
            </a:r>
            <a:r>
              <a:rPr lang="es-ES" sz="2700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e = 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</a:t>
            </a:r>
            <a:r>
              <a:rPr lang="es-ES" sz="2700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.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r</a:t>
            </a:r>
            <a:r>
              <a:rPr lang="es-ES" sz="2700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.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o</a:t>
            </a:r>
            <a:r>
              <a:rPr lang="es-ES" sz="2700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.) as</a:t>
            </a:r>
            <a:endParaRPr lang="es-ES" sz="2700" dirty="0">
              <a:solidFill>
                <a:prstClr val="black"/>
              </a:solidFill>
              <a:latin typeface="Comic Sans MS" panose="030F0702030302020204" pitchFamily="66" charset="0"/>
              <a:ea typeface="Yu Mincho Light" panose="020B0400000000000000" pitchFamily="18" charset="-128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7AD26309-D184-A1CD-894C-0A7C613D6E3A}"/>
              </a:ext>
            </a:extLst>
          </p:cNvPr>
          <p:cNvSpPr txBox="1"/>
          <p:nvPr/>
        </p:nvSpPr>
        <p:spPr>
          <a:xfrm>
            <a:off x="3583136" y="2439316"/>
            <a:ext cx="422679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b</a:t>
            </a:r>
            <a:r>
              <a:rPr lang="es-ES" sz="3200" baseline="-250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ii</a:t>
            </a:r>
            <a:r>
              <a:rPr lang="es-ES" sz="3200" baseline="-25000" dirty="0">
                <a:solidFill>
                  <a:schemeClr val="tx2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= 0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       </a:t>
            </a:r>
            <a:r>
              <a:rPr lang="es-ES" sz="3200" dirty="0">
                <a:solidFill>
                  <a:schemeClr val="tx2"/>
                </a:solidFill>
                <a:latin typeface="Comic Sans MS" panose="030F0702030302020204" pitchFamily="66" charset="0"/>
              </a:rPr>
              <a:t>…      </a:t>
            </a:r>
            <a:r>
              <a:rPr lang="es-ES" sz="32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b</a:t>
            </a:r>
            <a:r>
              <a:rPr lang="es-ES" sz="3200" baseline="-250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ij</a:t>
            </a:r>
            <a:r>
              <a:rPr lang="es-ES" sz="3200" dirty="0">
                <a:solidFill>
                  <a:schemeClr val="tx2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≠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0</a:t>
            </a:r>
            <a:r>
              <a:rPr lang="es-ES" sz="3200" dirty="0">
                <a:solidFill>
                  <a:schemeClr val="tx2"/>
                </a:solidFill>
                <a:latin typeface="Comic Sans MS" panose="030F0702030302020204" pitchFamily="66" charset="0"/>
              </a:rPr>
              <a:t>           </a:t>
            </a:r>
          </a:p>
          <a:p>
            <a:r>
              <a:rPr lang="es-ES" sz="3200" dirty="0">
                <a:solidFill>
                  <a:schemeClr val="tx2"/>
                </a:solidFill>
                <a:latin typeface="Comic Sans MS" panose="030F0702030302020204" pitchFamily="66" charset="0"/>
              </a:rPr>
              <a:t>    …        …        …   </a:t>
            </a:r>
          </a:p>
          <a:p>
            <a:r>
              <a:rPr lang="es-ES" sz="3200" dirty="0">
                <a:solidFill>
                  <a:schemeClr val="tx2"/>
                </a:solidFill>
                <a:latin typeface="Comic Sans MS" panose="030F0702030302020204" pitchFamily="66" charset="0"/>
              </a:rPr>
              <a:t> </a:t>
            </a:r>
            <a:r>
              <a:rPr lang="es-ES" sz="3200">
                <a:solidFill>
                  <a:schemeClr val="tx2"/>
                </a:solidFill>
                <a:latin typeface="Comic Sans MS" panose="030F0702030302020204" pitchFamily="66" charset="0"/>
              </a:rPr>
              <a:t>b</a:t>
            </a:r>
            <a:r>
              <a:rPr lang="es-ES" sz="3200" baseline="-25000">
                <a:solidFill>
                  <a:schemeClr val="tx2"/>
                </a:solidFill>
                <a:latin typeface="Comic Sans MS" panose="030F0702030302020204" pitchFamily="66" charset="0"/>
              </a:rPr>
              <a:t>ij</a:t>
            </a:r>
            <a:r>
              <a:rPr lang="es-ES" sz="3200">
                <a:solidFill>
                  <a:schemeClr val="tx2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≠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0</a:t>
            </a:r>
            <a:r>
              <a:rPr lang="es-ES" sz="3200" dirty="0">
                <a:solidFill>
                  <a:schemeClr val="tx2"/>
                </a:solidFill>
                <a:latin typeface="Comic Sans MS" panose="030F0702030302020204" pitchFamily="66" charset="0"/>
              </a:rPr>
              <a:t>     …      </a:t>
            </a:r>
            <a:r>
              <a:rPr lang="es-ES" sz="32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b</a:t>
            </a:r>
            <a:r>
              <a:rPr lang="es-ES" sz="3200" baseline="-250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jj</a:t>
            </a:r>
            <a:r>
              <a:rPr lang="es-ES" sz="3200" baseline="-25000" dirty="0">
                <a:solidFill>
                  <a:schemeClr val="tx2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= 0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2C27891D-FDC1-3809-5089-C6FDFE2C6C02}"/>
              </a:ext>
            </a:extLst>
          </p:cNvPr>
          <p:cNvSpPr txBox="1"/>
          <p:nvPr/>
        </p:nvSpPr>
        <p:spPr>
          <a:xfrm>
            <a:off x="8370371" y="2473288"/>
            <a:ext cx="973343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700" dirty="0" err="1">
                <a:latin typeface="Comic Sans MS" panose="030F0702030302020204" pitchFamily="66" charset="0"/>
              </a:rPr>
              <a:t>row</a:t>
            </a:r>
            <a:r>
              <a:rPr lang="es-ES" sz="2700" dirty="0">
                <a:latin typeface="Comic Sans MS" panose="030F0702030302020204" pitchFamily="66" charset="0"/>
              </a:rPr>
              <a:t> i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FCD3ACE7-5811-1828-1338-A52F8B59CB20}"/>
              </a:ext>
            </a:extLst>
          </p:cNvPr>
          <p:cNvSpPr txBox="1"/>
          <p:nvPr/>
        </p:nvSpPr>
        <p:spPr>
          <a:xfrm>
            <a:off x="8370371" y="3501145"/>
            <a:ext cx="1015021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700" dirty="0" err="1">
                <a:latin typeface="Comic Sans MS" panose="030F0702030302020204" pitchFamily="66" charset="0"/>
              </a:rPr>
              <a:t>row</a:t>
            </a:r>
            <a:r>
              <a:rPr lang="es-ES" sz="2700" dirty="0">
                <a:latin typeface="Comic Sans MS" panose="030F0702030302020204" pitchFamily="66" charset="0"/>
              </a:rPr>
              <a:t> j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28A75D11-1A41-5424-D95B-B862764E5126}"/>
              </a:ext>
            </a:extLst>
          </p:cNvPr>
          <p:cNvSpPr txBox="1"/>
          <p:nvPr/>
        </p:nvSpPr>
        <p:spPr>
          <a:xfrm>
            <a:off x="3518791" y="4479951"/>
            <a:ext cx="1471878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700" dirty="0" err="1">
                <a:latin typeface="Comic Sans MS" panose="030F0702030302020204" pitchFamily="66" charset="0"/>
              </a:rPr>
              <a:t>column</a:t>
            </a:r>
            <a:r>
              <a:rPr lang="es-ES" sz="2700" dirty="0">
                <a:latin typeface="Comic Sans MS" panose="030F0702030302020204" pitchFamily="66" charset="0"/>
              </a:rPr>
              <a:t> i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34375D15-AD94-B25A-9C0B-891A05C53C45}"/>
              </a:ext>
            </a:extLst>
          </p:cNvPr>
          <p:cNvSpPr txBox="1"/>
          <p:nvPr/>
        </p:nvSpPr>
        <p:spPr>
          <a:xfrm>
            <a:off x="5951636" y="4469360"/>
            <a:ext cx="1513556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700" dirty="0" err="1">
                <a:latin typeface="Comic Sans MS" panose="030F0702030302020204" pitchFamily="66" charset="0"/>
              </a:rPr>
              <a:t>column</a:t>
            </a:r>
            <a:r>
              <a:rPr lang="es-ES" sz="2700" dirty="0">
                <a:latin typeface="Comic Sans MS" panose="030F0702030302020204" pitchFamily="66" charset="0"/>
              </a:rPr>
              <a:t> j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786E6361-4770-EF72-71E5-A7DA1A184A0D}"/>
              </a:ext>
            </a:extLst>
          </p:cNvPr>
          <p:cNvSpPr txBox="1"/>
          <p:nvPr/>
        </p:nvSpPr>
        <p:spPr>
          <a:xfrm>
            <a:off x="1473572" y="2343720"/>
            <a:ext cx="147829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pivot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position</a:t>
            </a:r>
          </a:p>
        </p:txBody>
      </p:sp>
      <p:cxnSp>
        <p:nvCxnSpPr>
          <p:cNvPr id="11" name="Conector recto de flecha 10">
            <a:extLst>
              <a:ext uri="{FF2B5EF4-FFF2-40B4-BE49-F238E27FC236}">
                <a16:creationId xmlns:a16="http://schemas.microsoft.com/office/drawing/2014/main" id="{974FCC53-2EE1-329F-2597-F7DF5A0AF31D}"/>
              </a:ext>
            </a:extLst>
          </p:cNvPr>
          <p:cNvCxnSpPr/>
          <p:nvPr/>
        </p:nvCxnSpPr>
        <p:spPr>
          <a:xfrm flipH="1">
            <a:off x="7643125" y="2727203"/>
            <a:ext cx="776748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de flecha 11">
            <a:extLst>
              <a:ext uri="{FF2B5EF4-FFF2-40B4-BE49-F238E27FC236}">
                <a16:creationId xmlns:a16="http://schemas.microsoft.com/office/drawing/2014/main" id="{123BC6F3-31E3-3227-A2DA-C1E80E956122}"/>
              </a:ext>
            </a:extLst>
          </p:cNvPr>
          <p:cNvCxnSpPr/>
          <p:nvPr/>
        </p:nvCxnSpPr>
        <p:spPr>
          <a:xfrm flipH="1">
            <a:off x="7643125" y="3755060"/>
            <a:ext cx="776748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cto de flecha 12">
            <a:extLst>
              <a:ext uri="{FF2B5EF4-FFF2-40B4-BE49-F238E27FC236}">
                <a16:creationId xmlns:a16="http://schemas.microsoft.com/office/drawing/2014/main" id="{D8D5DA66-11C9-DB8A-4365-610FB141C002}"/>
              </a:ext>
            </a:extLst>
          </p:cNvPr>
          <p:cNvCxnSpPr>
            <a:cxnSpLocks/>
          </p:cNvCxnSpPr>
          <p:nvPr/>
        </p:nvCxnSpPr>
        <p:spPr>
          <a:xfrm flipV="1">
            <a:off x="4343696" y="4099939"/>
            <a:ext cx="0" cy="369421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cto de flecha 15">
            <a:extLst>
              <a:ext uri="{FF2B5EF4-FFF2-40B4-BE49-F238E27FC236}">
                <a16:creationId xmlns:a16="http://schemas.microsoft.com/office/drawing/2014/main" id="{C87A1986-0ECE-1AF4-8568-9A15D72A3D33}"/>
              </a:ext>
            </a:extLst>
          </p:cNvPr>
          <p:cNvCxnSpPr>
            <a:cxnSpLocks/>
          </p:cNvCxnSpPr>
          <p:nvPr/>
        </p:nvCxnSpPr>
        <p:spPr>
          <a:xfrm flipV="1">
            <a:off x="6768659" y="4110530"/>
            <a:ext cx="0" cy="369421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ectángulo 16">
            <a:extLst>
              <a:ext uri="{FF2B5EF4-FFF2-40B4-BE49-F238E27FC236}">
                <a16:creationId xmlns:a16="http://schemas.microsoft.com/office/drawing/2014/main" id="{C1A43939-DB33-36C7-2089-CEE76769D0B4}"/>
              </a:ext>
            </a:extLst>
          </p:cNvPr>
          <p:cNvSpPr/>
          <p:nvPr/>
        </p:nvSpPr>
        <p:spPr>
          <a:xfrm>
            <a:off x="3660720" y="2473288"/>
            <a:ext cx="1229032" cy="637515"/>
          </a:xfrm>
          <a:prstGeom prst="rect">
            <a:avLst/>
          </a:prstGeom>
          <a:noFill/>
          <a:ln w="254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8" name="Conector recto de flecha 17">
            <a:extLst>
              <a:ext uri="{FF2B5EF4-FFF2-40B4-BE49-F238E27FC236}">
                <a16:creationId xmlns:a16="http://schemas.microsoft.com/office/drawing/2014/main" id="{9ACB39E7-A768-0754-1055-1B75A09E853E}"/>
              </a:ext>
            </a:extLst>
          </p:cNvPr>
          <p:cNvCxnSpPr>
            <a:cxnSpLocks/>
          </p:cNvCxnSpPr>
          <p:nvPr/>
        </p:nvCxnSpPr>
        <p:spPr>
          <a:xfrm>
            <a:off x="2909625" y="2874517"/>
            <a:ext cx="673511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Abrir corchete 19">
            <a:extLst>
              <a:ext uri="{FF2B5EF4-FFF2-40B4-BE49-F238E27FC236}">
                <a16:creationId xmlns:a16="http://schemas.microsoft.com/office/drawing/2014/main" id="{43C82963-BC05-0C39-6469-00E709D08D52}"/>
              </a:ext>
            </a:extLst>
          </p:cNvPr>
          <p:cNvSpPr/>
          <p:nvPr/>
        </p:nvSpPr>
        <p:spPr>
          <a:xfrm>
            <a:off x="3261446" y="2339310"/>
            <a:ext cx="88490" cy="2130050"/>
          </a:xfrm>
          <a:prstGeom prst="leftBracket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Abrir corchete 20">
            <a:extLst>
              <a:ext uri="{FF2B5EF4-FFF2-40B4-BE49-F238E27FC236}">
                <a16:creationId xmlns:a16="http://schemas.microsoft.com/office/drawing/2014/main" id="{96E17CB9-B0E3-A665-2776-152FFA33FDB0}"/>
              </a:ext>
            </a:extLst>
          </p:cNvPr>
          <p:cNvSpPr/>
          <p:nvPr/>
        </p:nvSpPr>
        <p:spPr>
          <a:xfrm flipH="1">
            <a:off x="7753419" y="2473288"/>
            <a:ext cx="120768" cy="2130050"/>
          </a:xfrm>
          <a:prstGeom prst="leftBracket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807BD17E-5EC3-9066-F369-881A92EA5859}"/>
              </a:ext>
            </a:extLst>
          </p:cNvPr>
          <p:cNvSpPr txBox="1"/>
          <p:nvPr/>
        </p:nvSpPr>
        <p:spPr>
          <a:xfrm>
            <a:off x="-1" y="4977191"/>
            <a:ext cx="12192001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   </a:t>
            </a: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Yu Mincho Light" panose="020B0400000000000000" pitchFamily="18" charset="-128"/>
                <a:ea typeface="Yu Mincho Light" panose="020B0400000000000000" pitchFamily="18" charset="-128"/>
                <a:cs typeface="+mn-cs"/>
              </a:rPr>
              <a:t> </a:t>
            </a:r>
            <a:r>
              <a:rPr lang="es-ES" sz="2700" noProof="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the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effect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of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the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pair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of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“natural”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operations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 = </a:t>
            </a:r>
            <a:r>
              <a:rPr lang="es-ES" sz="2700" noProof="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r</a:t>
            </a:r>
            <a:r>
              <a:rPr lang="es-ES" sz="2700" baseline="-25000" noProof="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i</a:t>
            </a:r>
            <a:r>
              <a:rPr lang="es-ES" sz="2700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 </a:t>
            </a:r>
            <a:r>
              <a:rPr lang="es-ES" sz="2700" noProof="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r</a:t>
            </a:r>
            <a:r>
              <a:rPr lang="es-ES" sz="2700" baseline="-25000" noProof="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j</a:t>
            </a:r>
            <a:r>
              <a:rPr lang="es-ES" sz="2700" baseline="-25000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,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</a:t>
            </a:r>
            <a:r>
              <a:rPr lang="es-ES" sz="2700" baseline="300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T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= c</a:t>
            </a:r>
            <a:r>
              <a:rPr lang="es-ES" sz="2700" baseline="-250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i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c</a:t>
            </a:r>
            <a:r>
              <a:rPr lang="es-ES" sz="2700" baseline="-250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j</a:t>
            </a:r>
            <a:r>
              <a:rPr lang="es-ES" sz="2700" baseline="-250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</a:t>
            </a:r>
          </a:p>
          <a:p>
            <a:pPr lvl="0">
              <a:defRPr/>
            </a:pP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is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i="1" dirty="0" err="1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the</a:t>
            </a:r>
            <a:r>
              <a:rPr lang="es-ES" sz="2700" i="1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i="1" dirty="0" err="1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permutation</a:t>
            </a:r>
            <a:r>
              <a:rPr lang="es-ES" sz="2700" i="1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i="1" dirty="0" err="1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of</a:t>
            </a:r>
            <a:r>
              <a:rPr lang="es-ES" sz="2700" i="1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i="1" dirty="0" err="1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the</a:t>
            </a:r>
            <a:r>
              <a:rPr lang="es-ES" sz="2700" i="1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diagonal </a:t>
            </a:r>
            <a:r>
              <a:rPr lang="es-ES" sz="2700" i="1" dirty="0" err="1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entries</a:t>
            </a:r>
            <a:r>
              <a:rPr lang="es-ES" sz="2700" i="1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b</a:t>
            </a:r>
            <a:r>
              <a:rPr lang="es-ES" sz="2700" baseline="-25000" dirty="0" err="1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ii</a:t>
            </a:r>
            <a:r>
              <a:rPr lang="es-ES" sz="2700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, </a:t>
            </a:r>
            <a:r>
              <a:rPr lang="es-ES" sz="2700" dirty="0" err="1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b</a:t>
            </a:r>
            <a:r>
              <a:rPr lang="es-ES" sz="2700" baseline="-25000" dirty="0" err="1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jj</a:t>
            </a:r>
            <a:r>
              <a:rPr lang="es-ES" sz="2700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i="1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(</a:t>
            </a:r>
            <a:r>
              <a:rPr lang="es-ES" sz="2700" i="1" dirty="0" err="1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both</a:t>
            </a:r>
            <a:r>
              <a:rPr lang="es-ES" sz="2700" i="1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i="1" dirty="0" err="1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equal</a:t>
            </a:r>
            <a:r>
              <a:rPr lang="es-ES" sz="2700" i="1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to </a:t>
            </a:r>
            <a:r>
              <a:rPr lang="es-ES" sz="2700" i="1" dirty="0" err="1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zero</a:t>
            </a:r>
            <a:r>
              <a:rPr lang="es-ES" sz="2700" i="1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!),</a:t>
            </a:r>
          </a:p>
          <a:p>
            <a:pPr lvl="0">
              <a:defRPr/>
            </a:pPr>
            <a:r>
              <a:rPr lang="es-ES" sz="2700" i="1" noProof="0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</a:t>
            </a:r>
            <a:r>
              <a:rPr lang="es-ES" sz="2700" i="1" dirty="0" err="1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hence</a:t>
            </a:r>
            <a:r>
              <a:rPr lang="es-ES" sz="2700" i="1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i="1" dirty="0" err="1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we</a:t>
            </a:r>
            <a:r>
              <a:rPr lang="es-ES" sz="2700" i="1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i="1" dirty="0" err="1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don’t</a:t>
            </a:r>
            <a:r>
              <a:rPr lang="es-ES" sz="2700" i="1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i="1" dirty="0" err="1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achieve</a:t>
            </a:r>
            <a:r>
              <a:rPr lang="es-ES" sz="2700" i="1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i="1" dirty="0" err="1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an</a:t>
            </a:r>
            <a:r>
              <a:rPr lang="es-ES" sz="2700" i="1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i="1" dirty="0" err="1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element</a:t>
            </a:r>
            <a:r>
              <a:rPr lang="es-ES" sz="2700" i="1" noProof="0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≠</a:t>
            </a:r>
            <a:r>
              <a:rPr lang="es-ES" sz="2700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 0 </a:t>
            </a:r>
            <a:r>
              <a:rPr lang="es-ES" sz="2700" i="1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in </a:t>
            </a:r>
            <a:r>
              <a:rPr lang="es-ES" sz="2700" i="1" dirty="0" err="1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the</a:t>
            </a:r>
            <a:r>
              <a:rPr lang="es-ES" sz="2700" i="1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pivot</a:t>
            </a:r>
            <a:r>
              <a:rPr lang="es-ES" sz="2700" i="1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 position</a:t>
            </a:r>
            <a:r>
              <a:rPr lang="es-ES" sz="2700" dirty="0">
                <a:latin typeface="Comic Sans MS" panose="030F0702030302020204" pitchFamily="66" charset="0"/>
              </a:rPr>
              <a:t>, as </a:t>
            </a:r>
            <a:r>
              <a:rPr lang="es-ES" sz="2700" dirty="0" err="1">
                <a:latin typeface="Comic Sans MS" panose="030F0702030302020204" pitchFamily="66" charset="0"/>
              </a:rPr>
              <a:t>desired</a:t>
            </a:r>
            <a:r>
              <a:rPr lang="es-ES" sz="2700" dirty="0">
                <a:latin typeface="Comic Sans MS" panose="030F0702030302020204" pitchFamily="66" charset="0"/>
              </a:rPr>
              <a:t>. </a:t>
            </a:r>
            <a:r>
              <a:rPr lang="es-ES" sz="2700" noProof="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baseline="-25000" noProof="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endParaRPr lang="es-ES" sz="2700" baseline="-25000" dirty="0">
              <a:latin typeface="Comic Sans MS" panose="030F0702030302020204" pitchFamily="66" charset="0"/>
              <a:ea typeface="Yu Mincho Light" panose="020B0400000000000000" pitchFamily="18" charset="-128"/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9518978" y="3253710"/>
            <a:ext cx="322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/>
              <a:t>,</a:t>
            </a:r>
          </a:p>
        </p:txBody>
      </p:sp>
      <p:cxnSp>
        <p:nvCxnSpPr>
          <p:cNvPr id="24" name="Conector recto de flecha 23">
            <a:extLst>
              <a:ext uri="{FF2B5EF4-FFF2-40B4-BE49-F238E27FC236}">
                <a16:creationId xmlns:a16="http://schemas.microsoft.com/office/drawing/2014/main" id="{F73BEDE4-AC03-BDE9-E4EB-29AAB0424E40}"/>
              </a:ext>
            </a:extLst>
          </p:cNvPr>
          <p:cNvCxnSpPr/>
          <p:nvPr/>
        </p:nvCxnSpPr>
        <p:spPr>
          <a:xfrm flipV="1">
            <a:off x="8731197" y="5266995"/>
            <a:ext cx="468000" cy="3405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Conector recto de flecha 24">
            <a:extLst>
              <a:ext uri="{FF2B5EF4-FFF2-40B4-BE49-F238E27FC236}">
                <a16:creationId xmlns:a16="http://schemas.microsoft.com/office/drawing/2014/main" id="{F73BEDE4-AC03-BDE9-E4EB-29AAB0424E40}"/>
              </a:ext>
            </a:extLst>
          </p:cNvPr>
          <p:cNvCxnSpPr/>
          <p:nvPr/>
        </p:nvCxnSpPr>
        <p:spPr>
          <a:xfrm flipV="1">
            <a:off x="10856939" y="5266995"/>
            <a:ext cx="468000" cy="3405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CuadroTexto 25">
            <a:extLst>
              <a:ext uri="{FF2B5EF4-FFF2-40B4-BE49-F238E27FC236}">
                <a16:creationId xmlns:a16="http://schemas.microsoft.com/office/drawing/2014/main" id="{807BD17E-5EC3-9066-F369-881A92EA5859}"/>
              </a:ext>
            </a:extLst>
          </p:cNvPr>
          <p:cNvSpPr txBox="1"/>
          <p:nvPr/>
        </p:nvSpPr>
        <p:spPr>
          <a:xfrm>
            <a:off x="-1" y="5835990"/>
            <a:ext cx="1162357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s-ES" sz="2700" dirty="0">
                <a:latin typeface="Comic Sans MS" panose="030F0702030302020204" pitchFamily="66" charset="0"/>
              </a:rPr>
              <a:t>                                                                 </a:t>
            </a:r>
            <a:r>
              <a:rPr lang="es-ES" sz="2700" i="1" dirty="0">
                <a:latin typeface="Comic Sans MS" panose="030F0702030302020204" pitchFamily="66" charset="0"/>
              </a:rPr>
              <a:t>    </a:t>
            </a:r>
            <a:r>
              <a:rPr lang="es-ES" sz="2700" dirty="0">
                <a:latin typeface="Comic Sans MS" panose="030F0702030302020204" pitchFamily="66" charset="0"/>
              </a:rPr>
              <a:t>             </a:t>
            </a:r>
            <a:r>
              <a:rPr lang="es-ES" sz="2700" i="1" dirty="0"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  </a:t>
            </a:r>
          </a:p>
          <a:p>
            <a:pPr lvl="0">
              <a:defRPr/>
            </a:pPr>
            <a:r>
              <a:rPr lang="es-ES" sz="2700" dirty="0">
                <a:latin typeface="Comic Sans MS" panose="030F0702030302020204" pitchFamily="66" charset="0"/>
              </a:rPr>
              <a:t>    In </a:t>
            </a:r>
            <a:r>
              <a:rPr lang="es-ES" sz="2700" dirty="0" err="1">
                <a:latin typeface="Comic Sans MS" panose="030F0702030302020204" pitchFamily="66" charset="0"/>
              </a:rPr>
              <a:t>this</a:t>
            </a:r>
            <a:r>
              <a:rPr lang="es-ES" sz="2700" dirty="0">
                <a:latin typeface="Comic Sans MS" panose="030F0702030302020204" pitchFamily="66" charset="0"/>
              </a:rPr>
              <a:t> case </a:t>
            </a:r>
            <a:r>
              <a:rPr lang="es-ES" sz="2700" dirty="0" err="1">
                <a:latin typeface="Comic Sans MS" panose="030F0702030302020204" pitchFamily="66" charset="0"/>
              </a:rPr>
              <a:t>we</a:t>
            </a:r>
            <a:r>
              <a:rPr lang="es-ES" sz="2700" dirty="0">
                <a:latin typeface="Comic Sans MS" panose="030F0702030302020204" pitchFamily="66" charset="0"/>
              </a:rPr>
              <a:t> can </a:t>
            </a:r>
            <a:r>
              <a:rPr lang="es-ES" sz="2700" dirty="0" err="1">
                <a:latin typeface="Comic Sans MS" panose="030F0702030302020204" pitchFamily="66" charset="0"/>
              </a:rPr>
              <a:t>proceed</a:t>
            </a:r>
            <a:r>
              <a:rPr lang="es-ES" sz="2700" dirty="0">
                <a:latin typeface="Comic Sans MS" panose="030F0702030302020204" pitchFamily="66" charset="0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</a:rPr>
              <a:t>for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instance</a:t>
            </a:r>
            <a:r>
              <a:rPr lang="es-ES" sz="2700" dirty="0">
                <a:latin typeface="Comic Sans MS" panose="030F0702030302020204" pitchFamily="66" charset="0"/>
              </a:rPr>
              <a:t>, as </a:t>
            </a:r>
            <a:r>
              <a:rPr lang="es-ES" sz="2700" dirty="0" err="1">
                <a:latin typeface="Comic Sans MS" panose="030F0702030302020204" pitchFamily="66" charset="0"/>
              </a:rPr>
              <a:t>follows</a:t>
            </a:r>
            <a:r>
              <a:rPr lang="es-ES" sz="2700" dirty="0">
                <a:latin typeface="Comic Sans MS" panose="030F0702030302020204" pitchFamily="66" charset="0"/>
              </a:rPr>
              <a:t>: </a:t>
            </a:r>
            <a:r>
              <a:rPr lang="es-ES" sz="2700" noProof="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baseline="-25000" noProof="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endParaRPr lang="es-ES" sz="2700" baseline="-25000" dirty="0">
              <a:latin typeface="Comic Sans MS" panose="030F0702030302020204" pitchFamily="66" charset="0"/>
              <a:ea typeface="Yu Mincho Light" panose="020B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82296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3B63D0-3859-DAB8-6E48-80F193BEC2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9D4EDF2-1C67-EC6A-6437-8B038FC2129D}"/>
              </a:ext>
            </a:extLst>
          </p:cNvPr>
          <p:cNvSpPr txBox="1">
            <a:spLocks/>
          </p:cNvSpPr>
          <p:nvPr/>
        </p:nvSpPr>
        <p:spPr>
          <a:xfrm>
            <a:off x="281354" y="236802"/>
            <a:ext cx="11661269" cy="1011115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b="1" dirty="0">
                <a:solidFill>
                  <a:srgbClr val="7030A0"/>
                </a:solidFill>
              </a:rPr>
              <a:t>… </a:t>
            </a:r>
            <a:r>
              <a:rPr lang="es-ES" b="1" dirty="0" err="1">
                <a:solidFill>
                  <a:srgbClr val="7030A0"/>
                </a:solidFill>
              </a:rPr>
              <a:t>the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main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result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i="1" dirty="0">
                <a:solidFill>
                  <a:srgbClr val="7030A0"/>
                </a:solidFill>
              </a:rPr>
              <a:t>(</a:t>
            </a:r>
            <a:r>
              <a:rPr lang="es-ES" b="1" i="1" dirty="0" err="1">
                <a:solidFill>
                  <a:srgbClr val="7030A0"/>
                </a:solidFill>
              </a:rPr>
              <a:t>procedure</a:t>
            </a:r>
            <a:r>
              <a:rPr lang="es-ES" b="1" i="1" dirty="0">
                <a:solidFill>
                  <a:srgbClr val="7030A0"/>
                </a:solidFill>
              </a:rPr>
              <a:t>)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A43E5D7A-8DC0-AFF5-C90D-6B238C2732B4}"/>
              </a:ext>
            </a:extLst>
          </p:cNvPr>
          <p:cNvSpPr txBox="1"/>
          <p:nvPr/>
        </p:nvSpPr>
        <p:spPr>
          <a:xfrm>
            <a:off x="603044" y="1678265"/>
            <a:ext cx="422679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b</a:t>
            </a:r>
            <a:r>
              <a:rPr lang="es-ES" sz="3200" baseline="-250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ii</a:t>
            </a:r>
            <a:r>
              <a:rPr lang="es-ES" sz="3200" baseline="-25000" dirty="0">
                <a:solidFill>
                  <a:schemeClr val="tx2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= 0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       </a:t>
            </a:r>
            <a:r>
              <a:rPr lang="es-ES" sz="3200" dirty="0">
                <a:solidFill>
                  <a:schemeClr val="tx2"/>
                </a:solidFill>
                <a:latin typeface="Comic Sans MS" panose="030F0702030302020204" pitchFamily="66" charset="0"/>
              </a:rPr>
              <a:t>…      </a:t>
            </a:r>
            <a:r>
              <a:rPr lang="es-ES" sz="32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b</a:t>
            </a:r>
            <a:r>
              <a:rPr lang="es-ES" sz="3200" baseline="-250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ij</a:t>
            </a:r>
            <a:r>
              <a:rPr lang="es-ES" sz="3200" dirty="0">
                <a:solidFill>
                  <a:schemeClr val="tx2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≠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0</a:t>
            </a:r>
            <a:r>
              <a:rPr lang="es-ES" sz="3200" dirty="0">
                <a:solidFill>
                  <a:schemeClr val="tx2"/>
                </a:solidFill>
                <a:latin typeface="Comic Sans MS" panose="030F0702030302020204" pitchFamily="66" charset="0"/>
              </a:rPr>
              <a:t>           </a:t>
            </a:r>
          </a:p>
          <a:p>
            <a:r>
              <a:rPr lang="es-ES" sz="3200" dirty="0">
                <a:solidFill>
                  <a:schemeClr val="tx2"/>
                </a:solidFill>
                <a:latin typeface="Comic Sans MS" panose="030F0702030302020204" pitchFamily="66" charset="0"/>
              </a:rPr>
              <a:t>    …        …        …   </a:t>
            </a:r>
          </a:p>
          <a:p>
            <a:r>
              <a:rPr lang="es-ES" sz="3200" dirty="0">
                <a:solidFill>
                  <a:schemeClr val="tx2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b</a:t>
            </a:r>
            <a:r>
              <a:rPr lang="es-ES" sz="3200" baseline="-250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ij</a:t>
            </a:r>
            <a:r>
              <a:rPr lang="es-ES" sz="3200" dirty="0">
                <a:solidFill>
                  <a:schemeClr val="tx2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≠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0</a:t>
            </a:r>
            <a:r>
              <a:rPr lang="es-ES" sz="3200" dirty="0">
                <a:solidFill>
                  <a:schemeClr val="tx2"/>
                </a:solidFill>
                <a:latin typeface="Comic Sans MS" panose="030F0702030302020204" pitchFamily="66" charset="0"/>
              </a:rPr>
              <a:t>     …      </a:t>
            </a:r>
            <a:r>
              <a:rPr lang="es-ES" sz="32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b</a:t>
            </a:r>
            <a:r>
              <a:rPr lang="es-ES" sz="3200" baseline="-250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jj</a:t>
            </a:r>
            <a:r>
              <a:rPr lang="es-ES" sz="3200" baseline="-25000" dirty="0">
                <a:solidFill>
                  <a:schemeClr val="tx2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= 0</a:t>
            </a:r>
          </a:p>
        </p:txBody>
      </p:sp>
      <p:cxnSp>
        <p:nvCxnSpPr>
          <p:cNvPr id="12" name="Conector recto de flecha 11">
            <a:extLst>
              <a:ext uri="{FF2B5EF4-FFF2-40B4-BE49-F238E27FC236}">
                <a16:creationId xmlns:a16="http://schemas.microsoft.com/office/drawing/2014/main" id="{EC273475-E729-9395-25DB-AF31E7FCA268}"/>
              </a:ext>
            </a:extLst>
          </p:cNvPr>
          <p:cNvCxnSpPr>
            <a:cxnSpLocks/>
          </p:cNvCxnSpPr>
          <p:nvPr/>
        </p:nvCxnSpPr>
        <p:spPr>
          <a:xfrm>
            <a:off x="4938905" y="2696432"/>
            <a:ext cx="955428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ectángulo 16">
            <a:extLst>
              <a:ext uri="{FF2B5EF4-FFF2-40B4-BE49-F238E27FC236}">
                <a16:creationId xmlns:a16="http://schemas.microsoft.com/office/drawing/2014/main" id="{9E93A87F-C7A8-82F1-1358-20454FFFBF69}"/>
              </a:ext>
            </a:extLst>
          </p:cNvPr>
          <p:cNvSpPr/>
          <p:nvPr/>
        </p:nvSpPr>
        <p:spPr>
          <a:xfrm>
            <a:off x="680628" y="1712237"/>
            <a:ext cx="1229032" cy="637515"/>
          </a:xfrm>
          <a:prstGeom prst="rect">
            <a:avLst/>
          </a:prstGeom>
          <a:noFill/>
          <a:ln w="254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Abrir corchete 19">
            <a:extLst>
              <a:ext uri="{FF2B5EF4-FFF2-40B4-BE49-F238E27FC236}">
                <a16:creationId xmlns:a16="http://schemas.microsoft.com/office/drawing/2014/main" id="{3D86FD14-55E2-0FCA-14E1-F5F3C08C3DBB}"/>
              </a:ext>
            </a:extLst>
          </p:cNvPr>
          <p:cNvSpPr/>
          <p:nvPr/>
        </p:nvSpPr>
        <p:spPr>
          <a:xfrm>
            <a:off x="545923" y="1568005"/>
            <a:ext cx="88490" cy="2130050"/>
          </a:xfrm>
          <a:prstGeom prst="leftBracket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Abrir corchete 20">
            <a:extLst>
              <a:ext uri="{FF2B5EF4-FFF2-40B4-BE49-F238E27FC236}">
                <a16:creationId xmlns:a16="http://schemas.microsoft.com/office/drawing/2014/main" id="{B81DF34F-50C6-03E1-6F09-2E12CBEDD61F}"/>
              </a:ext>
            </a:extLst>
          </p:cNvPr>
          <p:cNvSpPr/>
          <p:nvPr/>
        </p:nvSpPr>
        <p:spPr>
          <a:xfrm flipH="1">
            <a:off x="4534328" y="1712237"/>
            <a:ext cx="120768" cy="2130050"/>
          </a:xfrm>
          <a:prstGeom prst="leftBracket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C92317DB-4A49-FD0A-6F97-0297F240DD67}"/>
              </a:ext>
            </a:extLst>
          </p:cNvPr>
          <p:cNvSpPr txBox="1"/>
          <p:nvPr/>
        </p:nvSpPr>
        <p:spPr>
          <a:xfrm>
            <a:off x="-1" y="4678104"/>
            <a:ext cx="12192001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   </a:t>
            </a: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Yu Mincho Light" panose="020B0400000000000000" pitchFamily="18" charset="-128"/>
                <a:ea typeface="Yu Mincho Light" panose="020B0400000000000000" pitchFamily="18" charset="-128"/>
                <a:cs typeface="+mn-cs"/>
              </a:rPr>
              <a:t> </a:t>
            </a:r>
            <a:r>
              <a:rPr lang="es-ES" sz="2700" noProof="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and </a:t>
            </a:r>
            <a:r>
              <a:rPr lang="es-ES" sz="2700" noProof="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now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we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already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have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an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i="1" noProof="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element</a:t>
            </a:r>
            <a:r>
              <a:rPr lang="es-ES" sz="2700" i="1" noProof="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≠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0 </a:t>
            </a:r>
            <a:r>
              <a:rPr lang="es-ES" sz="2700" i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in </a:t>
            </a:r>
            <a:r>
              <a:rPr lang="es-ES" sz="2700" i="1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the</a:t>
            </a:r>
            <a:r>
              <a:rPr lang="es-ES" sz="2700" i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pivot</a:t>
            </a:r>
            <a:r>
              <a:rPr lang="es-ES" sz="2700" i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position</a:t>
            </a:r>
            <a:r>
              <a:rPr lang="es-ES" sz="2700" dirty="0">
                <a:latin typeface="Comic Sans MS" panose="030F0702030302020204" pitchFamily="66" charset="0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</a:rPr>
              <a:t>with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which</a:t>
            </a:r>
            <a:endParaRPr lang="es-ES" sz="2700" dirty="0">
              <a:latin typeface="Comic Sans MS" panose="030F0702030302020204" pitchFamily="66" charset="0"/>
            </a:endParaRPr>
          </a:p>
          <a:p>
            <a:pPr lvl="0">
              <a:defRPr/>
            </a:pPr>
            <a:r>
              <a:rPr lang="es-ES" sz="2700" dirty="0">
                <a:latin typeface="Comic Sans MS" panose="030F0702030302020204" pitchFamily="66" charset="0"/>
              </a:rPr>
              <a:t>    </a:t>
            </a:r>
            <a:r>
              <a:rPr lang="es-ES" sz="2700" dirty="0" err="1">
                <a:latin typeface="Comic Sans MS" panose="030F0702030302020204" pitchFamily="66" charset="0"/>
              </a:rPr>
              <a:t>we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will</a:t>
            </a:r>
            <a:r>
              <a:rPr lang="es-ES" sz="2700" dirty="0">
                <a:latin typeface="Comic Sans MS" panose="030F0702030302020204" pitchFamily="66" charset="0"/>
              </a:rPr>
              <a:t> be </a:t>
            </a:r>
            <a:r>
              <a:rPr lang="es-ES" sz="2700" dirty="0" err="1">
                <a:latin typeface="Comic Sans MS" panose="030F0702030302020204" pitchFamily="66" charset="0"/>
              </a:rPr>
              <a:t>able</a:t>
            </a:r>
            <a:r>
              <a:rPr lang="es-ES" sz="2700" dirty="0">
                <a:latin typeface="Comic Sans MS" panose="030F0702030302020204" pitchFamily="66" charset="0"/>
              </a:rPr>
              <a:t> to “</a:t>
            </a:r>
            <a:r>
              <a:rPr lang="es-ES" sz="2700" dirty="0" err="1">
                <a:latin typeface="Comic Sans MS" panose="030F0702030302020204" pitchFamily="66" charset="0"/>
              </a:rPr>
              <a:t>clean</a:t>
            </a:r>
            <a:r>
              <a:rPr lang="es-ES" sz="2700" dirty="0">
                <a:latin typeface="Comic Sans MS" panose="030F0702030302020204" pitchFamily="66" charset="0"/>
              </a:rPr>
              <a:t>” </a:t>
            </a:r>
            <a:r>
              <a:rPr lang="es-ES" sz="2700" dirty="0" err="1">
                <a:latin typeface="Comic Sans MS" panose="030F0702030302020204" pitchFamily="66" charset="0"/>
              </a:rPr>
              <a:t>column</a:t>
            </a:r>
            <a:r>
              <a:rPr lang="es-ES" sz="2700" dirty="0">
                <a:latin typeface="Comic Sans MS" panose="030F0702030302020204" pitchFamily="66" charset="0"/>
              </a:rPr>
              <a:t> “i” (</a:t>
            </a:r>
            <a:r>
              <a:rPr lang="es-ES" sz="2700" dirty="0" err="1">
                <a:latin typeface="Comic Sans MS" panose="030F0702030302020204" pitchFamily="66" charset="0"/>
              </a:rPr>
              <a:t>also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corresponding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row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will</a:t>
            </a:r>
            <a:r>
              <a:rPr lang="es-ES" sz="2700" dirty="0">
                <a:latin typeface="Comic Sans MS" panose="030F0702030302020204" pitchFamily="66" charset="0"/>
              </a:rPr>
              <a:t> be </a:t>
            </a:r>
          </a:p>
          <a:p>
            <a:pPr lvl="0">
              <a:defRPr/>
            </a:pPr>
            <a:r>
              <a:rPr lang="es-ES" sz="2700" dirty="0">
                <a:latin typeface="Comic Sans MS" panose="030F0702030302020204" pitchFamily="66" charset="0"/>
              </a:rPr>
              <a:t>    </a:t>
            </a:r>
            <a:r>
              <a:rPr lang="es-ES" sz="2700" dirty="0" err="1">
                <a:latin typeface="Comic Sans MS" panose="030F0702030302020204" pitchFamily="66" charset="0"/>
              </a:rPr>
              <a:t>cleaned</a:t>
            </a:r>
            <a:r>
              <a:rPr lang="es-ES" sz="2700" dirty="0">
                <a:latin typeface="Comic Sans MS" panose="030F0702030302020204" pitchFamily="66" charset="0"/>
              </a:rPr>
              <a:t>) </a:t>
            </a:r>
            <a:r>
              <a:rPr lang="es-ES" sz="2700" dirty="0" err="1">
                <a:latin typeface="Comic Sans MS" panose="030F0702030302020204" pitchFamily="66" charset="0"/>
              </a:rPr>
              <a:t>below</a:t>
            </a:r>
            <a:r>
              <a:rPr lang="es-ES" sz="2700" dirty="0">
                <a:latin typeface="Comic Sans MS" panose="030F0702030302020204" pitchFamily="66" charset="0"/>
              </a:rPr>
              <a:t> position (</a:t>
            </a:r>
            <a:r>
              <a:rPr lang="es-ES" sz="2700" dirty="0" err="1">
                <a:latin typeface="Comic Sans MS" panose="030F0702030302020204" pitchFamily="66" charset="0"/>
              </a:rPr>
              <a:t>i,i</a:t>
            </a:r>
            <a:r>
              <a:rPr lang="es-ES" sz="2700" dirty="0">
                <a:latin typeface="Comic Sans MS" panose="030F0702030302020204" pitchFamily="66" charset="0"/>
              </a:rPr>
              <a:t>). </a:t>
            </a:r>
            <a:r>
              <a:rPr lang="es-ES" sz="2700" noProof="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baseline="-25000" noProof="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endParaRPr lang="es-ES" sz="2700" baseline="-25000" dirty="0">
              <a:latin typeface="Comic Sans MS" panose="030F0702030302020204" pitchFamily="66" charset="0"/>
              <a:ea typeface="Yu Mincho Light" panose="020B0400000000000000" pitchFamily="18" charset="-128"/>
            </a:endParaRP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BD30CE0B-3499-52AE-E24B-58A6180D21E2}"/>
              </a:ext>
            </a:extLst>
          </p:cNvPr>
          <p:cNvSpPr txBox="1"/>
          <p:nvPr/>
        </p:nvSpPr>
        <p:spPr>
          <a:xfrm>
            <a:off x="4883510" y="2162375"/>
            <a:ext cx="11850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e=</a:t>
            </a:r>
            <a:r>
              <a:rPr lang="es-ES" sz="24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sz="2400" baseline="-25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i</a:t>
            </a:r>
            <a:r>
              <a:rPr lang="es-ES" sz="24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+r</a:t>
            </a:r>
            <a:r>
              <a:rPr lang="es-ES" sz="2400" baseline="-25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j</a:t>
            </a:r>
            <a:endParaRPr lang="es-ES" sz="2400" baseline="-250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9DA90FE2-89F7-E3F3-118B-5EC34734E8EB}"/>
              </a:ext>
            </a:extLst>
          </p:cNvPr>
          <p:cNvSpPr txBox="1"/>
          <p:nvPr/>
        </p:nvSpPr>
        <p:spPr>
          <a:xfrm>
            <a:off x="6008226" y="2154734"/>
            <a:ext cx="13549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e</a:t>
            </a:r>
            <a:r>
              <a:rPr lang="es-ES" sz="2400" baseline="30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T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=</a:t>
            </a:r>
            <a:r>
              <a:rPr lang="es-ES" sz="24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c</a:t>
            </a:r>
            <a:r>
              <a:rPr lang="es-ES" sz="2400" baseline="-25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i</a:t>
            </a:r>
            <a:r>
              <a:rPr lang="es-ES" sz="24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+c</a:t>
            </a:r>
            <a:r>
              <a:rPr lang="es-ES" sz="2400" baseline="-25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j</a:t>
            </a:r>
            <a:endParaRPr lang="es-ES" sz="2400" baseline="-250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23" name="Conector recto de flecha 22">
            <a:extLst>
              <a:ext uri="{FF2B5EF4-FFF2-40B4-BE49-F238E27FC236}">
                <a16:creationId xmlns:a16="http://schemas.microsoft.com/office/drawing/2014/main" id="{4792F854-9812-5BAC-13AF-1E94D265A200}"/>
              </a:ext>
            </a:extLst>
          </p:cNvPr>
          <p:cNvCxnSpPr>
            <a:cxnSpLocks/>
          </p:cNvCxnSpPr>
          <p:nvPr/>
        </p:nvCxnSpPr>
        <p:spPr>
          <a:xfrm>
            <a:off x="6127336" y="2706262"/>
            <a:ext cx="955428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CuadroTexto 32">
            <a:extLst>
              <a:ext uri="{FF2B5EF4-FFF2-40B4-BE49-F238E27FC236}">
                <a16:creationId xmlns:a16="http://schemas.microsoft.com/office/drawing/2014/main" id="{78D82A79-0FEA-4E33-432B-C3EBBBFCBD28}"/>
              </a:ext>
            </a:extLst>
          </p:cNvPr>
          <p:cNvSpPr txBox="1"/>
          <p:nvPr/>
        </p:nvSpPr>
        <p:spPr>
          <a:xfrm>
            <a:off x="7279764" y="1758068"/>
            <a:ext cx="6058462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chemeClr val="tx2"/>
                </a:solidFill>
                <a:latin typeface="Comic Sans MS" panose="030F0702030302020204" pitchFamily="66" charset="0"/>
              </a:rPr>
              <a:t>2 </a:t>
            </a:r>
            <a:r>
              <a:rPr lang="es-ES" sz="28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b</a:t>
            </a:r>
            <a:r>
              <a:rPr lang="es-ES" sz="2800" baseline="-250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ij</a:t>
            </a:r>
            <a:r>
              <a:rPr lang="es-ES" sz="2800" dirty="0">
                <a:solidFill>
                  <a:schemeClr val="tx2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≠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0</a:t>
            </a:r>
            <a:r>
              <a:rPr lang="es-ES" sz="2800" dirty="0">
                <a:solidFill>
                  <a:schemeClr val="tx2"/>
                </a:solidFill>
                <a:latin typeface="Comic Sans MS" panose="030F0702030302020204" pitchFamily="66" charset="0"/>
              </a:rPr>
              <a:t>     </a:t>
            </a:r>
            <a:r>
              <a:rPr lang="es-ES" sz="3200" dirty="0">
                <a:solidFill>
                  <a:schemeClr val="tx2"/>
                </a:solidFill>
                <a:latin typeface="Comic Sans MS" panose="030F0702030302020204" pitchFamily="66" charset="0"/>
              </a:rPr>
              <a:t>…   </a:t>
            </a:r>
            <a:r>
              <a:rPr lang="es-ES" sz="32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b</a:t>
            </a:r>
            <a:r>
              <a:rPr lang="es-ES" sz="3200" baseline="-250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ij</a:t>
            </a:r>
            <a:r>
              <a:rPr lang="es-ES" sz="3200" dirty="0">
                <a:solidFill>
                  <a:schemeClr val="tx2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≠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0</a:t>
            </a:r>
            <a:r>
              <a:rPr lang="es-ES" sz="3200" dirty="0">
                <a:solidFill>
                  <a:schemeClr val="tx2"/>
                </a:solidFill>
                <a:latin typeface="Comic Sans MS" panose="030F0702030302020204" pitchFamily="66" charset="0"/>
              </a:rPr>
              <a:t>           </a:t>
            </a:r>
          </a:p>
          <a:p>
            <a:r>
              <a:rPr lang="es-ES" sz="3200" dirty="0">
                <a:solidFill>
                  <a:schemeClr val="tx2"/>
                </a:solidFill>
                <a:latin typeface="Comic Sans MS" panose="030F0702030302020204" pitchFamily="66" charset="0"/>
              </a:rPr>
              <a:t>    …         …      …   </a:t>
            </a:r>
          </a:p>
          <a:p>
            <a:r>
              <a:rPr lang="es-ES" sz="3200" dirty="0">
                <a:solidFill>
                  <a:schemeClr val="tx2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b</a:t>
            </a:r>
            <a:r>
              <a:rPr lang="es-ES" sz="3200" baseline="-250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ij</a:t>
            </a:r>
            <a:r>
              <a:rPr lang="es-ES" sz="3200" dirty="0">
                <a:solidFill>
                  <a:schemeClr val="tx2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≠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0</a:t>
            </a:r>
            <a:r>
              <a:rPr lang="es-ES" sz="3200" dirty="0">
                <a:solidFill>
                  <a:schemeClr val="tx2"/>
                </a:solidFill>
                <a:latin typeface="Comic Sans MS" panose="030F0702030302020204" pitchFamily="66" charset="0"/>
              </a:rPr>
              <a:t>      …   </a:t>
            </a:r>
            <a:r>
              <a:rPr lang="es-ES" sz="32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b</a:t>
            </a:r>
            <a:r>
              <a:rPr lang="es-ES" sz="3200" baseline="-250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jj</a:t>
            </a:r>
            <a:r>
              <a:rPr lang="es-ES" sz="3200" baseline="-25000" dirty="0">
                <a:solidFill>
                  <a:schemeClr val="tx2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= 0</a:t>
            </a:r>
          </a:p>
        </p:txBody>
      </p:sp>
      <p:sp>
        <p:nvSpPr>
          <p:cNvPr id="34" name="Rectángulo 33">
            <a:extLst>
              <a:ext uri="{FF2B5EF4-FFF2-40B4-BE49-F238E27FC236}">
                <a16:creationId xmlns:a16="http://schemas.microsoft.com/office/drawing/2014/main" id="{158AF4B8-60BD-CED4-24CB-9F1502AE63B1}"/>
              </a:ext>
            </a:extLst>
          </p:cNvPr>
          <p:cNvSpPr/>
          <p:nvPr/>
        </p:nvSpPr>
        <p:spPr>
          <a:xfrm>
            <a:off x="7373436" y="1787958"/>
            <a:ext cx="1569597" cy="637515"/>
          </a:xfrm>
          <a:prstGeom prst="rect">
            <a:avLst/>
          </a:prstGeom>
          <a:noFill/>
          <a:ln w="254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5" name="Abrir corchete 34">
            <a:extLst>
              <a:ext uri="{FF2B5EF4-FFF2-40B4-BE49-F238E27FC236}">
                <a16:creationId xmlns:a16="http://schemas.microsoft.com/office/drawing/2014/main" id="{E40D4241-D5A5-03CB-A11A-314E1FF2C39E}"/>
              </a:ext>
            </a:extLst>
          </p:cNvPr>
          <p:cNvSpPr/>
          <p:nvPr/>
        </p:nvSpPr>
        <p:spPr>
          <a:xfrm>
            <a:off x="7307562" y="1641237"/>
            <a:ext cx="126837" cy="2130050"/>
          </a:xfrm>
          <a:prstGeom prst="leftBracket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6" name="Abrir corchete 35">
            <a:extLst>
              <a:ext uri="{FF2B5EF4-FFF2-40B4-BE49-F238E27FC236}">
                <a16:creationId xmlns:a16="http://schemas.microsoft.com/office/drawing/2014/main" id="{96A7F86E-10EA-3C9D-BC2D-D4EDF3ECBD82}"/>
              </a:ext>
            </a:extLst>
          </p:cNvPr>
          <p:cNvSpPr/>
          <p:nvPr/>
        </p:nvSpPr>
        <p:spPr>
          <a:xfrm flipH="1">
            <a:off x="11054078" y="1641237"/>
            <a:ext cx="173102" cy="2130050"/>
          </a:xfrm>
          <a:prstGeom prst="leftBracket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7" name="CuadroTexto 36">
            <a:extLst>
              <a:ext uri="{FF2B5EF4-FFF2-40B4-BE49-F238E27FC236}">
                <a16:creationId xmlns:a16="http://schemas.microsoft.com/office/drawing/2014/main" id="{FFE9307E-D9A1-69AF-07C8-C4FFCF758D3A}"/>
              </a:ext>
            </a:extLst>
          </p:cNvPr>
          <p:cNvSpPr txBox="1"/>
          <p:nvPr/>
        </p:nvSpPr>
        <p:spPr>
          <a:xfrm>
            <a:off x="11484815" y="2511766"/>
            <a:ext cx="322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/>
              <a:t>,</a:t>
            </a:r>
          </a:p>
        </p:txBody>
      </p:sp>
    </p:spTree>
    <p:extLst>
      <p:ext uri="{BB962C8B-B14F-4D97-AF65-F5344CB8AC3E}">
        <p14:creationId xmlns:p14="http://schemas.microsoft.com/office/powerpoint/2010/main" val="3264360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B01554-6C64-545E-5FAC-22B3B1E053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>
            <a:extLst>
              <a:ext uri="{FF2B5EF4-FFF2-40B4-BE49-F238E27FC236}">
                <a16:creationId xmlns:a16="http://schemas.microsoft.com/office/drawing/2014/main" id="{A9D09C0A-2DB8-089F-A171-F07FAF0F71BD}"/>
              </a:ext>
            </a:extLst>
          </p:cNvPr>
          <p:cNvSpPr txBox="1">
            <a:spLocks/>
          </p:cNvSpPr>
          <p:nvPr/>
        </p:nvSpPr>
        <p:spPr>
          <a:xfrm>
            <a:off x="281354" y="360485"/>
            <a:ext cx="11661269" cy="1011115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b="1" dirty="0">
                <a:solidFill>
                  <a:srgbClr val="7030A0"/>
                </a:solidFill>
              </a:rPr>
              <a:t>… </a:t>
            </a:r>
            <a:r>
              <a:rPr lang="es-ES" b="1" dirty="0" err="1">
                <a:solidFill>
                  <a:srgbClr val="7030A0"/>
                </a:solidFill>
              </a:rPr>
              <a:t>the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main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result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i="1" dirty="0">
                <a:solidFill>
                  <a:srgbClr val="7030A0"/>
                </a:solidFill>
              </a:rPr>
              <a:t>(</a:t>
            </a:r>
            <a:r>
              <a:rPr lang="es-ES" b="1" i="1" dirty="0" err="1">
                <a:solidFill>
                  <a:srgbClr val="7030A0"/>
                </a:solidFill>
              </a:rPr>
              <a:t>procedure</a:t>
            </a:r>
            <a:r>
              <a:rPr lang="es-ES" b="1" i="1" dirty="0">
                <a:solidFill>
                  <a:srgbClr val="7030A0"/>
                </a:solidFill>
              </a:rPr>
              <a:t>)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47AA1BFC-87A0-7BC8-3BF5-BD03078ABFF4}"/>
              </a:ext>
            </a:extLst>
          </p:cNvPr>
          <p:cNvSpPr txBox="1"/>
          <p:nvPr/>
        </p:nvSpPr>
        <p:spPr>
          <a:xfrm>
            <a:off x="560322" y="1676043"/>
            <a:ext cx="10769851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Yu Mincho" panose="02020400000000000000" pitchFamily="18" charset="-128"/>
                <a:ea typeface="Yu Mincho" panose="02020400000000000000" pitchFamily="18" charset="-128"/>
              </a:rPr>
              <a:t>❹</a:t>
            </a: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Yu Mincho Light" panose="020B0400000000000000" pitchFamily="18" charset="-128"/>
                <a:ea typeface="Yu Mincho Light" panose="020B0400000000000000" pitchFamily="18" charset="-128"/>
                <a:cs typeface="+mn-cs"/>
              </a:rPr>
              <a:t>  </a:t>
            </a:r>
            <a:r>
              <a:rPr kumimoji="0" lang="es-ES" sz="2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  <a:cs typeface="+mn-cs"/>
              </a:rPr>
              <a:t>Once </a:t>
            </a:r>
            <a:r>
              <a:rPr kumimoji="0" lang="es-ES" sz="27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  <a:cs typeface="+mn-cs"/>
              </a:rPr>
              <a:t>obtained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matrix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D (diagonal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matrix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)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from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A (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symmetric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</a:p>
          <a:p>
            <a:pPr lvl="0">
              <a:defRPr/>
            </a:pP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initial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matrix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):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CCC30921-C580-BAEA-9350-A346B85B64B0}"/>
              </a:ext>
            </a:extLst>
          </p:cNvPr>
          <p:cNvSpPr txBox="1"/>
          <p:nvPr/>
        </p:nvSpPr>
        <p:spPr>
          <a:xfrm>
            <a:off x="560320" y="2802332"/>
            <a:ext cx="1154794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Yu Mincho" panose="02020400000000000000" pitchFamily="18" charset="-128"/>
                <a:ea typeface="Yu Mincho" panose="02020400000000000000" pitchFamily="18" charset="-128"/>
                <a:cs typeface="+mn-cs"/>
              </a:rPr>
              <a:t>   </a:t>
            </a: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Yu Mincho Light" panose="020B0400000000000000" pitchFamily="18" charset="-128"/>
                <a:ea typeface="Yu Mincho Light" panose="020B0400000000000000" pitchFamily="18" charset="-128"/>
                <a:cs typeface="+mn-cs"/>
              </a:rPr>
              <a:t>  </a:t>
            </a:r>
            <a:r>
              <a:rPr lang="es-ES" sz="28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  <a:cs typeface="+mn-cs"/>
              </a:rPr>
              <a:t>    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  <a:cs typeface="+mn-cs"/>
              </a:rPr>
              <a:t>B</a:t>
            </a: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y </a:t>
            </a:r>
            <a:r>
              <a:rPr kumimoji="0" lang="es-E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performing</a:t>
            </a: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800" i="1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the</a:t>
            </a:r>
            <a:r>
              <a:rPr kumimoji="0" lang="es-ES" sz="2800" b="0" i="1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800" i="1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same</a:t>
            </a:r>
            <a:r>
              <a:rPr lang="es-ES" sz="2800" i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e</a:t>
            </a:r>
            <a:r>
              <a:rPr kumimoji="0" lang="es-ES" sz="2800" b="0" i="1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.</a:t>
            </a:r>
            <a:r>
              <a:rPr lang="es-ES" sz="2800" i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c</a:t>
            </a:r>
            <a:r>
              <a:rPr kumimoji="0" lang="es-ES" sz="2800" b="0" i="1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.</a:t>
            </a:r>
            <a:r>
              <a:rPr lang="es-ES" sz="2800" i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o</a:t>
            </a:r>
            <a:r>
              <a:rPr kumimoji="0" lang="es-ES" sz="2800" b="0" i="1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.’s </a:t>
            </a:r>
            <a:r>
              <a:rPr kumimoji="0" lang="es-ES" sz="2800" b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(</a:t>
            </a:r>
            <a:r>
              <a:rPr lang="es-ES" sz="28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for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8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going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8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from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kumimoji="0" lang="es-ES" sz="2800" b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A 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to</a:t>
            </a:r>
            <a:r>
              <a:rPr kumimoji="0" lang="es-ES" sz="2800" b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D) </a:t>
            </a:r>
            <a:r>
              <a:rPr kumimoji="0" lang="es-ES" sz="2800" b="0" i="1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and </a:t>
            </a:r>
            <a:r>
              <a:rPr lang="es-ES" sz="2800" i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i</a:t>
            </a:r>
            <a:r>
              <a:rPr kumimoji="0" lang="es-ES" sz="2800" b="0" i="1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n     </a:t>
            </a:r>
          </a:p>
          <a:p>
            <a:pPr lvl="0">
              <a:defRPr/>
            </a:pPr>
            <a:r>
              <a:rPr lang="es-ES" sz="2800" i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    </a:t>
            </a:r>
            <a:r>
              <a:rPr lang="es-ES" sz="2800" i="1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the</a:t>
            </a:r>
            <a:r>
              <a:rPr lang="es-ES" sz="2800" i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800" i="1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same</a:t>
            </a:r>
            <a:r>
              <a:rPr lang="es-ES" sz="2800" i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kumimoji="0" lang="es-ES" sz="2800" b="0" i="1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order</a:t>
            </a:r>
            <a:r>
              <a:rPr kumimoji="0" lang="es-ES" sz="2800" b="0" i="1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on</a:t>
            </a: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kumimoji="0" lang="es-E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the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kumimoji="0" lang="es-E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identity</a:t>
            </a: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kumimoji="0" lang="es-E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matrix</a:t>
            </a: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I</a:t>
            </a:r>
            <a:r>
              <a:rPr kumimoji="0" lang="es-ES" sz="2800" b="0" i="0" u="none" strike="noStrike" kern="1200" cap="none" spc="0" normalizeH="0" baseline="-2500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n  </a:t>
            </a:r>
            <a:r>
              <a:rPr kumimoji="0" lang="es-ES" sz="2800" b="0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we</a:t>
            </a:r>
            <a:r>
              <a:rPr kumimoji="0" lang="es-ES" sz="28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kumimoji="0" lang="es-ES" sz="2800" b="0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obtain</a:t>
            </a:r>
            <a:r>
              <a:rPr kumimoji="0" lang="es-ES" sz="28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kumimoji="0" lang="es-ES" sz="2800" b="0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an</a:t>
            </a:r>
            <a:r>
              <a:rPr kumimoji="0" lang="es-ES" sz="28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kumimoji="0" lang="es-ES" sz="2800" b="0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inver</a:t>
            </a:r>
            <a:r>
              <a:rPr kumimoji="0" lang="es-ES" sz="28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-  </a:t>
            </a:r>
          </a:p>
          <a:p>
            <a:pPr lvl="0">
              <a:defRPr/>
            </a:pP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    </a:t>
            </a:r>
            <a:r>
              <a:rPr kumimoji="0" lang="es-ES" sz="2800" b="0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tible</a:t>
            </a:r>
            <a:r>
              <a:rPr kumimoji="0" lang="es-ES" sz="28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kumimoji="0" lang="es-ES" sz="2800" b="0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matrix</a:t>
            </a:r>
            <a:r>
              <a:rPr kumimoji="0" lang="es-ES" sz="28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 P 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8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such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that</a:t>
            </a:r>
            <a:r>
              <a:rPr lang="es-ES" sz="28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800" u="sng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P</a:t>
            </a:r>
            <a:r>
              <a:rPr lang="es-ES" sz="2800" u="sng" baseline="30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T</a:t>
            </a:r>
            <a:r>
              <a:rPr lang="es-ES" sz="2800" u="sng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A P = D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.</a:t>
            </a:r>
            <a:r>
              <a:rPr kumimoji="0" lang="es-ES" sz="2800" b="0" i="0" u="none" strike="noStrike" kern="1200" cap="none" spc="0" normalizeH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  </a:t>
            </a:r>
            <a:endParaRPr lang="es-ES" sz="27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  <a:ea typeface="Yu Mincho Light" panose="020B0400000000000000" pitchFamily="18" charset="-128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1B33AA18-3986-9B9B-3892-ABEA5029C3F6}"/>
              </a:ext>
            </a:extLst>
          </p:cNvPr>
          <p:cNvSpPr txBox="1"/>
          <p:nvPr/>
        </p:nvSpPr>
        <p:spPr>
          <a:xfrm>
            <a:off x="560320" y="4374898"/>
            <a:ext cx="1154794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Yu Mincho" panose="02020400000000000000" pitchFamily="18" charset="-128"/>
                <a:ea typeface="Yu Mincho" panose="02020400000000000000" pitchFamily="18" charset="-128"/>
                <a:cs typeface="+mn-cs"/>
              </a:rPr>
              <a:t>   </a:t>
            </a: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Yu Mincho Light" panose="020B0400000000000000" pitchFamily="18" charset="-128"/>
                <a:ea typeface="Yu Mincho Light" panose="020B0400000000000000" pitchFamily="18" charset="-128"/>
                <a:cs typeface="+mn-cs"/>
              </a:rPr>
              <a:t>  </a:t>
            </a:r>
            <a:r>
              <a:rPr lang="es-ES" sz="28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  <a:cs typeface="+mn-cs"/>
              </a:rPr>
              <a:t>    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  <a:cs typeface="+mn-cs"/>
              </a:rPr>
              <a:t>(</a:t>
            </a:r>
            <a:r>
              <a:rPr lang="es-ES" sz="2800" i="1" dirty="0" err="1">
                <a:latin typeface="Comic Sans MS" panose="030F0702030302020204" pitchFamily="66" charset="0"/>
                <a:ea typeface="Yu Mincho Light" panose="020B0400000000000000" pitchFamily="18" charset="-128"/>
                <a:cs typeface="+mn-cs"/>
              </a:rPr>
              <a:t>Alternatively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  <a:cs typeface="+mn-cs"/>
              </a:rPr>
              <a:t>: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B0400000000000000" pitchFamily="18" charset="-128"/>
                <a:cs typeface="+mn-cs"/>
              </a:rPr>
              <a:t>by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B0400000000000000" pitchFamily="18" charset="-128"/>
                <a:cs typeface="+mn-cs"/>
              </a:rPr>
              <a:t>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performing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800" i="1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the</a:t>
            </a:r>
            <a:r>
              <a:rPr lang="es-ES" sz="2800" i="1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800" i="1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same</a:t>
            </a:r>
            <a:r>
              <a:rPr lang="es-ES" sz="2800" i="1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800" i="1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e.r.o.’s</a:t>
            </a:r>
            <a:r>
              <a:rPr lang="es-ES" sz="2800" i="1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-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for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going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from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</a:p>
          <a:p>
            <a:pPr lvl="0">
              <a:defRPr/>
            </a:pP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     A to D- </a:t>
            </a:r>
            <a:r>
              <a:rPr lang="es-ES" sz="2800" i="1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and in </a:t>
            </a:r>
            <a:r>
              <a:rPr lang="es-ES" sz="2800" i="1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the</a:t>
            </a:r>
            <a:r>
              <a:rPr lang="es-ES" sz="2800" i="1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800" i="1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same</a:t>
            </a:r>
            <a:r>
              <a:rPr lang="es-ES" sz="2800" i="1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800" i="1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order</a:t>
            </a:r>
            <a:r>
              <a:rPr lang="es-ES" sz="2800" i="1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on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the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identity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matrix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I</a:t>
            </a:r>
            <a:r>
              <a:rPr lang="es-ES" sz="28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n </a:t>
            </a:r>
            <a:r>
              <a:rPr kumimoji="0" lang="es-ES" sz="2800" b="0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we</a:t>
            </a:r>
            <a:r>
              <a:rPr kumimoji="0" lang="es-ES" sz="28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</a:p>
          <a:p>
            <a:pPr lvl="0">
              <a:defRPr/>
            </a:pP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     </a:t>
            </a:r>
            <a:r>
              <a:rPr kumimoji="0" lang="es-ES" sz="2800" b="0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obtain</a:t>
            </a:r>
            <a:r>
              <a:rPr kumimoji="0" lang="es-ES" sz="28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kumimoji="0" lang="es-ES" sz="2800" b="0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an</a:t>
            </a:r>
            <a:r>
              <a:rPr kumimoji="0" lang="es-ES" sz="28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invertible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kumimoji="0" lang="es-ES" sz="2800" b="0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matrix</a:t>
            </a:r>
            <a:r>
              <a:rPr kumimoji="0" lang="es-ES" sz="28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 P</a:t>
            </a:r>
            <a:r>
              <a:rPr kumimoji="0" lang="es-ES" sz="2800" b="0" i="0" u="none" strike="noStrike" kern="1200" cap="none" spc="0" normalizeH="0" baseline="3000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T</a:t>
            </a:r>
            <a:r>
              <a:rPr kumimoji="0" lang="es-ES" sz="28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8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such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that</a:t>
            </a:r>
            <a:r>
              <a:rPr lang="es-ES" sz="28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800" u="sng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P</a:t>
            </a:r>
            <a:r>
              <a:rPr lang="es-ES" sz="2800" u="sng" baseline="30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T</a:t>
            </a:r>
            <a:r>
              <a:rPr lang="es-ES" sz="2800" u="sng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A P = D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).</a:t>
            </a:r>
            <a:r>
              <a:rPr kumimoji="0" lang="es-ES" sz="28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  </a:t>
            </a:r>
            <a:endParaRPr lang="es-ES" sz="2700" dirty="0">
              <a:latin typeface="Comic Sans MS" panose="030F0702030302020204" pitchFamily="66" charset="0"/>
              <a:ea typeface="Yu Mincho Light" panose="020B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70431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A1C8377B-C2A8-8AAB-0F75-D4B5EB9A2D3F}"/>
              </a:ext>
            </a:extLst>
          </p:cNvPr>
          <p:cNvSpPr txBox="1">
            <a:spLocks/>
          </p:cNvSpPr>
          <p:nvPr/>
        </p:nvSpPr>
        <p:spPr>
          <a:xfrm>
            <a:off x="495511" y="708208"/>
            <a:ext cx="11426953" cy="10759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- </a:t>
            </a:r>
            <a:r>
              <a:rPr lang="es-ES" sz="2700" dirty="0" err="1">
                <a:latin typeface="Comic Sans MS" panose="030F0702030302020204" pitchFamily="66" charset="0"/>
              </a:rPr>
              <a:t>Let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us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see</a:t>
            </a:r>
            <a:r>
              <a:rPr lang="es-ES" sz="2700" dirty="0">
                <a:latin typeface="Comic Sans MS" panose="030F0702030302020204" pitchFamily="66" charset="0"/>
              </a:rPr>
              <a:t> a </a:t>
            </a:r>
            <a:r>
              <a:rPr lang="es-ES" sz="2700" dirty="0" err="1">
                <a:latin typeface="Comic Sans MS" panose="030F0702030302020204" pitchFamily="66" charset="0"/>
              </a:rPr>
              <a:t>first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example</a:t>
            </a:r>
            <a:r>
              <a:rPr lang="es-ES" sz="2700" dirty="0">
                <a:latin typeface="Comic Sans MS" panose="030F0702030302020204" pitchFamily="66" charset="0"/>
              </a:rPr>
              <a:t>. </a:t>
            </a:r>
            <a:r>
              <a:rPr lang="es-ES" sz="2700" dirty="0" err="1">
                <a:latin typeface="Comic Sans MS" panose="030F0702030302020204" pitchFamily="66" charset="0"/>
              </a:rPr>
              <a:t>For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symmetric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matrix</a:t>
            </a:r>
            <a:endParaRPr lang="es-ES" sz="27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2700" dirty="0">
              <a:latin typeface="Comic Sans MS" panose="030F0702030302020204" pitchFamily="66" charset="0"/>
            </a:endParaRPr>
          </a:p>
        </p:txBody>
      </p:sp>
      <p:cxnSp>
        <p:nvCxnSpPr>
          <p:cNvPr id="9" name="Conector recto de flecha 8">
            <a:extLst>
              <a:ext uri="{FF2B5EF4-FFF2-40B4-BE49-F238E27FC236}">
                <a16:creationId xmlns:a16="http://schemas.microsoft.com/office/drawing/2014/main" id="{5DCB7BC4-B04F-070D-DC83-C0A0439582AB}"/>
              </a:ext>
            </a:extLst>
          </p:cNvPr>
          <p:cNvCxnSpPr/>
          <p:nvPr/>
        </p:nvCxnSpPr>
        <p:spPr>
          <a:xfrm>
            <a:off x="3612379" y="3518751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CuadroTexto 29">
            <a:extLst>
              <a:ext uri="{FF2B5EF4-FFF2-40B4-BE49-F238E27FC236}">
                <a16:creationId xmlns:a16="http://schemas.microsoft.com/office/drawing/2014/main" id="{0D16FBE4-D0E5-2784-FF23-DFDE14FB5536}"/>
              </a:ext>
            </a:extLst>
          </p:cNvPr>
          <p:cNvSpPr txBox="1"/>
          <p:nvPr/>
        </p:nvSpPr>
        <p:spPr>
          <a:xfrm>
            <a:off x="4665843" y="1325147"/>
            <a:ext cx="248883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latin typeface="Comic Sans MS" panose="030F0702030302020204" pitchFamily="66" charset="0"/>
              </a:rPr>
              <a:t>1    3</a:t>
            </a:r>
          </a:p>
          <a:p>
            <a:r>
              <a:rPr lang="es-ES" sz="3200" dirty="0">
                <a:latin typeface="Comic Sans MS" panose="030F0702030302020204" pitchFamily="66" charset="0"/>
              </a:rPr>
              <a:t> 3   5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1" name="Abrir corchete 30">
            <a:extLst>
              <a:ext uri="{FF2B5EF4-FFF2-40B4-BE49-F238E27FC236}">
                <a16:creationId xmlns:a16="http://schemas.microsoft.com/office/drawing/2014/main" id="{D2C24538-CF36-CA98-90C2-1E87C6FBF3DB}"/>
              </a:ext>
            </a:extLst>
          </p:cNvPr>
          <p:cNvSpPr/>
          <p:nvPr/>
        </p:nvSpPr>
        <p:spPr>
          <a:xfrm>
            <a:off x="4733995" y="1320300"/>
            <a:ext cx="70783" cy="1090800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Cerrar corchete 31">
            <a:extLst>
              <a:ext uri="{FF2B5EF4-FFF2-40B4-BE49-F238E27FC236}">
                <a16:creationId xmlns:a16="http://schemas.microsoft.com/office/drawing/2014/main" id="{E996AC47-30C0-C2D4-4E80-523B852355CE}"/>
              </a:ext>
            </a:extLst>
          </p:cNvPr>
          <p:cNvSpPr/>
          <p:nvPr/>
        </p:nvSpPr>
        <p:spPr>
          <a:xfrm>
            <a:off x="5839478" y="1300102"/>
            <a:ext cx="70783" cy="1090800"/>
          </a:xfrm>
          <a:prstGeom prst="righ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5F085D92-B7BE-296F-6EBF-8E15D3BA1350}"/>
              </a:ext>
            </a:extLst>
          </p:cNvPr>
          <p:cNvSpPr txBox="1"/>
          <p:nvPr/>
        </p:nvSpPr>
        <p:spPr>
          <a:xfrm>
            <a:off x="3885670" y="1681360"/>
            <a:ext cx="25458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A </a:t>
            </a:r>
            <a:r>
              <a:rPr lang="es-ES" sz="2800" dirty="0"/>
              <a:t>=                      : </a:t>
            </a:r>
          </a:p>
        </p:txBody>
      </p:sp>
      <p:sp>
        <p:nvSpPr>
          <p:cNvPr id="36" name="CuadroTexto 35">
            <a:extLst>
              <a:ext uri="{FF2B5EF4-FFF2-40B4-BE49-F238E27FC236}">
                <a16:creationId xmlns:a16="http://schemas.microsoft.com/office/drawing/2014/main" id="{9E44AD74-1999-9463-3EC8-2B7C5CFAEF43}"/>
              </a:ext>
            </a:extLst>
          </p:cNvPr>
          <p:cNvSpPr txBox="1"/>
          <p:nvPr/>
        </p:nvSpPr>
        <p:spPr>
          <a:xfrm>
            <a:off x="3543664" y="3106654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-3r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38" name="Abrir corchete 37">
            <a:extLst>
              <a:ext uri="{FF2B5EF4-FFF2-40B4-BE49-F238E27FC236}">
                <a16:creationId xmlns:a16="http://schemas.microsoft.com/office/drawing/2014/main" id="{54052A96-39B7-53E4-8C02-81C026E2BE1A}"/>
              </a:ext>
            </a:extLst>
          </p:cNvPr>
          <p:cNvSpPr/>
          <p:nvPr/>
        </p:nvSpPr>
        <p:spPr>
          <a:xfrm>
            <a:off x="4618250" y="2934453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9" name="Cerrar corchete 38">
            <a:extLst>
              <a:ext uri="{FF2B5EF4-FFF2-40B4-BE49-F238E27FC236}">
                <a16:creationId xmlns:a16="http://schemas.microsoft.com/office/drawing/2014/main" id="{E9BFE58E-F1F7-0732-A5BF-D0D7EAA1F9F1}"/>
              </a:ext>
            </a:extLst>
          </p:cNvPr>
          <p:cNvSpPr/>
          <p:nvPr/>
        </p:nvSpPr>
        <p:spPr>
          <a:xfrm>
            <a:off x="5723733" y="2914255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0" name="CuadroTexto 39">
            <a:extLst>
              <a:ext uri="{FF2B5EF4-FFF2-40B4-BE49-F238E27FC236}">
                <a16:creationId xmlns:a16="http://schemas.microsoft.com/office/drawing/2014/main" id="{3189026C-7149-C1AF-83A1-E2EC4EFC903F}"/>
              </a:ext>
            </a:extLst>
          </p:cNvPr>
          <p:cNvSpPr txBox="1"/>
          <p:nvPr/>
        </p:nvSpPr>
        <p:spPr>
          <a:xfrm>
            <a:off x="6020044" y="3111636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-3c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41" name="Conector recto de flecha 40">
            <a:extLst>
              <a:ext uri="{FF2B5EF4-FFF2-40B4-BE49-F238E27FC236}">
                <a16:creationId xmlns:a16="http://schemas.microsoft.com/office/drawing/2014/main" id="{8D77B73B-1D9A-80E2-A377-51002DDFC08E}"/>
              </a:ext>
            </a:extLst>
          </p:cNvPr>
          <p:cNvCxnSpPr/>
          <p:nvPr/>
        </p:nvCxnSpPr>
        <p:spPr>
          <a:xfrm>
            <a:off x="6048529" y="3518751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CuadroTexto 41">
            <a:extLst>
              <a:ext uri="{FF2B5EF4-FFF2-40B4-BE49-F238E27FC236}">
                <a16:creationId xmlns:a16="http://schemas.microsoft.com/office/drawing/2014/main" id="{10D356FF-6D7A-5609-D8EB-A8AF69C87AD9}"/>
              </a:ext>
            </a:extLst>
          </p:cNvPr>
          <p:cNvSpPr txBox="1"/>
          <p:nvPr/>
        </p:nvSpPr>
        <p:spPr>
          <a:xfrm>
            <a:off x="7019261" y="2948946"/>
            <a:ext cx="248883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1    0</a:t>
            </a:r>
          </a:p>
          <a:p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 0  -4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3" name="Abrir corchete 42">
            <a:extLst>
              <a:ext uri="{FF2B5EF4-FFF2-40B4-BE49-F238E27FC236}">
                <a16:creationId xmlns:a16="http://schemas.microsoft.com/office/drawing/2014/main" id="{59E1E1D7-87BC-4907-6C47-08A45002F70D}"/>
              </a:ext>
            </a:extLst>
          </p:cNvPr>
          <p:cNvSpPr/>
          <p:nvPr/>
        </p:nvSpPr>
        <p:spPr>
          <a:xfrm>
            <a:off x="7083897" y="2939935"/>
            <a:ext cx="70783" cy="1090800"/>
          </a:xfrm>
          <a:prstGeom prst="leftBracket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4" name="Cerrar corchete 43">
            <a:extLst>
              <a:ext uri="{FF2B5EF4-FFF2-40B4-BE49-F238E27FC236}">
                <a16:creationId xmlns:a16="http://schemas.microsoft.com/office/drawing/2014/main" id="{8F271977-05D5-7C65-F391-5ECBBC3E053C}"/>
              </a:ext>
            </a:extLst>
          </p:cNvPr>
          <p:cNvSpPr/>
          <p:nvPr/>
        </p:nvSpPr>
        <p:spPr>
          <a:xfrm>
            <a:off x="8189380" y="2919737"/>
            <a:ext cx="70783" cy="1090800"/>
          </a:xfrm>
          <a:prstGeom prst="rightBracket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5" name="CuadroTexto 44">
            <a:extLst>
              <a:ext uri="{FF2B5EF4-FFF2-40B4-BE49-F238E27FC236}">
                <a16:creationId xmlns:a16="http://schemas.microsoft.com/office/drawing/2014/main" id="{8B581479-A176-D07C-E09B-EA91D69A08C4}"/>
              </a:ext>
            </a:extLst>
          </p:cNvPr>
          <p:cNvSpPr txBox="1"/>
          <p:nvPr/>
        </p:nvSpPr>
        <p:spPr>
          <a:xfrm>
            <a:off x="8351940" y="3218243"/>
            <a:ext cx="239520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= </a:t>
            </a:r>
            <a:r>
              <a:rPr lang="es-ES" sz="2800" dirty="0">
                <a:solidFill>
                  <a:srgbClr val="7030A0"/>
                </a:solidFill>
                <a:latin typeface="Comic Sans MS" panose="030F0702030302020204" pitchFamily="66" charset="0"/>
              </a:rPr>
              <a:t>D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, </a:t>
            </a:r>
            <a:r>
              <a:rPr lang="es-ES" sz="2800" dirty="0">
                <a:solidFill>
                  <a:srgbClr val="7030A0"/>
                </a:solidFill>
                <a:latin typeface="Comic Sans MS" panose="030F0702030302020204" pitchFamily="66" charset="0"/>
              </a:rPr>
              <a:t>diagonal </a:t>
            </a:r>
            <a:endParaRPr lang="es-ES" sz="2800" dirty="0">
              <a:solidFill>
                <a:srgbClr val="7030A0"/>
              </a:solidFill>
            </a:endParaRPr>
          </a:p>
        </p:txBody>
      </p:sp>
      <p:sp>
        <p:nvSpPr>
          <p:cNvPr id="46" name="Abrir corchete 45">
            <a:extLst>
              <a:ext uri="{FF2B5EF4-FFF2-40B4-BE49-F238E27FC236}">
                <a16:creationId xmlns:a16="http://schemas.microsoft.com/office/drawing/2014/main" id="{9EA3E9C3-C10F-CBC9-199D-48CD356BDFD4}"/>
              </a:ext>
            </a:extLst>
          </p:cNvPr>
          <p:cNvSpPr/>
          <p:nvPr/>
        </p:nvSpPr>
        <p:spPr>
          <a:xfrm>
            <a:off x="2241138" y="2911425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7" name="Cerrar corchete 46">
            <a:extLst>
              <a:ext uri="{FF2B5EF4-FFF2-40B4-BE49-F238E27FC236}">
                <a16:creationId xmlns:a16="http://schemas.microsoft.com/office/drawing/2014/main" id="{53EFC267-DAE5-92D6-0C57-0D3D2E6B5B8D}"/>
              </a:ext>
            </a:extLst>
          </p:cNvPr>
          <p:cNvSpPr/>
          <p:nvPr/>
        </p:nvSpPr>
        <p:spPr>
          <a:xfrm>
            <a:off x="3346621" y="2891227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8" name="CuadroTexto 47">
            <a:extLst>
              <a:ext uri="{FF2B5EF4-FFF2-40B4-BE49-F238E27FC236}">
                <a16:creationId xmlns:a16="http://schemas.microsoft.com/office/drawing/2014/main" id="{06FBA69A-5010-9F4B-5AB6-9822530A76AC}"/>
              </a:ext>
            </a:extLst>
          </p:cNvPr>
          <p:cNvSpPr txBox="1"/>
          <p:nvPr/>
        </p:nvSpPr>
        <p:spPr>
          <a:xfrm>
            <a:off x="1414487" y="3227855"/>
            <a:ext cx="24432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A =</a:t>
            </a:r>
            <a:r>
              <a:rPr lang="es-ES" sz="2800" dirty="0">
                <a:solidFill>
                  <a:srgbClr val="0070C0"/>
                </a:solidFill>
              </a:rPr>
              <a:t>                      </a:t>
            </a:r>
            <a:r>
              <a:rPr lang="es-ES" sz="2800" dirty="0"/>
              <a:t> </a:t>
            </a:r>
          </a:p>
        </p:txBody>
      </p:sp>
      <p:sp>
        <p:nvSpPr>
          <p:cNvPr id="49" name="CuadroTexto 48">
            <a:extLst>
              <a:ext uri="{FF2B5EF4-FFF2-40B4-BE49-F238E27FC236}">
                <a16:creationId xmlns:a16="http://schemas.microsoft.com/office/drawing/2014/main" id="{6CE0DB54-0B08-C6DC-8215-FA02F397CC7C}"/>
              </a:ext>
            </a:extLst>
          </p:cNvPr>
          <p:cNvSpPr txBox="1"/>
          <p:nvPr/>
        </p:nvSpPr>
        <p:spPr>
          <a:xfrm>
            <a:off x="2222399" y="2955636"/>
            <a:ext cx="248883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1    3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3   5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50" name="CuadroTexto 49">
            <a:extLst>
              <a:ext uri="{FF2B5EF4-FFF2-40B4-BE49-F238E27FC236}">
                <a16:creationId xmlns:a16="http://schemas.microsoft.com/office/drawing/2014/main" id="{DC7BFBBF-B409-331E-EE3B-EBFCD3F4BD6E}"/>
              </a:ext>
            </a:extLst>
          </p:cNvPr>
          <p:cNvSpPr txBox="1"/>
          <p:nvPr/>
        </p:nvSpPr>
        <p:spPr>
          <a:xfrm>
            <a:off x="4558973" y="2923936"/>
            <a:ext cx="248883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1    3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-4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51" name="Elipse 50">
            <a:extLst>
              <a:ext uri="{FF2B5EF4-FFF2-40B4-BE49-F238E27FC236}">
                <a16:creationId xmlns:a16="http://schemas.microsoft.com/office/drawing/2014/main" id="{D9E0B241-389F-B626-00FE-B05D5A8F4F75}"/>
              </a:ext>
            </a:extLst>
          </p:cNvPr>
          <p:cNvSpPr/>
          <p:nvPr/>
        </p:nvSpPr>
        <p:spPr>
          <a:xfrm>
            <a:off x="2318919" y="3501823"/>
            <a:ext cx="496168" cy="498504"/>
          </a:xfrm>
          <a:prstGeom prst="ellipse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52" name="Conector recto de flecha 51">
            <a:extLst>
              <a:ext uri="{FF2B5EF4-FFF2-40B4-BE49-F238E27FC236}">
                <a16:creationId xmlns:a16="http://schemas.microsoft.com/office/drawing/2014/main" id="{F577E248-F87E-BE5D-AEFA-7601D79DDBBD}"/>
              </a:ext>
            </a:extLst>
          </p:cNvPr>
          <p:cNvCxnSpPr/>
          <p:nvPr/>
        </p:nvCxnSpPr>
        <p:spPr>
          <a:xfrm>
            <a:off x="3557465" y="4796891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CuadroTexto 52">
            <a:extLst>
              <a:ext uri="{FF2B5EF4-FFF2-40B4-BE49-F238E27FC236}">
                <a16:creationId xmlns:a16="http://schemas.microsoft.com/office/drawing/2014/main" id="{15AE621B-4503-839B-7FAB-B195F1BB2B86}"/>
              </a:ext>
            </a:extLst>
          </p:cNvPr>
          <p:cNvSpPr txBox="1"/>
          <p:nvPr/>
        </p:nvSpPr>
        <p:spPr>
          <a:xfrm>
            <a:off x="3478918" y="4384794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-3r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54" name="Abrir corchete 53">
            <a:extLst>
              <a:ext uri="{FF2B5EF4-FFF2-40B4-BE49-F238E27FC236}">
                <a16:creationId xmlns:a16="http://schemas.microsoft.com/office/drawing/2014/main" id="{B31C5035-22AE-794A-0DD8-5FB9289EF507}"/>
              </a:ext>
            </a:extLst>
          </p:cNvPr>
          <p:cNvSpPr/>
          <p:nvPr/>
        </p:nvSpPr>
        <p:spPr>
          <a:xfrm>
            <a:off x="4563336" y="4212593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5" name="Cerrar corchete 54">
            <a:extLst>
              <a:ext uri="{FF2B5EF4-FFF2-40B4-BE49-F238E27FC236}">
                <a16:creationId xmlns:a16="http://schemas.microsoft.com/office/drawing/2014/main" id="{4DCD494F-3DAA-B39D-4932-2E6DE734237F}"/>
              </a:ext>
            </a:extLst>
          </p:cNvPr>
          <p:cNvSpPr/>
          <p:nvPr/>
        </p:nvSpPr>
        <p:spPr>
          <a:xfrm>
            <a:off x="5668819" y="4192395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1" name="CuadroTexto 60">
            <a:extLst>
              <a:ext uri="{FF2B5EF4-FFF2-40B4-BE49-F238E27FC236}">
                <a16:creationId xmlns:a16="http://schemas.microsoft.com/office/drawing/2014/main" id="{AADF7D31-72E2-90F7-C976-06B99BB0ECDF}"/>
              </a:ext>
            </a:extLst>
          </p:cNvPr>
          <p:cNvSpPr txBox="1"/>
          <p:nvPr/>
        </p:nvSpPr>
        <p:spPr>
          <a:xfrm>
            <a:off x="5790762" y="4448145"/>
            <a:ext cx="28328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= P</a:t>
            </a:r>
            <a:r>
              <a:rPr lang="es-ES" sz="2800" baseline="30000" dirty="0">
                <a:solidFill>
                  <a:srgbClr val="0070C0"/>
                </a:solidFill>
                <a:latin typeface="Comic Sans MS" panose="030F0702030302020204" pitchFamily="66" charset="0"/>
              </a:rPr>
              <a:t>T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, invertible </a:t>
            </a:r>
            <a:endParaRPr lang="es-ES" sz="2800" dirty="0">
              <a:solidFill>
                <a:srgbClr val="0070C0"/>
              </a:solidFill>
            </a:endParaRPr>
          </a:p>
        </p:txBody>
      </p:sp>
      <p:sp>
        <p:nvSpPr>
          <p:cNvPr id="62" name="Abrir corchete 61">
            <a:extLst>
              <a:ext uri="{FF2B5EF4-FFF2-40B4-BE49-F238E27FC236}">
                <a16:creationId xmlns:a16="http://schemas.microsoft.com/office/drawing/2014/main" id="{7715306B-57C2-9293-C84F-8B6C9E7D32F9}"/>
              </a:ext>
            </a:extLst>
          </p:cNvPr>
          <p:cNvSpPr/>
          <p:nvPr/>
        </p:nvSpPr>
        <p:spPr>
          <a:xfrm>
            <a:off x="2186224" y="4189565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3" name="Cerrar corchete 62">
            <a:extLst>
              <a:ext uri="{FF2B5EF4-FFF2-40B4-BE49-F238E27FC236}">
                <a16:creationId xmlns:a16="http://schemas.microsoft.com/office/drawing/2014/main" id="{AAE978D2-FFB1-53B1-AAAD-F3093AF1DE85}"/>
              </a:ext>
            </a:extLst>
          </p:cNvPr>
          <p:cNvSpPr/>
          <p:nvPr/>
        </p:nvSpPr>
        <p:spPr>
          <a:xfrm>
            <a:off x="3291707" y="4169367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4" name="CuadroTexto 63">
            <a:extLst>
              <a:ext uri="{FF2B5EF4-FFF2-40B4-BE49-F238E27FC236}">
                <a16:creationId xmlns:a16="http://schemas.microsoft.com/office/drawing/2014/main" id="{A26D092C-33EB-C868-7DBF-ACA2A15259B2}"/>
              </a:ext>
            </a:extLst>
          </p:cNvPr>
          <p:cNvSpPr txBox="1"/>
          <p:nvPr/>
        </p:nvSpPr>
        <p:spPr>
          <a:xfrm>
            <a:off x="1359573" y="4505995"/>
            <a:ext cx="25859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I</a:t>
            </a:r>
            <a:r>
              <a:rPr lang="es-ES" sz="28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=</a:t>
            </a:r>
            <a:r>
              <a:rPr lang="es-ES" sz="2800" dirty="0">
                <a:solidFill>
                  <a:srgbClr val="0070C0"/>
                </a:solidFill>
              </a:rPr>
              <a:t>                      </a:t>
            </a:r>
            <a:r>
              <a:rPr lang="es-ES" sz="2800" dirty="0"/>
              <a:t> </a:t>
            </a:r>
          </a:p>
        </p:txBody>
      </p:sp>
      <p:sp>
        <p:nvSpPr>
          <p:cNvPr id="65" name="CuadroTexto 64">
            <a:extLst>
              <a:ext uri="{FF2B5EF4-FFF2-40B4-BE49-F238E27FC236}">
                <a16:creationId xmlns:a16="http://schemas.microsoft.com/office/drawing/2014/main" id="{83CFC51F-ED85-E698-0FCB-8B413670985E}"/>
              </a:ext>
            </a:extLst>
          </p:cNvPr>
          <p:cNvSpPr txBox="1"/>
          <p:nvPr/>
        </p:nvSpPr>
        <p:spPr>
          <a:xfrm>
            <a:off x="2144647" y="4232323"/>
            <a:ext cx="248883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1    0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66" name="CuadroTexto 65">
            <a:extLst>
              <a:ext uri="{FF2B5EF4-FFF2-40B4-BE49-F238E27FC236}">
                <a16:creationId xmlns:a16="http://schemas.microsoft.com/office/drawing/2014/main" id="{9A3A84BE-3EE4-DE61-D40E-4F73F0523D50}"/>
              </a:ext>
            </a:extLst>
          </p:cNvPr>
          <p:cNvSpPr txBox="1"/>
          <p:nvPr/>
        </p:nvSpPr>
        <p:spPr>
          <a:xfrm>
            <a:off x="4537559" y="4232323"/>
            <a:ext cx="248883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1   0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-3   1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68" name="Flecha: a la derecha 67">
            <a:extLst>
              <a:ext uri="{FF2B5EF4-FFF2-40B4-BE49-F238E27FC236}">
                <a16:creationId xmlns:a16="http://schemas.microsoft.com/office/drawing/2014/main" id="{6367B63A-3C59-B22D-1524-0A284204E581}"/>
              </a:ext>
            </a:extLst>
          </p:cNvPr>
          <p:cNvSpPr/>
          <p:nvPr/>
        </p:nvSpPr>
        <p:spPr>
          <a:xfrm>
            <a:off x="8539053" y="4469565"/>
            <a:ext cx="734899" cy="484632"/>
          </a:xfrm>
          <a:prstGeom prst="rightArrow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9" name="CuadroTexto 68">
            <a:extLst>
              <a:ext uri="{FF2B5EF4-FFF2-40B4-BE49-F238E27FC236}">
                <a16:creationId xmlns:a16="http://schemas.microsoft.com/office/drawing/2014/main" id="{22D8C42F-B5DD-3C80-9782-D7A9E5BB0F54}"/>
              </a:ext>
            </a:extLst>
          </p:cNvPr>
          <p:cNvSpPr txBox="1"/>
          <p:nvPr/>
        </p:nvSpPr>
        <p:spPr>
          <a:xfrm>
            <a:off x="9413754" y="4438059"/>
            <a:ext cx="6623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7030A0"/>
                </a:solidFill>
                <a:latin typeface="Comic Sans MS" panose="030F0702030302020204" pitchFamily="66" charset="0"/>
              </a:rPr>
              <a:t>P =</a:t>
            </a:r>
            <a:endParaRPr lang="es-ES" sz="2800" dirty="0">
              <a:solidFill>
                <a:srgbClr val="7030A0"/>
              </a:solidFill>
            </a:endParaRPr>
          </a:p>
        </p:txBody>
      </p:sp>
      <p:sp>
        <p:nvSpPr>
          <p:cNvPr id="70" name="CuadroTexto 69">
            <a:extLst>
              <a:ext uri="{FF2B5EF4-FFF2-40B4-BE49-F238E27FC236}">
                <a16:creationId xmlns:a16="http://schemas.microsoft.com/office/drawing/2014/main" id="{88093661-335D-0D21-37F8-86A7974E1207}"/>
              </a:ext>
            </a:extLst>
          </p:cNvPr>
          <p:cNvSpPr txBox="1"/>
          <p:nvPr/>
        </p:nvSpPr>
        <p:spPr>
          <a:xfrm>
            <a:off x="10005776" y="4167851"/>
            <a:ext cx="248883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1  -3</a:t>
            </a:r>
          </a:p>
          <a:p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  0   1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71" name="Cerrar corchete 70">
            <a:extLst>
              <a:ext uri="{FF2B5EF4-FFF2-40B4-BE49-F238E27FC236}">
                <a16:creationId xmlns:a16="http://schemas.microsoft.com/office/drawing/2014/main" id="{32D8E113-69ED-D3DE-BCB8-38837953C7F2}"/>
              </a:ext>
            </a:extLst>
          </p:cNvPr>
          <p:cNvSpPr/>
          <p:nvPr/>
        </p:nvSpPr>
        <p:spPr>
          <a:xfrm>
            <a:off x="11214580" y="4154269"/>
            <a:ext cx="70783" cy="1090800"/>
          </a:xfrm>
          <a:prstGeom prst="rightBracket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2" name="Abrir corchete 71">
            <a:extLst>
              <a:ext uri="{FF2B5EF4-FFF2-40B4-BE49-F238E27FC236}">
                <a16:creationId xmlns:a16="http://schemas.microsoft.com/office/drawing/2014/main" id="{8C4D8677-8A14-1EA8-76D4-E31B771F3A8E}"/>
              </a:ext>
            </a:extLst>
          </p:cNvPr>
          <p:cNvSpPr/>
          <p:nvPr/>
        </p:nvSpPr>
        <p:spPr>
          <a:xfrm>
            <a:off x="10143381" y="4154269"/>
            <a:ext cx="70783" cy="1090800"/>
          </a:xfrm>
          <a:prstGeom prst="leftBracket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3" name="Marcador de contenido 2">
            <a:extLst>
              <a:ext uri="{FF2B5EF4-FFF2-40B4-BE49-F238E27FC236}">
                <a16:creationId xmlns:a16="http://schemas.microsoft.com/office/drawing/2014/main" id="{BE6CF5FF-14AE-67AD-5DF7-CCAD690D44E6}"/>
              </a:ext>
            </a:extLst>
          </p:cNvPr>
          <p:cNvSpPr txBox="1">
            <a:spLocks/>
          </p:cNvSpPr>
          <p:nvPr/>
        </p:nvSpPr>
        <p:spPr>
          <a:xfrm>
            <a:off x="495510" y="5726648"/>
            <a:ext cx="11426953" cy="10759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 And </a:t>
            </a:r>
            <a:r>
              <a:rPr lang="es-ES" sz="2700" dirty="0" err="1">
                <a:latin typeface="Comic Sans MS" panose="030F0702030302020204" pitchFamily="66" charset="0"/>
              </a:rPr>
              <a:t>it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is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easy</a:t>
            </a:r>
            <a:r>
              <a:rPr lang="es-ES" sz="2700" dirty="0">
                <a:latin typeface="Comic Sans MS" panose="030F0702030302020204" pitchFamily="66" charset="0"/>
              </a:rPr>
              <a:t> to </a:t>
            </a:r>
            <a:r>
              <a:rPr lang="es-ES" sz="2700" dirty="0" err="1">
                <a:latin typeface="Comic Sans MS" panose="030F0702030302020204" pitchFamily="66" charset="0"/>
              </a:rPr>
              <a:t>check</a:t>
            </a:r>
            <a:r>
              <a:rPr lang="es-ES" sz="2700" dirty="0">
                <a:latin typeface="Comic Sans MS" panose="030F0702030302020204" pitchFamily="66" charset="0"/>
              </a:rPr>
              <a:t> that  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</a:rPr>
              <a:t>P</a:t>
            </a:r>
            <a:r>
              <a:rPr lang="es-ES" sz="2700" baseline="30000" dirty="0">
                <a:solidFill>
                  <a:srgbClr val="7030A0"/>
                </a:solidFill>
                <a:latin typeface="Comic Sans MS" panose="030F0702030302020204" pitchFamily="66" charset="0"/>
              </a:rPr>
              <a:t>T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</a:rPr>
              <a:t> A P = D  </a:t>
            </a:r>
            <a:r>
              <a:rPr lang="es-ES" sz="2700" dirty="0" err="1">
                <a:latin typeface="Comic Sans MS" panose="030F0702030302020204" pitchFamily="66" charset="0"/>
              </a:rPr>
              <a:t>holds</a:t>
            </a:r>
            <a:r>
              <a:rPr lang="es-ES" sz="2700" dirty="0">
                <a:latin typeface="Comic Sans MS" panose="030F0702030302020204" pitchFamily="66" charset="0"/>
              </a:rPr>
              <a:t>.</a:t>
            </a:r>
          </a:p>
          <a:p>
            <a:pPr marL="0" indent="0">
              <a:buNone/>
            </a:pPr>
            <a:endParaRPr lang="es-ES" sz="27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7689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38" grpId="0" animBg="1"/>
      <p:bldP spid="39" grpId="0" animBg="1"/>
      <p:bldP spid="40" grpId="0"/>
      <p:bldP spid="42" grpId="0"/>
      <p:bldP spid="43" grpId="0" animBg="1"/>
      <p:bldP spid="44" grpId="0" animBg="1"/>
      <p:bldP spid="45" grpId="0"/>
      <p:bldP spid="46" grpId="0" animBg="1"/>
      <p:bldP spid="47" grpId="0" animBg="1"/>
      <p:bldP spid="48" grpId="0"/>
      <p:bldP spid="49" grpId="0"/>
      <p:bldP spid="50" grpId="0"/>
      <p:bldP spid="51" grpId="0" animBg="1"/>
      <p:bldP spid="53" grpId="0"/>
      <p:bldP spid="54" grpId="0" animBg="1"/>
      <p:bldP spid="55" grpId="0" animBg="1"/>
      <p:bldP spid="61" grpId="0"/>
      <p:bldP spid="62" grpId="0" animBg="1"/>
      <p:bldP spid="63" grpId="0" animBg="1"/>
      <p:bldP spid="64" grpId="0"/>
      <p:bldP spid="65" grpId="0"/>
      <p:bldP spid="66" grpId="0"/>
      <p:bldP spid="68" grpId="0" animBg="1"/>
      <p:bldP spid="69" grpId="0"/>
      <p:bldP spid="70" grpId="0"/>
      <p:bldP spid="71" grpId="0" animBg="1"/>
      <p:bldP spid="72" grpId="0" animBg="1"/>
      <p:bldP spid="7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BAF7E2-1AA7-0C9B-437D-6104726C11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77078524-6D94-C757-EE6D-3FC9BB3233E5}"/>
              </a:ext>
            </a:extLst>
          </p:cNvPr>
          <p:cNvSpPr txBox="1">
            <a:spLocks/>
          </p:cNvSpPr>
          <p:nvPr/>
        </p:nvSpPr>
        <p:spPr>
          <a:xfrm>
            <a:off x="495510" y="295649"/>
            <a:ext cx="11426953" cy="10759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>
                <a:latin typeface="Comic Sans MS" panose="030F0702030302020204" pitchFamily="66" charset="0"/>
              </a:rPr>
              <a:t>- Second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example</a:t>
            </a:r>
            <a:r>
              <a:rPr lang="es-ES" sz="2700" dirty="0">
                <a:latin typeface="Comic Sans MS" panose="030F0702030302020204" pitchFamily="66" charset="0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</a:rPr>
              <a:t>this</a:t>
            </a:r>
            <a:r>
              <a:rPr lang="es-ES" sz="2700" dirty="0">
                <a:latin typeface="Comic Sans MS" panose="030F0702030302020204" pitchFamily="66" charset="0"/>
              </a:rPr>
              <a:t> time </a:t>
            </a:r>
            <a:r>
              <a:rPr lang="es-ES" sz="2700" dirty="0" err="1">
                <a:latin typeface="Comic Sans MS" panose="030F0702030302020204" pitchFamily="66" charset="0"/>
              </a:rPr>
              <a:t>for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symmetric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matrix</a:t>
            </a:r>
            <a:endParaRPr lang="es-ES" sz="27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2700" dirty="0">
              <a:latin typeface="Comic Sans MS" panose="030F0702030302020204" pitchFamily="66" charset="0"/>
            </a:endParaRPr>
          </a:p>
        </p:txBody>
      </p:sp>
      <p:cxnSp>
        <p:nvCxnSpPr>
          <p:cNvPr id="9" name="Conector recto de flecha 8">
            <a:extLst>
              <a:ext uri="{FF2B5EF4-FFF2-40B4-BE49-F238E27FC236}">
                <a16:creationId xmlns:a16="http://schemas.microsoft.com/office/drawing/2014/main" id="{4D161889-3784-24CE-7E33-D73D5A9C0ABD}"/>
              </a:ext>
            </a:extLst>
          </p:cNvPr>
          <p:cNvCxnSpPr/>
          <p:nvPr/>
        </p:nvCxnSpPr>
        <p:spPr>
          <a:xfrm>
            <a:off x="3682033" y="3370656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CuadroTexto 29">
            <a:extLst>
              <a:ext uri="{FF2B5EF4-FFF2-40B4-BE49-F238E27FC236}">
                <a16:creationId xmlns:a16="http://schemas.microsoft.com/office/drawing/2014/main" id="{EEE1DC8A-2B81-803E-6FBA-81745DF24613}"/>
              </a:ext>
            </a:extLst>
          </p:cNvPr>
          <p:cNvSpPr txBox="1"/>
          <p:nvPr/>
        </p:nvSpPr>
        <p:spPr>
          <a:xfrm>
            <a:off x="4640095" y="901501"/>
            <a:ext cx="2488837" cy="206210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latin typeface="Comic Sans MS" panose="030F0702030302020204" pitchFamily="66" charset="0"/>
              </a:rPr>
              <a:t>0  1  0</a:t>
            </a:r>
          </a:p>
          <a:p>
            <a:r>
              <a:rPr lang="es-ES" sz="3200" dirty="0">
                <a:latin typeface="Comic Sans MS" panose="030F0702030302020204" pitchFamily="66" charset="0"/>
              </a:rPr>
              <a:t> 1  0 -1</a:t>
            </a:r>
          </a:p>
          <a:p>
            <a:r>
              <a:rPr lang="es-ES" sz="3200" dirty="0">
                <a:latin typeface="Comic Sans MS" panose="030F0702030302020204" pitchFamily="66" charset="0"/>
              </a:rPr>
              <a:t> 0 -1  0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1" name="Abrir corchete 30">
            <a:extLst>
              <a:ext uri="{FF2B5EF4-FFF2-40B4-BE49-F238E27FC236}">
                <a16:creationId xmlns:a16="http://schemas.microsoft.com/office/drawing/2014/main" id="{230FFD11-0867-35AE-FFB6-EF6B9DF11B0D}"/>
              </a:ext>
            </a:extLst>
          </p:cNvPr>
          <p:cNvSpPr/>
          <p:nvPr/>
        </p:nvSpPr>
        <p:spPr>
          <a:xfrm>
            <a:off x="4678716" y="992568"/>
            <a:ext cx="70783" cy="1306800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Cerrar corchete 31">
            <a:extLst>
              <a:ext uri="{FF2B5EF4-FFF2-40B4-BE49-F238E27FC236}">
                <a16:creationId xmlns:a16="http://schemas.microsoft.com/office/drawing/2014/main" id="{103DD05F-C761-73D1-4717-7CF5D36DBDE3}"/>
              </a:ext>
            </a:extLst>
          </p:cNvPr>
          <p:cNvSpPr/>
          <p:nvPr/>
        </p:nvSpPr>
        <p:spPr>
          <a:xfrm>
            <a:off x="6096000" y="992568"/>
            <a:ext cx="70783" cy="1306800"/>
          </a:xfrm>
          <a:prstGeom prst="righ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B9249B34-920A-7F23-3544-99FFBF216886}"/>
              </a:ext>
            </a:extLst>
          </p:cNvPr>
          <p:cNvSpPr txBox="1"/>
          <p:nvPr/>
        </p:nvSpPr>
        <p:spPr>
          <a:xfrm>
            <a:off x="3974021" y="1250236"/>
            <a:ext cx="265649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B </a:t>
            </a:r>
            <a:r>
              <a:rPr lang="es-ES" sz="2800" dirty="0"/>
              <a:t>=                        : </a:t>
            </a:r>
          </a:p>
        </p:txBody>
      </p:sp>
      <p:sp>
        <p:nvSpPr>
          <p:cNvPr id="36" name="CuadroTexto 35">
            <a:extLst>
              <a:ext uri="{FF2B5EF4-FFF2-40B4-BE49-F238E27FC236}">
                <a16:creationId xmlns:a16="http://schemas.microsoft.com/office/drawing/2014/main" id="{1B805B64-91E3-754B-56E2-270F98A4EC9B}"/>
              </a:ext>
            </a:extLst>
          </p:cNvPr>
          <p:cNvSpPr txBox="1"/>
          <p:nvPr/>
        </p:nvSpPr>
        <p:spPr>
          <a:xfrm>
            <a:off x="2717655" y="2948946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46" name="Abrir corchete 45">
            <a:extLst>
              <a:ext uri="{FF2B5EF4-FFF2-40B4-BE49-F238E27FC236}">
                <a16:creationId xmlns:a16="http://schemas.microsoft.com/office/drawing/2014/main" id="{DEA2AEEE-CFC9-4A23-A195-ADE45EC83382}"/>
              </a:ext>
            </a:extLst>
          </p:cNvPr>
          <p:cNvSpPr/>
          <p:nvPr/>
        </p:nvSpPr>
        <p:spPr>
          <a:xfrm>
            <a:off x="1100440" y="2718453"/>
            <a:ext cx="70783" cy="1306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7" name="Cerrar corchete 46">
            <a:extLst>
              <a:ext uri="{FF2B5EF4-FFF2-40B4-BE49-F238E27FC236}">
                <a16:creationId xmlns:a16="http://schemas.microsoft.com/office/drawing/2014/main" id="{471B4E6B-9A2B-0C24-5039-FEEC13747161}"/>
              </a:ext>
            </a:extLst>
          </p:cNvPr>
          <p:cNvSpPr/>
          <p:nvPr/>
        </p:nvSpPr>
        <p:spPr>
          <a:xfrm>
            <a:off x="2530696" y="2688293"/>
            <a:ext cx="70783" cy="1306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8" name="CuadroTexto 47">
            <a:extLst>
              <a:ext uri="{FF2B5EF4-FFF2-40B4-BE49-F238E27FC236}">
                <a16:creationId xmlns:a16="http://schemas.microsoft.com/office/drawing/2014/main" id="{E98D5E52-9B86-80A8-C5CD-B8C0CA4EF224}"/>
              </a:ext>
            </a:extLst>
          </p:cNvPr>
          <p:cNvSpPr txBox="1"/>
          <p:nvPr/>
        </p:nvSpPr>
        <p:spPr>
          <a:xfrm>
            <a:off x="451135" y="3049819"/>
            <a:ext cx="239681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B =</a:t>
            </a:r>
            <a:r>
              <a:rPr lang="es-ES" sz="2800" dirty="0">
                <a:solidFill>
                  <a:srgbClr val="0070C0"/>
                </a:solidFill>
              </a:rPr>
              <a:t>                      </a:t>
            </a:r>
            <a:r>
              <a:rPr lang="es-ES" sz="2800" dirty="0"/>
              <a:t> </a:t>
            </a:r>
          </a:p>
        </p:txBody>
      </p:sp>
      <p:sp>
        <p:nvSpPr>
          <p:cNvPr id="51" name="Elipse 50">
            <a:extLst>
              <a:ext uri="{FF2B5EF4-FFF2-40B4-BE49-F238E27FC236}">
                <a16:creationId xmlns:a16="http://schemas.microsoft.com/office/drawing/2014/main" id="{3C534A61-1939-CEE9-6549-184323B5CA5F}"/>
              </a:ext>
            </a:extLst>
          </p:cNvPr>
          <p:cNvSpPr/>
          <p:nvPr/>
        </p:nvSpPr>
        <p:spPr>
          <a:xfrm>
            <a:off x="4637106" y="3128993"/>
            <a:ext cx="496168" cy="498504"/>
          </a:xfrm>
          <a:prstGeom prst="ellipse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C7EAEDC0-D26F-E46E-68D0-25DF082CCE07}"/>
              </a:ext>
            </a:extLst>
          </p:cNvPr>
          <p:cNvSpPr txBox="1"/>
          <p:nvPr/>
        </p:nvSpPr>
        <p:spPr>
          <a:xfrm>
            <a:off x="1084072" y="2592208"/>
            <a:ext cx="2488837" cy="206210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0  1  0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1  0 -1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0 -1  0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8C7723A9-5DAE-6BC0-8C5B-938A92FB20AC}"/>
              </a:ext>
            </a:extLst>
          </p:cNvPr>
          <p:cNvSpPr/>
          <p:nvPr/>
        </p:nvSpPr>
        <p:spPr>
          <a:xfrm>
            <a:off x="1204098" y="2688293"/>
            <a:ext cx="410393" cy="39223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60DE154D-E4BA-D43A-AE46-20CC4638E39E}"/>
              </a:ext>
            </a:extLst>
          </p:cNvPr>
          <p:cNvSpPr txBox="1"/>
          <p:nvPr/>
        </p:nvSpPr>
        <p:spPr>
          <a:xfrm>
            <a:off x="3667344" y="2946957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6" name="Conector recto de flecha 5">
            <a:extLst>
              <a:ext uri="{FF2B5EF4-FFF2-40B4-BE49-F238E27FC236}">
                <a16:creationId xmlns:a16="http://schemas.microsoft.com/office/drawing/2014/main" id="{A2AC742F-3628-FB50-F3A7-9C8F392437A1}"/>
              </a:ext>
            </a:extLst>
          </p:cNvPr>
          <p:cNvCxnSpPr/>
          <p:nvPr/>
        </p:nvCxnSpPr>
        <p:spPr>
          <a:xfrm>
            <a:off x="2686934" y="3373725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uadroTexto 6">
            <a:extLst>
              <a:ext uri="{FF2B5EF4-FFF2-40B4-BE49-F238E27FC236}">
                <a16:creationId xmlns:a16="http://schemas.microsoft.com/office/drawing/2014/main" id="{BFEDEFF9-6D80-5F8E-46F7-96EF887BF416}"/>
              </a:ext>
            </a:extLst>
          </p:cNvPr>
          <p:cNvSpPr txBox="1"/>
          <p:nvPr/>
        </p:nvSpPr>
        <p:spPr>
          <a:xfrm>
            <a:off x="4595126" y="2633391"/>
            <a:ext cx="2488837" cy="206210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2  1 -1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1  0 -1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-1 -1  0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Abrir corchete 7">
            <a:extLst>
              <a:ext uri="{FF2B5EF4-FFF2-40B4-BE49-F238E27FC236}">
                <a16:creationId xmlns:a16="http://schemas.microsoft.com/office/drawing/2014/main" id="{946D8A6F-7048-6844-6936-FF70AAD10A00}"/>
              </a:ext>
            </a:extLst>
          </p:cNvPr>
          <p:cNvSpPr/>
          <p:nvPr/>
        </p:nvSpPr>
        <p:spPr>
          <a:xfrm>
            <a:off x="4585912" y="2713085"/>
            <a:ext cx="70783" cy="1306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errar corchete 9">
            <a:extLst>
              <a:ext uri="{FF2B5EF4-FFF2-40B4-BE49-F238E27FC236}">
                <a16:creationId xmlns:a16="http://schemas.microsoft.com/office/drawing/2014/main" id="{1DF4950E-A07F-96E9-DABE-CE564F213C35}"/>
              </a:ext>
            </a:extLst>
          </p:cNvPr>
          <p:cNvSpPr/>
          <p:nvPr/>
        </p:nvSpPr>
        <p:spPr>
          <a:xfrm>
            <a:off x="6059750" y="2763704"/>
            <a:ext cx="70783" cy="1306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1" name="Conector recto de flecha 10">
            <a:extLst>
              <a:ext uri="{FF2B5EF4-FFF2-40B4-BE49-F238E27FC236}">
                <a16:creationId xmlns:a16="http://schemas.microsoft.com/office/drawing/2014/main" id="{7FB96FDE-10B3-1E42-4365-74FD29F6F0D7}"/>
              </a:ext>
            </a:extLst>
          </p:cNvPr>
          <p:cNvCxnSpPr>
            <a:cxnSpLocks/>
          </p:cNvCxnSpPr>
          <p:nvPr/>
        </p:nvCxnSpPr>
        <p:spPr>
          <a:xfrm flipV="1">
            <a:off x="6223896" y="3366485"/>
            <a:ext cx="1268285" cy="724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uadroTexto 12">
            <a:extLst>
              <a:ext uri="{FF2B5EF4-FFF2-40B4-BE49-F238E27FC236}">
                <a16:creationId xmlns:a16="http://schemas.microsoft.com/office/drawing/2014/main" id="{6E3448E9-5820-C114-9A05-F079BE5B75A8}"/>
              </a:ext>
            </a:extLst>
          </p:cNvPr>
          <p:cNvSpPr txBox="1"/>
          <p:nvPr/>
        </p:nvSpPr>
        <p:spPr>
          <a:xfrm>
            <a:off x="6148273" y="2900967"/>
            <a:ext cx="19237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-(1/2)r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2D3BDE1D-3A23-8815-228C-7FDAA0EE4378}"/>
              </a:ext>
            </a:extLst>
          </p:cNvPr>
          <p:cNvSpPr txBox="1"/>
          <p:nvPr/>
        </p:nvSpPr>
        <p:spPr>
          <a:xfrm>
            <a:off x="7638307" y="2900967"/>
            <a:ext cx="19237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-(1/2)c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17" name="Conector recto de flecha 16">
            <a:extLst>
              <a:ext uri="{FF2B5EF4-FFF2-40B4-BE49-F238E27FC236}">
                <a16:creationId xmlns:a16="http://schemas.microsoft.com/office/drawing/2014/main" id="{4A65D590-37D5-5323-C49B-48CDE9C4A957}"/>
              </a:ext>
            </a:extLst>
          </p:cNvPr>
          <p:cNvCxnSpPr>
            <a:cxnSpLocks/>
          </p:cNvCxnSpPr>
          <p:nvPr/>
        </p:nvCxnSpPr>
        <p:spPr>
          <a:xfrm flipV="1">
            <a:off x="7638307" y="3353671"/>
            <a:ext cx="1268285" cy="724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Abrir corchete 17">
            <a:extLst>
              <a:ext uri="{FF2B5EF4-FFF2-40B4-BE49-F238E27FC236}">
                <a16:creationId xmlns:a16="http://schemas.microsoft.com/office/drawing/2014/main" id="{63FA0A45-B1BE-E9DC-034D-F05B6C12CC5F}"/>
              </a:ext>
            </a:extLst>
          </p:cNvPr>
          <p:cNvSpPr/>
          <p:nvPr/>
        </p:nvSpPr>
        <p:spPr>
          <a:xfrm>
            <a:off x="9029620" y="2720325"/>
            <a:ext cx="70783" cy="1306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E6DD4D71-75E0-E170-07E7-14E069821CCC}"/>
              </a:ext>
            </a:extLst>
          </p:cNvPr>
          <p:cNvSpPr txBox="1"/>
          <p:nvPr/>
        </p:nvSpPr>
        <p:spPr>
          <a:xfrm>
            <a:off x="9037527" y="2630005"/>
            <a:ext cx="2703338" cy="206210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2     0    -1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-1/2 -1/2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-1  -1/2    0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Cerrar corchete 19">
            <a:extLst>
              <a:ext uri="{FF2B5EF4-FFF2-40B4-BE49-F238E27FC236}">
                <a16:creationId xmlns:a16="http://schemas.microsoft.com/office/drawing/2014/main" id="{60770DCC-302F-D85D-9E4B-99A00E70511B}"/>
              </a:ext>
            </a:extLst>
          </p:cNvPr>
          <p:cNvSpPr/>
          <p:nvPr/>
        </p:nvSpPr>
        <p:spPr>
          <a:xfrm>
            <a:off x="11499302" y="2720325"/>
            <a:ext cx="70783" cy="1306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Elipse 20">
            <a:extLst>
              <a:ext uri="{FF2B5EF4-FFF2-40B4-BE49-F238E27FC236}">
                <a16:creationId xmlns:a16="http://schemas.microsoft.com/office/drawing/2014/main" id="{DDD28F8E-8869-E539-372F-43D4EC090F8A}"/>
              </a:ext>
            </a:extLst>
          </p:cNvPr>
          <p:cNvSpPr/>
          <p:nvPr/>
        </p:nvSpPr>
        <p:spPr>
          <a:xfrm>
            <a:off x="9111701" y="3661056"/>
            <a:ext cx="496168" cy="498504"/>
          </a:xfrm>
          <a:prstGeom prst="ellipse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22" name="Conector recto de flecha 21">
            <a:extLst>
              <a:ext uri="{FF2B5EF4-FFF2-40B4-BE49-F238E27FC236}">
                <a16:creationId xmlns:a16="http://schemas.microsoft.com/office/drawing/2014/main" id="{1A33FAF3-28DA-6736-1C0B-649D5B0D02CC}"/>
              </a:ext>
            </a:extLst>
          </p:cNvPr>
          <p:cNvCxnSpPr>
            <a:cxnSpLocks/>
          </p:cNvCxnSpPr>
          <p:nvPr/>
        </p:nvCxnSpPr>
        <p:spPr>
          <a:xfrm>
            <a:off x="11647909" y="3299180"/>
            <a:ext cx="274554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 recto de flecha 25">
            <a:extLst>
              <a:ext uri="{FF2B5EF4-FFF2-40B4-BE49-F238E27FC236}">
                <a16:creationId xmlns:a16="http://schemas.microsoft.com/office/drawing/2014/main" id="{209B25DF-9866-B6C9-1639-AD3779D57487}"/>
              </a:ext>
            </a:extLst>
          </p:cNvPr>
          <p:cNvCxnSpPr>
            <a:cxnSpLocks/>
          </p:cNvCxnSpPr>
          <p:nvPr/>
        </p:nvCxnSpPr>
        <p:spPr>
          <a:xfrm flipV="1">
            <a:off x="706927" y="4944646"/>
            <a:ext cx="1268285" cy="724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CuadroTexto 26">
            <a:extLst>
              <a:ext uri="{FF2B5EF4-FFF2-40B4-BE49-F238E27FC236}">
                <a16:creationId xmlns:a16="http://schemas.microsoft.com/office/drawing/2014/main" id="{0F3DBAC3-DCBC-E1C5-6251-983F48F7BBDA}"/>
              </a:ext>
            </a:extLst>
          </p:cNvPr>
          <p:cNvSpPr txBox="1"/>
          <p:nvPr/>
        </p:nvSpPr>
        <p:spPr>
          <a:xfrm>
            <a:off x="631304" y="4479128"/>
            <a:ext cx="19237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+(1/2)r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874C5960-400F-2DBC-ADFF-63BEF29CC5FD}"/>
              </a:ext>
            </a:extLst>
          </p:cNvPr>
          <p:cNvSpPr txBox="1"/>
          <p:nvPr/>
        </p:nvSpPr>
        <p:spPr>
          <a:xfrm>
            <a:off x="2121338" y="4479128"/>
            <a:ext cx="19237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+(1/2)c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29" name="Conector recto de flecha 28">
            <a:extLst>
              <a:ext uri="{FF2B5EF4-FFF2-40B4-BE49-F238E27FC236}">
                <a16:creationId xmlns:a16="http://schemas.microsoft.com/office/drawing/2014/main" id="{CB299AC0-67F9-A31A-141F-93EA248B8245}"/>
              </a:ext>
            </a:extLst>
          </p:cNvPr>
          <p:cNvCxnSpPr>
            <a:cxnSpLocks/>
          </p:cNvCxnSpPr>
          <p:nvPr/>
        </p:nvCxnSpPr>
        <p:spPr>
          <a:xfrm flipV="1">
            <a:off x="2121338" y="4931832"/>
            <a:ext cx="1268285" cy="724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Abrir corchete 33">
            <a:extLst>
              <a:ext uri="{FF2B5EF4-FFF2-40B4-BE49-F238E27FC236}">
                <a16:creationId xmlns:a16="http://schemas.microsoft.com/office/drawing/2014/main" id="{F4EA9FA2-914E-8F15-4CB5-971AAD5C1644}"/>
              </a:ext>
            </a:extLst>
          </p:cNvPr>
          <p:cNvSpPr/>
          <p:nvPr/>
        </p:nvSpPr>
        <p:spPr>
          <a:xfrm>
            <a:off x="3512651" y="4298486"/>
            <a:ext cx="70783" cy="1306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id="{E1BEF57A-18CD-8A19-254E-5E3C912C039C}"/>
              </a:ext>
            </a:extLst>
          </p:cNvPr>
          <p:cNvSpPr txBox="1"/>
          <p:nvPr/>
        </p:nvSpPr>
        <p:spPr>
          <a:xfrm>
            <a:off x="3520558" y="4208166"/>
            <a:ext cx="2703338" cy="206210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2     0     0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-1/2 -1/2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-1/2 -1/2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7" name="Cerrar corchete 36">
            <a:extLst>
              <a:ext uri="{FF2B5EF4-FFF2-40B4-BE49-F238E27FC236}">
                <a16:creationId xmlns:a16="http://schemas.microsoft.com/office/drawing/2014/main" id="{243E28CC-3984-0E4B-9BCF-97225607C1D6}"/>
              </a:ext>
            </a:extLst>
          </p:cNvPr>
          <p:cNvSpPr/>
          <p:nvPr/>
        </p:nvSpPr>
        <p:spPr>
          <a:xfrm>
            <a:off x="5982333" y="4298486"/>
            <a:ext cx="70783" cy="1306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8" name="Elipse 57">
            <a:extLst>
              <a:ext uri="{FF2B5EF4-FFF2-40B4-BE49-F238E27FC236}">
                <a16:creationId xmlns:a16="http://schemas.microsoft.com/office/drawing/2014/main" id="{01C0CD91-F7C3-61CF-9537-1D2CF4816652}"/>
              </a:ext>
            </a:extLst>
          </p:cNvPr>
          <p:cNvSpPr/>
          <p:nvPr/>
        </p:nvSpPr>
        <p:spPr>
          <a:xfrm>
            <a:off x="4182548" y="5224285"/>
            <a:ext cx="950726" cy="498504"/>
          </a:xfrm>
          <a:prstGeom prst="ellipse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9" name="CuadroTexto 58">
            <a:extLst>
              <a:ext uri="{FF2B5EF4-FFF2-40B4-BE49-F238E27FC236}">
                <a16:creationId xmlns:a16="http://schemas.microsoft.com/office/drawing/2014/main" id="{779DB2B1-6513-78D3-7F62-8CFDC2E60C86}"/>
              </a:ext>
            </a:extLst>
          </p:cNvPr>
          <p:cNvSpPr txBox="1"/>
          <p:nvPr/>
        </p:nvSpPr>
        <p:spPr>
          <a:xfrm>
            <a:off x="6222968" y="4545639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60" name="CuadroTexto 59">
            <a:extLst>
              <a:ext uri="{FF2B5EF4-FFF2-40B4-BE49-F238E27FC236}">
                <a16:creationId xmlns:a16="http://schemas.microsoft.com/office/drawing/2014/main" id="{23CC2009-2F25-6AB8-0AAE-DD8E00BE7326}"/>
              </a:ext>
            </a:extLst>
          </p:cNvPr>
          <p:cNvSpPr txBox="1"/>
          <p:nvPr/>
        </p:nvSpPr>
        <p:spPr>
          <a:xfrm>
            <a:off x="7083121" y="4521736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67" name="Conector recto de flecha 66">
            <a:extLst>
              <a:ext uri="{FF2B5EF4-FFF2-40B4-BE49-F238E27FC236}">
                <a16:creationId xmlns:a16="http://schemas.microsoft.com/office/drawing/2014/main" id="{79AB7AE2-3FDF-D47E-F97B-D50209664C1A}"/>
              </a:ext>
            </a:extLst>
          </p:cNvPr>
          <p:cNvCxnSpPr/>
          <p:nvPr/>
        </p:nvCxnSpPr>
        <p:spPr>
          <a:xfrm>
            <a:off x="6166783" y="4951926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Conector recto de flecha 73">
            <a:extLst>
              <a:ext uri="{FF2B5EF4-FFF2-40B4-BE49-F238E27FC236}">
                <a16:creationId xmlns:a16="http://schemas.microsoft.com/office/drawing/2014/main" id="{724A0DE4-5902-905A-AE79-9369859A390A}"/>
              </a:ext>
            </a:extLst>
          </p:cNvPr>
          <p:cNvCxnSpPr/>
          <p:nvPr/>
        </p:nvCxnSpPr>
        <p:spPr>
          <a:xfrm>
            <a:off x="7110161" y="4945749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Abrir corchete 74">
            <a:extLst>
              <a:ext uri="{FF2B5EF4-FFF2-40B4-BE49-F238E27FC236}">
                <a16:creationId xmlns:a16="http://schemas.microsoft.com/office/drawing/2014/main" id="{B0D4169A-3DC0-EB85-E257-2FC038E05A4D}"/>
              </a:ext>
            </a:extLst>
          </p:cNvPr>
          <p:cNvSpPr/>
          <p:nvPr/>
        </p:nvSpPr>
        <p:spPr>
          <a:xfrm>
            <a:off x="8021400" y="4298486"/>
            <a:ext cx="70783" cy="1306800"/>
          </a:xfrm>
          <a:prstGeom prst="leftBracket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6" name="CuadroTexto 75">
            <a:extLst>
              <a:ext uri="{FF2B5EF4-FFF2-40B4-BE49-F238E27FC236}">
                <a16:creationId xmlns:a16="http://schemas.microsoft.com/office/drawing/2014/main" id="{C8CD4AF6-D327-5E16-D4E5-78C04B22E31A}"/>
              </a:ext>
            </a:extLst>
          </p:cNvPr>
          <p:cNvSpPr txBox="1"/>
          <p:nvPr/>
        </p:nvSpPr>
        <p:spPr>
          <a:xfrm>
            <a:off x="7981878" y="4208166"/>
            <a:ext cx="2703338" cy="206210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2     0    0</a:t>
            </a:r>
          </a:p>
          <a:p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 0  -1/2  0</a:t>
            </a:r>
          </a:p>
          <a:p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 0     0    0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77" name="Cerrar corchete 76">
            <a:extLst>
              <a:ext uri="{FF2B5EF4-FFF2-40B4-BE49-F238E27FC236}">
                <a16:creationId xmlns:a16="http://schemas.microsoft.com/office/drawing/2014/main" id="{06DDDF32-CCF5-2E7F-DCE8-B1C6EFF79EF7}"/>
              </a:ext>
            </a:extLst>
          </p:cNvPr>
          <p:cNvSpPr/>
          <p:nvPr/>
        </p:nvSpPr>
        <p:spPr>
          <a:xfrm>
            <a:off x="10070662" y="4298486"/>
            <a:ext cx="70783" cy="1306800"/>
          </a:xfrm>
          <a:prstGeom prst="rightBracket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8" name="CuadroTexto 77">
            <a:extLst>
              <a:ext uri="{FF2B5EF4-FFF2-40B4-BE49-F238E27FC236}">
                <a16:creationId xmlns:a16="http://schemas.microsoft.com/office/drawing/2014/main" id="{DC78A61C-28D5-7EE5-234E-8736DEB7339E}"/>
              </a:ext>
            </a:extLst>
          </p:cNvPr>
          <p:cNvSpPr txBox="1"/>
          <p:nvPr/>
        </p:nvSpPr>
        <p:spPr>
          <a:xfrm>
            <a:off x="10198032" y="4617628"/>
            <a:ext cx="185339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= </a:t>
            </a:r>
            <a:r>
              <a:rPr lang="es-ES" sz="2800" dirty="0">
                <a:solidFill>
                  <a:srgbClr val="7030A0"/>
                </a:solidFill>
                <a:latin typeface="Comic Sans MS" panose="030F0702030302020204" pitchFamily="66" charset="0"/>
              </a:rPr>
              <a:t>D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, </a:t>
            </a:r>
          </a:p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800" dirty="0">
                <a:solidFill>
                  <a:srgbClr val="7030A0"/>
                </a:solidFill>
                <a:latin typeface="Comic Sans MS" panose="030F0702030302020204" pitchFamily="66" charset="0"/>
              </a:rPr>
              <a:t>diagonal </a:t>
            </a:r>
            <a:endParaRPr lang="es-ES" sz="28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7594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46" grpId="0" animBg="1"/>
      <p:bldP spid="47" grpId="0" animBg="1"/>
      <p:bldP spid="48" grpId="0"/>
      <p:bldP spid="51" grpId="0" animBg="1"/>
      <p:bldP spid="3" grpId="0"/>
      <p:bldP spid="4" grpId="0" animBg="1"/>
      <p:bldP spid="5" grpId="0"/>
      <p:bldP spid="7" grpId="0"/>
      <p:bldP spid="8" grpId="0" animBg="1"/>
      <p:bldP spid="10" grpId="0" animBg="1"/>
      <p:bldP spid="13" grpId="0"/>
      <p:bldP spid="16" grpId="0"/>
      <p:bldP spid="18" grpId="0" animBg="1"/>
      <p:bldP spid="19" grpId="0"/>
      <p:bldP spid="20" grpId="0" animBg="1"/>
      <p:bldP spid="21" grpId="0" animBg="1"/>
      <p:bldP spid="27" grpId="0"/>
      <p:bldP spid="28" grpId="0"/>
      <p:bldP spid="34" grpId="0" animBg="1"/>
      <p:bldP spid="35" grpId="0"/>
      <p:bldP spid="37" grpId="0" animBg="1"/>
      <p:bldP spid="58" grpId="0" animBg="1"/>
      <p:bldP spid="59" grpId="0"/>
      <p:bldP spid="60" grpId="0"/>
      <p:bldP spid="75" grpId="0" animBg="1"/>
      <p:bldP spid="76" grpId="0"/>
      <p:bldP spid="77" grpId="0" animBg="1"/>
      <p:bldP spid="7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438C44-2B7F-3C2A-5463-C365E2B835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B501F926-9B9F-256D-C13C-83FAA6840079}"/>
              </a:ext>
            </a:extLst>
          </p:cNvPr>
          <p:cNvSpPr txBox="1">
            <a:spLocks/>
          </p:cNvSpPr>
          <p:nvPr/>
        </p:nvSpPr>
        <p:spPr>
          <a:xfrm>
            <a:off x="495510" y="295649"/>
            <a:ext cx="11426953" cy="10759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 err="1">
                <a:latin typeface="Comic Sans MS" panose="030F0702030302020204" pitchFamily="66" charset="0"/>
              </a:rPr>
              <a:t>We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next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find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invertible </a:t>
            </a:r>
            <a:r>
              <a:rPr lang="es-ES" sz="2700" dirty="0" err="1">
                <a:latin typeface="Comic Sans MS" panose="030F0702030302020204" pitchFamily="66" charset="0"/>
              </a:rPr>
              <a:t>matrix</a:t>
            </a:r>
            <a:r>
              <a:rPr lang="es-ES" sz="2700" dirty="0">
                <a:latin typeface="Comic Sans MS" panose="030F0702030302020204" pitchFamily="66" charset="0"/>
              </a:rPr>
              <a:t> P,  </a:t>
            </a:r>
            <a:r>
              <a:rPr lang="es-ES" sz="2700" dirty="0" err="1">
                <a:latin typeface="Comic Sans MS" panose="030F0702030302020204" pitchFamily="66" charset="0"/>
              </a:rPr>
              <a:t>such</a:t>
            </a:r>
            <a:r>
              <a:rPr lang="es-ES" sz="2700" dirty="0">
                <a:latin typeface="Comic Sans MS" panose="030F0702030302020204" pitchFamily="66" charset="0"/>
              </a:rPr>
              <a:t> that  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</a:rPr>
              <a:t>P</a:t>
            </a:r>
            <a:r>
              <a:rPr lang="es-ES" sz="2700" baseline="30000" dirty="0">
                <a:solidFill>
                  <a:srgbClr val="7030A0"/>
                </a:solidFill>
                <a:latin typeface="Comic Sans MS" panose="030F0702030302020204" pitchFamily="66" charset="0"/>
              </a:rPr>
              <a:t>T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</a:rPr>
              <a:t> B P = D </a:t>
            </a:r>
            <a:r>
              <a:rPr lang="es-ES" sz="2700" dirty="0">
                <a:latin typeface="Comic Sans MS" panose="030F0702030302020204" pitchFamily="66" charset="0"/>
              </a:rPr>
              <a:t>: </a:t>
            </a:r>
          </a:p>
          <a:p>
            <a:pPr marL="0" indent="0">
              <a:buNone/>
            </a:pP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56E8C3FE-B4C5-C3CB-CDBF-A6AD9BDD90F9}"/>
              </a:ext>
            </a:extLst>
          </p:cNvPr>
          <p:cNvSpPr txBox="1"/>
          <p:nvPr/>
        </p:nvSpPr>
        <p:spPr>
          <a:xfrm>
            <a:off x="3150275" y="1674386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4" name="Abrir corchete 3">
            <a:extLst>
              <a:ext uri="{FF2B5EF4-FFF2-40B4-BE49-F238E27FC236}">
                <a16:creationId xmlns:a16="http://schemas.microsoft.com/office/drawing/2014/main" id="{17C9BE57-92DC-1849-3E8D-694540FDD45F}"/>
              </a:ext>
            </a:extLst>
          </p:cNvPr>
          <p:cNvSpPr/>
          <p:nvPr/>
        </p:nvSpPr>
        <p:spPr>
          <a:xfrm>
            <a:off x="1533060" y="1443893"/>
            <a:ext cx="70783" cy="1306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Cerrar corchete 4">
            <a:extLst>
              <a:ext uri="{FF2B5EF4-FFF2-40B4-BE49-F238E27FC236}">
                <a16:creationId xmlns:a16="http://schemas.microsoft.com/office/drawing/2014/main" id="{AB8BA990-8FD5-64F9-9613-9706A5812185}"/>
              </a:ext>
            </a:extLst>
          </p:cNvPr>
          <p:cNvSpPr/>
          <p:nvPr/>
        </p:nvSpPr>
        <p:spPr>
          <a:xfrm>
            <a:off x="2963316" y="1413733"/>
            <a:ext cx="70783" cy="1306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922C2A00-7295-9166-75CE-9B99C4A1D0AA}"/>
              </a:ext>
            </a:extLst>
          </p:cNvPr>
          <p:cNvSpPr txBox="1"/>
          <p:nvPr/>
        </p:nvSpPr>
        <p:spPr>
          <a:xfrm>
            <a:off x="754129" y="1805963"/>
            <a:ext cx="25859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I</a:t>
            </a:r>
            <a:r>
              <a:rPr lang="es-ES" sz="28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=</a:t>
            </a:r>
            <a:r>
              <a:rPr lang="es-ES" sz="2800" dirty="0">
                <a:solidFill>
                  <a:srgbClr val="0070C0"/>
                </a:solidFill>
              </a:rPr>
              <a:t>                      </a:t>
            </a:r>
            <a:r>
              <a:rPr lang="es-ES" sz="2800" dirty="0"/>
              <a:t> </a:t>
            </a:r>
          </a:p>
        </p:txBody>
      </p:sp>
      <p:cxnSp>
        <p:nvCxnSpPr>
          <p:cNvPr id="8" name="Conector recto de flecha 7">
            <a:extLst>
              <a:ext uri="{FF2B5EF4-FFF2-40B4-BE49-F238E27FC236}">
                <a16:creationId xmlns:a16="http://schemas.microsoft.com/office/drawing/2014/main" id="{30832F37-E5BE-BED4-089A-B758AA98E2F1}"/>
              </a:ext>
            </a:extLst>
          </p:cNvPr>
          <p:cNvCxnSpPr/>
          <p:nvPr/>
        </p:nvCxnSpPr>
        <p:spPr>
          <a:xfrm>
            <a:off x="3119554" y="2099165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uadroTexto 8">
            <a:extLst>
              <a:ext uri="{FF2B5EF4-FFF2-40B4-BE49-F238E27FC236}">
                <a16:creationId xmlns:a16="http://schemas.microsoft.com/office/drawing/2014/main" id="{368BABA1-7846-5DC6-1F21-1C2EDF1D5BDF}"/>
              </a:ext>
            </a:extLst>
          </p:cNvPr>
          <p:cNvSpPr txBox="1"/>
          <p:nvPr/>
        </p:nvSpPr>
        <p:spPr>
          <a:xfrm>
            <a:off x="1429842" y="1318630"/>
            <a:ext cx="2488837" cy="206210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1   0  0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0  1   0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0  0   1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10" name="Conector recto de flecha 9">
            <a:extLst>
              <a:ext uri="{FF2B5EF4-FFF2-40B4-BE49-F238E27FC236}">
                <a16:creationId xmlns:a16="http://schemas.microsoft.com/office/drawing/2014/main" id="{353255BA-58FD-0723-0985-0CDD7FAD2408}"/>
              </a:ext>
            </a:extLst>
          </p:cNvPr>
          <p:cNvCxnSpPr>
            <a:cxnSpLocks/>
          </p:cNvCxnSpPr>
          <p:nvPr/>
        </p:nvCxnSpPr>
        <p:spPr>
          <a:xfrm flipV="1">
            <a:off x="4170201" y="2091925"/>
            <a:ext cx="1268285" cy="724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uadroTexto 10">
            <a:extLst>
              <a:ext uri="{FF2B5EF4-FFF2-40B4-BE49-F238E27FC236}">
                <a16:creationId xmlns:a16="http://schemas.microsoft.com/office/drawing/2014/main" id="{65B2A4B0-F107-64F5-3957-5485B5F24DF1}"/>
              </a:ext>
            </a:extLst>
          </p:cNvPr>
          <p:cNvSpPr txBox="1"/>
          <p:nvPr/>
        </p:nvSpPr>
        <p:spPr>
          <a:xfrm>
            <a:off x="4094578" y="1626407"/>
            <a:ext cx="19237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-(1/2)r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12" name="Conector recto de flecha 11">
            <a:extLst>
              <a:ext uri="{FF2B5EF4-FFF2-40B4-BE49-F238E27FC236}">
                <a16:creationId xmlns:a16="http://schemas.microsoft.com/office/drawing/2014/main" id="{0C95AF2F-4B9E-4BE4-A815-146A97A790A1}"/>
              </a:ext>
            </a:extLst>
          </p:cNvPr>
          <p:cNvCxnSpPr>
            <a:cxnSpLocks/>
          </p:cNvCxnSpPr>
          <p:nvPr/>
        </p:nvCxnSpPr>
        <p:spPr>
          <a:xfrm flipV="1">
            <a:off x="5629238" y="2091925"/>
            <a:ext cx="1268285" cy="724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uadroTexto 12">
            <a:extLst>
              <a:ext uri="{FF2B5EF4-FFF2-40B4-BE49-F238E27FC236}">
                <a16:creationId xmlns:a16="http://schemas.microsoft.com/office/drawing/2014/main" id="{D778A8A4-9D35-B86B-4FCB-EB9248771967}"/>
              </a:ext>
            </a:extLst>
          </p:cNvPr>
          <p:cNvSpPr txBox="1"/>
          <p:nvPr/>
        </p:nvSpPr>
        <p:spPr>
          <a:xfrm>
            <a:off x="5553615" y="1626407"/>
            <a:ext cx="19237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+(1/2)r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188620E7-4560-9534-C4D9-4A5AB578E51B}"/>
              </a:ext>
            </a:extLst>
          </p:cNvPr>
          <p:cNvSpPr txBox="1"/>
          <p:nvPr/>
        </p:nvSpPr>
        <p:spPr>
          <a:xfrm>
            <a:off x="7145661" y="1674386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15" name="Conector recto de flecha 14">
            <a:extLst>
              <a:ext uri="{FF2B5EF4-FFF2-40B4-BE49-F238E27FC236}">
                <a16:creationId xmlns:a16="http://schemas.microsoft.com/office/drawing/2014/main" id="{1C7C676F-30B4-C9B9-8E08-A02D5342C372}"/>
              </a:ext>
            </a:extLst>
          </p:cNvPr>
          <p:cNvCxnSpPr/>
          <p:nvPr/>
        </p:nvCxnSpPr>
        <p:spPr>
          <a:xfrm>
            <a:off x="7089476" y="2080673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uadroTexto 15">
            <a:extLst>
              <a:ext uri="{FF2B5EF4-FFF2-40B4-BE49-F238E27FC236}">
                <a16:creationId xmlns:a16="http://schemas.microsoft.com/office/drawing/2014/main" id="{7000F6D3-8A5A-35B5-AA0E-0EF53723477D}"/>
              </a:ext>
            </a:extLst>
          </p:cNvPr>
          <p:cNvSpPr txBox="1"/>
          <p:nvPr/>
        </p:nvSpPr>
        <p:spPr>
          <a:xfrm>
            <a:off x="8089126" y="1413733"/>
            <a:ext cx="2703338" cy="206210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 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1      1    0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-1/2  1/2  0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 1      0    1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Abrir corchete 16">
            <a:extLst>
              <a:ext uri="{FF2B5EF4-FFF2-40B4-BE49-F238E27FC236}">
                <a16:creationId xmlns:a16="http://schemas.microsoft.com/office/drawing/2014/main" id="{A2A4AED4-0D7E-91EF-E114-E3BFE730D802}"/>
              </a:ext>
            </a:extLst>
          </p:cNvPr>
          <p:cNvSpPr/>
          <p:nvPr/>
        </p:nvSpPr>
        <p:spPr>
          <a:xfrm>
            <a:off x="8096887" y="1522710"/>
            <a:ext cx="70783" cy="1306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Cerrar corchete 17">
            <a:extLst>
              <a:ext uri="{FF2B5EF4-FFF2-40B4-BE49-F238E27FC236}">
                <a16:creationId xmlns:a16="http://schemas.microsoft.com/office/drawing/2014/main" id="{03EB3F7A-E79E-25CE-FDB4-ED34836E7C58}"/>
              </a:ext>
            </a:extLst>
          </p:cNvPr>
          <p:cNvSpPr/>
          <p:nvPr/>
        </p:nvSpPr>
        <p:spPr>
          <a:xfrm>
            <a:off x="10436897" y="1522710"/>
            <a:ext cx="70783" cy="1306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150E9204-92B2-6A1B-17E2-EAD2D53FB5BF}"/>
              </a:ext>
            </a:extLst>
          </p:cNvPr>
          <p:cNvSpPr txBox="1"/>
          <p:nvPr/>
        </p:nvSpPr>
        <p:spPr>
          <a:xfrm>
            <a:off x="10568149" y="1826462"/>
            <a:ext cx="9316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= P</a:t>
            </a:r>
            <a:r>
              <a:rPr lang="es-ES" sz="2800" baseline="30000" dirty="0">
                <a:solidFill>
                  <a:srgbClr val="0070C0"/>
                </a:solidFill>
                <a:latin typeface="Comic Sans MS" panose="030F0702030302020204" pitchFamily="66" charset="0"/>
              </a:rPr>
              <a:t>T</a:t>
            </a:r>
            <a:r>
              <a:rPr lang="es-ES" sz="28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endParaRPr lang="es-ES" sz="2800" dirty="0">
              <a:solidFill>
                <a:srgbClr val="7030A0"/>
              </a:solidFill>
            </a:endParaRPr>
          </a:p>
        </p:txBody>
      </p:sp>
      <p:sp>
        <p:nvSpPr>
          <p:cNvPr id="20" name="Flecha: a la derecha 19">
            <a:extLst>
              <a:ext uri="{FF2B5EF4-FFF2-40B4-BE49-F238E27FC236}">
                <a16:creationId xmlns:a16="http://schemas.microsoft.com/office/drawing/2014/main" id="{F200CF35-029E-F831-0C30-32F46E1A9114}"/>
              </a:ext>
            </a:extLst>
          </p:cNvPr>
          <p:cNvSpPr/>
          <p:nvPr/>
        </p:nvSpPr>
        <p:spPr>
          <a:xfrm rot="5400000">
            <a:off x="9094987" y="3191380"/>
            <a:ext cx="691616" cy="484632"/>
          </a:xfrm>
          <a:prstGeom prst="rightArrow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E6904AA1-DC62-BB7B-5914-0841B778C949}"/>
              </a:ext>
            </a:extLst>
          </p:cNvPr>
          <p:cNvSpPr txBox="1"/>
          <p:nvPr/>
        </p:nvSpPr>
        <p:spPr>
          <a:xfrm>
            <a:off x="7717244" y="4381811"/>
            <a:ext cx="6623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7030A0"/>
                </a:solidFill>
                <a:latin typeface="Comic Sans MS" panose="030F0702030302020204" pitchFamily="66" charset="0"/>
              </a:rPr>
              <a:t>P =</a:t>
            </a:r>
            <a:endParaRPr lang="es-ES" sz="2800" dirty="0">
              <a:solidFill>
                <a:srgbClr val="7030A0"/>
              </a:solidFill>
            </a:endParaRP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2421CF05-B0B2-785B-5B76-2578A84516B5}"/>
              </a:ext>
            </a:extLst>
          </p:cNvPr>
          <p:cNvSpPr txBox="1"/>
          <p:nvPr/>
        </p:nvSpPr>
        <p:spPr>
          <a:xfrm>
            <a:off x="8180607" y="3914860"/>
            <a:ext cx="2703338" cy="206210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  </a:t>
            </a:r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1  -1/2  1</a:t>
            </a:r>
          </a:p>
          <a:p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   1   1/2  0</a:t>
            </a:r>
          </a:p>
          <a:p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   0    0    1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3" name="Abrir corchete 22">
            <a:extLst>
              <a:ext uri="{FF2B5EF4-FFF2-40B4-BE49-F238E27FC236}">
                <a16:creationId xmlns:a16="http://schemas.microsoft.com/office/drawing/2014/main" id="{DFA0D7AB-A4E5-E4BE-48F3-4C852BDDC2E9}"/>
              </a:ext>
            </a:extLst>
          </p:cNvPr>
          <p:cNvSpPr/>
          <p:nvPr/>
        </p:nvSpPr>
        <p:spPr>
          <a:xfrm>
            <a:off x="8434174" y="3990021"/>
            <a:ext cx="70783" cy="1306800"/>
          </a:xfrm>
          <a:prstGeom prst="leftBracket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Cerrar corchete 23">
            <a:extLst>
              <a:ext uri="{FF2B5EF4-FFF2-40B4-BE49-F238E27FC236}">
                <a16:creationId xmlns:a16="http://schemas.microsoft.com/office/drawing/2014/main" id="{4B8B4C43-16F7-68BE-34DD-2B2EBD17795B}"/>
              </a:ext>
            </a:extLst>
          </p:cNvPr>
          <p:cNvSpPr/>
          <p:nvPr/>
        </p:nvSpPr>
        <p:spPr>
          <a:xfrm>
            <a:off x="10401505" y="3990021"/>
            <a:ext cx="70783" cy="1306800"/>
          </a:xfrm>
          <a:prstGeom prst="rightBracket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5" name="Marcador de contenido 2">
            <a:extLst>
              <a:ext uri="{FF2B5EF4-FFF2-40B4-BE49-F238E27FC236}">
                <a16:creationId xmlns:a16="http://schemas.microsoft.com/office/drawing/2014/main" id="{845688A3-E3C1-041A-0BA4-917C00755E9F}"/>
              </a:ext>
            </a:extLst>
          </p:cNvPr>
          <p:cNvSpPr txBox="1">
            <a:spLocks/>
          </p:cNvSpPr>
          <p:nvPr/>
        </p:nvSpPr>
        <p:spPr>
          <a:xfrm>
            <a:off x="495510" y="5664824"/>
            <a:ext cx="11426953" cy="10759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 (</a:t>
            </a:r>
            <a:r>
              <a:rPr lang="es-ES" sz="2700" dirty="0" err="1">
                <a:latin typeface="Comic Sans MS" panose="030F0702030302020204" pitchFamily="66" charset="0"/>
              </a:rPr>
              <a:t>We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could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have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proceeded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equivalently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with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4 </a:t>
            </a:r>
            <a:r>
              <a:rPr lang="es-ES" sz="2700" dirty="0" err="1">
                <a:latin typeface="Comic Sans MS" panose="030F0702030302020204" pitchFamily="66" charset="0"/>
              </a:rPr>
              <a:t>performed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column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operations</a:t>
            </a:r>
            <a:r>
              <a:rPr lang="es-ES" sz="2700" dirty="0">
                <a:latin typeface="Comic Sans MS" panose="030F0702030302020204" pitchFamily="66" charset="0"/>
              </a:rPr>
              <a:t> to </a:t>
            </a:r>
            <a:r>
              <a:rPr lang="es-ES" sz="2700" dirty="0" err="1">
                <a:latin typeface="Comic Sans MS" panose="030F0702030302020204" pitchFamily="66" charset="0"/>
              </a:rPr>
              <a:t>directly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find</a:t>
            </a:r>
            <a:r>
              <a:rPr lang="es-ES" sz="2700" dirty="0">
                <a:latin typeface="Comic Sans MS" panose="030F0702030302020204" pitchFamily="66" charset="0"/>
              </a:rPr>
              <a:t>  P).</a:t>
            </a:r>
          </a:p>
          <a:p>
            <a:pPr marL="0" indent="0">
              <a:buNone/>
            </a:pPr>
            <a:endParaRPr lang="es-ES" sz="27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7966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5" grpId="0" animBg="1"/>
      <p:bldP spid="6" grpId="0"/>
      <p:bldP spid="9" grpId="0"/>
      <p:bldP spid="11" grpId="0"/>
      <p:bldP spid="13" grpId="0"/>
      <p:bldP spid="14" grpId="0"/>
      <p:bldP spid="16" grpId="0"/>
      <p:bldP spid="17" grpId="0" animBg="1"/>
      <p:bldP spid="18" grpId="0" animBg="1"/>
      <p:bldP spid="19" grpId="0"/>
      <p:bldP spid="20" grpId="0" animBg="1"/>
      <p:bldP spid="21" grpId="0"/>
      <p:bldP spid="22" grpId="0"/>
      <p:bldP spid="23" grpId="0" animBg="1"/>
      <p:bldP spid="24" grpId="0" animBg="1"/>
      <p:bldP spid="2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D5122B-971D-928C-85E5-F0E7C1A43A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8F4ECC2-141E-B6D6-557C-1298CF2C3303}"/>
              </a:ext>
            </a:extLst>
          </p:cNvPr>
          <p:cNvSpPr txBox="1">
            <a:spLocks/>
          </p:cNvSpPr>
          <p:nvPr/>
        </p:nvSpPr>
        <p:spPr>
          <a:xfrm>
            <a:off x="281354" y="360485"/>
            <a:ext cx="11661269" cy="1011115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b="1" dirty="0">
                <a:solidFill>
                  <a:srgbClr val="7030A0"/>
                </a:solidFill>
              </a:rPr>
              <a:t>… </a:t>
            </a:r>
            <a:r>
              <a:rPr lang="es-ES" b="1" dirty="0" err="1">
                <a:solidFill>
                  <a:srgbClr val="7030A0"/>
                </a:solidFill>
              </a:rPr>
              <a:t>the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main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result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i="1" dirty="0">
                <a:solidFill>
                  <a:srgbClr val="7030A0"/>
                </a:solidFill>
              </a:rPr>
              <a:t>(</a:t>
            </a:r>
            <a:r>
              <a:rPr lang="es-ES" b="1" i="1" dirty="0" err="1">
                <a:solidFill>
                  <a:srgbClr val="7030A0"/>
                </a:solidFill>
              </a:rPr>
              <a:t>procedure</a:t>
            </a:r>
            <a:r>
              <a:rPr lang="es-ES" b="1" i="1" dirty="0">
                <a:solidFill>
                  <a:srgbClr val="7030A0"/>
                </a:solidFill>
              </a:rPr>
              <a:t>)</a:t>
            </a:r>
          </a:p>
        </p:txBody>
      </p:sp>
      <p:sp>
        <p:nvSpPr>
          <p:cNvPr id="3" name="Marcador de contenido 7">
            <a:extLst>
              <a:ext uri="{FF2B5EF4-FFF2-40B4-BE49-F238E27FC236}">
                <a16:creationId xmlns:a16="http://schemas.microsoft.com/office/drawing/2014/main" id="{16AE6706-2939-D968-6966-9D58236C64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3456" y="1626406"/>
            <a:ext cx="11558013" cy="2783122"/>
          </a:xfrm>
        </p:spPr>
        <p:txBody>
          <a:bodyPr>
            <a:normAutofit/>
          </a:bodyPr>
          <a:lstStyle/>
          <a:p>
            <a:pPr marL="0" lvl="0" indent="0">
              <a:buNone/>
              <a:defRPr/>
            </a:pPr>
            <a:r>
              <a:rPr lang="es-ES" dirty="0">
                <a:latin typeface="Comic Sans MS" panose="030F0702030302020204" pitchFamily="66" charset="0"/>
              </a:rPr>
              <a:t>●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Given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a </a:t>
            </a:r>
            <a:r>
              <a:rPr lang="es-ES" sz="2700" i="1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symmetric</a:t>
            </a:r>
            <a:r>
              <a:rPr lang="es-ES" sz="2700" i="1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matrix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A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 </a:t>
            </a:r>
            <a:r>
              <a:rPr lang="es-ES" sz="2700" dirty="0">
                <a:latin typeface="Comic Sans MS" panose="030F0702030302020204" pitchFamily="66" charset="0"/>
              </a:rPr>
              <a:t>M</a:t>
            </a:r>
            <a:r>
              <a:rPr lang="es-ES" sz="2700" baseline="-25000" dirty="0">
                <a:latin typeface="Comic Sans MS" panose="030F0702030302020204" pitchFamily="66" charset="0"/>
              </a:rPr>
              <a:t>R</a:t>
            </a:r>
            <a:r>
              <a:rPr lang="es-ES" sz="2700" dirty="0">
                <a:latin typeface="Comic Sans MS" panose="030F0702030302020204" pitchFamily="66" charset="0"/>
              </a:rPr>
              <a:t>(n x n), to </a:t>
            </a:r>
            <a:r>
              <a:rPr lang="es-ES" sz="2700" dirty="0" err="1">
                <a:latin typeface="Comic Sans MS" panose="030F0702030302020204" pitchFamily="66" charset="0"/>
              </a:rPr>
              <a:t>find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two</a:t>
            </a:r>
            <a:r>
              <a:rPr lang="es-ES" sz="2700" dirty="0">
                <a:latin typeface="Comic Sans MS" panose="030F0702030302020204" pitchFamily="66" charset="0"/>
              </a:rPr>
              <a:t> matrices </a:t>
            </a:r>
          </a:p>
          <a:p>
            <a:pPr marL="0" lvl="0" indent="0">
              <a:buNone/>
              <a:defRPr/>
            </a:pPr>
            <a:r>
              <a:rPr lang="es-ES" sz="2700" dirty="0">
                <a:latin typeface="Comic Sans MS" panose="030F0702030302020204" pitchFamily="66" charset="0"/>
              </a:rPr>
              <a:t>   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P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∈ </a:t>
            </a:r>
            <a:r>
              <a:rPr lang="es-ES" sz="2700" dirty="0">
                <a:latin typeface="Comic Sans MS" panose="030F0702030302020204" pitchFamily="66" charset="0"/>
              </a:rPr>
              <a:t>M</a:t>
            </a:r>
            <a:r>
              <a:rPr lang="es-ES" sz="2700" baseline="-25000" dirty="0">
                <a:latin typeface="Comic Sans MS" panose="030F0702030302020204" pitchFamily="66" charset="0"/>
              </a:rPr>
              <a:t>R</a:t>
            </a:r>
            <a:r>
              <a:rPr lang="es-ES" sz="2700" dirty="0">
                <a:latin typeface="Comic Sans MS" panose="030F0702030302020204" pitchFamily="66" charset="0"/>
              </a:rPr>
              <a:t>(n x n)  (</a:t>
            </a:r>
            <a:r>
              <a:rPr lang="es-ES" sz="2700" i="1" dirty="0">
                <a:latin typeface="Comic Sans MS" panose="030F0702030302020204" pitchFamily="66" charset="0"/>
              </a:rPr>
              <a:t>invertible</a:t>
            </a:r>
            <a:r>
              <a:rPr lang="es-ES" sz="2700" dirty="0">
                <a:latin typeface="Comic Sans MS" panose="030F0702030302020204" pitchFamily="66" charset="0"/>
              </a:rPr>
              <a:t>)  and 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D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∈ </a:t>
            </a:r>
            <a:r>
              <a:rPr lang="es-ES" sz="2700" dirty="0">
                <a:latin typeface="Comic Sans MS" panose="030F0702030302020204" pitchFamily="66" charset="0"/>
              </a:rPr>
              <a:t>M</a:t>
            </a:r>
            <a:r>
              <a:rPr lang="es-ES" sz="2700" baseline="-25000" dirty="0">
                <a:latin typeface="Comic Sans MS" panose="030F0702030302020204" pitchFamily="66" charset="0"/>
              </a:rPr>
              <a:t>R</a:t>
            </a:r>
            <a:r>
              <a:rPr lang="es-ES" sz="2700" dirty="0">
                <a:latin typeface="Comic Sans MS" panose="030F0702030302020204" pitchFamily="66" charset="0"/>
              </a:rPr>
              <a:t>(n x n)  (</a:t>
            </a:r>
            <a:r>
              <a:rPr lang="es-ES" sz="2700" i="1" dirty="0">
                <a:latin typeface="Comic Sans MS" panose="030F0702030302020204" pitchFamily="66" charset="0"/>
              </a:rPr>
              <a:t>diagonal,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with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pPr marL="0" lvl="0" indent="0">
              <a:buNone/>
              <a:defRPr/>
            </a:pP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  diagonal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entries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in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the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set {-1, 0, 1}</a:t>
            </a:r>
            <a:r>
              <a:rPr lang="es-ES" sz="2700" dirty="0">
                <a:latin typeface="Comic Sans MS" panose="030F0702030302020204" pitchFamily="66" charset="0"/>
              </a:rPr>
              <a:t>) </a:t>
            </a:r>
            <a:r>
              <a:rPr lang="es-ES" sz="2700" dirty="0" err="1">
                <a:latin typeface="Comic Sans MS" panose="030F0702030302020204" pitchFamily="66" charset="0"/>
              </a:rPr>
              <a:t>such</a:t>
            </a:r>
            <a:r>
              <a:rPr lang="es-ES" sz="2700" dirty="0">
                <a:latin typeface="Comic Sans MS" panose="030F0702030302020204" pitchFamily="66" charset="0"/>
              </a:rPr>
              <a:t> that </a:t>
            </a:r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P</a:t>
            </a:r>
            <a:r>
              <a:rPr lang="es-ES" sz="3200" baseline="300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T</a:t>
            </a:r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A P = D, </a:t>
            </a:r>
          </a:p>
          <a:p>
            <a:pPr marL="0" lvl="0" indent="0">
              <a:buNone/>
              <a:defRPr/>
            </a:pPr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we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have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to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proceed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as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follows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(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items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700" dirty="0">
                <a:latin typeface="Comic Sans MS" panose="030F0702030302020204" pitchFamily="66" charset="0"/>
                <a:ea typeface="Yu Mincho" panose="02020400000000000000" pitchFamily="18" charset="-128"/>
              </a:rPr>
              <a:t>ⓐ, </a:t>
            </a:r>
            <a:r>
              <a:rPr lang="es-ES" sz="2700" dirty="0">
                <a:latin typeface="Yu Mincho" panose="02020400000000000000" pitchFamily="18" charset="-128"/>
                <a:ea typeface="Yu Mincho" panose="02020400000000000000" pitchFamily="18" charset="-128"/>
              </a:rPr>
              <a:t>ⓑ</a:t>
            </a:r>
            <a:r>
              <a:rPr lang="es-ES" sz="2700" dirty="0">
                <a:latin typeface="Comic Sans MS" panose="030F0702030302020204" pitchFamily="66" charset="0"/>
                <a:ea typeface="Yu Mincho" panose="02020400000000000000" pitchFamily="18" charset="-128"/>
              </a:rPr>
              <a:t>)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:</a:t>
            </a:r>
          </a:p>
          <a:p>
            <a:pPr marL="0" indent="0">
              <a:buNone/>
            </a:pPr>
            <a:endParaRPr lang="es-ES" sz="2900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B4B75A99-28F8-AF6B-1D12-A4937475EF06}"/>
              </a:ext>
            </a:extLst>
          </p:cNvPr>
          <p:cNvSpPr txBox="1"/>
          <p:nvPr/>
        </p:nvSpPr>
        <p:spPr>
          <a:xfrm>
            <a:off x="967007" y="3779476"/>
            <a:ext cx="11194462" cy="17697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s-E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Yu Mincho" panose="02020400000000000000" pitchFamily="18" charset="-128"/>
                <a:ea typeface="Yu Mincho" panose="02020400000000000000" pitchFamily="18" charset="-128"/>
              </a:rPr>
              <a:t>ⓐ</a:t>
            </a: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Yu Mincho Light" panose="020B0400000000000000" pitchFamily="18" charset="-128"/>
                <a:ea typeface="Yu Mincho Light" panose="020B0400000000000000" pitchFamily="18" charset="-128"/>
                <a:cs typeface="+mn-cs"/>
              </a:rPr>
              <a:t>  </a:t>
            </a:r>
            <a:r>
              <a:rPr lang="es-ES" sz="2700" noProof="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By</a:t>
            </a:r>
            <a:r>
              <a:rPr lang="es-ES" sz="2700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noProof="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performing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on A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successive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pairs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of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suitable</a:t>
            </a:r>
            <a:r>
              <a:rPr lang="es-ES" sz="2700" dirty="0">
                <a:latin typeface="Comic Sans MS" panose="030F0702030302020204" pitchFamily="66" charset="0"/>
              </a:rPr>
              <a:t> e</a:t>
            </a:r>
            <a:r>
              <a:rPr lang="es-ES" sz="2700" noProof="0" dirty="0" err="1">
                <a:latin typeface="Comic Sans MS" panose="030F0702030302020204" pitchFamily="66" charset="0"/>
              </a:rPr>
              <a:t>lementary</a:t>
            </a:r>
            <a:r>
              <a:rPr lang="es-ES" sz="2700" noProof="0" dirty="0">
                <a:latin typeface="Comic Sans MS" panose="030F0702030302020204" pitchFamily="66" charset="0"/>
              </a:rPr>
              <a:t> </a:t>
            </a:r>
          </a:p>
          <a:p>
            <a:pPr lvl="0">
              <a:defRPr/>
            </a:pPr>
            <a:r>
              <a:rPr lang="es-ES" sz="2700" dirty="0">
                <a:latin typeface="Comic Sans MS" panose="030F0702030302020204" pitchFamily="66" charset="0"/>
              </a:rPr>
              <a:t>      </a:t>
            </a:r>
            <a:r>
              <a:rPr lang="es-ES" sz="2700" noProof="0" dirty="0" err="1">
                <a:latin typeface="Comic Sans MS" panose="030F0702030302020204" pitchFamily="66" charset="0"/>
              </a:rPr>
              <a:t>operations</a:t>
            </a:r>
            <a:r>
              <a:rPr lang="es-ES" sz="2700" noProof="0" dirty="0"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kumimoji="0" lang="es-ES" sz="2700" b="0" i="1" u="none" strike="noStrike" kern="1200" cap="none" spc="0" normalizeH="0" baseline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e</a:t>
            </a:r>
            <a:r>
              <a:rPr lang="es-ES" sz="2700" i="1" dirty="0">
                <a:latin typeface="Comic Sans MS" panose="030F0702030302020204" pitchFamily="66" charset="0"/>
                <a:ea typeface="Yu Mincho Light" panose="020B0400000000000000" pitchFamily="18" charset="-128"/>
              </a:rPr>
              <a:t>, </a:t>
            </a:r>
            <a:r>
              <a:rPr kumimoji="0" lang="es-ES" sz="2700" b="0" i="1" u="none" strike="noStrike" kern="1200" cap="none" spc="0" normalizeH="0" baseline="0" dirty="0" err="1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e</a:t>
            </a:r>
            <a:r>
              <a:rPr kumimoji="0" lang="es-ES" sz="2700" b="0" i="1" u="none" strike="noStrike" kern="1200" cap="none" spc="0" normalizeH="0" baseline="30000" dirty="0" err="1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T</a:t>
            </a:r>
            <a:r>
              <a:rPr kumimoji="0" lang="es-ES" sz="2700" b="0" i="1" u="none" strike="noStrike" kern="1200" cap="none" spc="0" normalizeH="0" baseline="3000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kumimoji="0" lang="es-ES" sz="2700" b="0" u="none" strike="noStrike" kern="1200" cap="none" spc="0" normalizeH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(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as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just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kumimoji="0" lang="es-ES" sz="2700" b="0" u="none" strike="noStrike" kern="1200" cap="none" spc="0" normalizeH="0" dirty="0" err="1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explained</a:t>
            </a:r>
            <a:r>
              <a:rPr kumimoji="0" lang="es-ES" sz="2700" b="0" u="none" strike="noStrike" kern="1200" cap="none" spc="0" normalizeH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), </a:t>
            </a:r>
            <a:r>
              <a:rPr kumimoji="0" lang="es-ES" sz="2700" b="0" u="none" strike="noStrike" kern="1200" cap="none" spc="0" normalizeH="0" dirty="0" err="1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arrive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to</a:t>
            </a:r>
            <a:r>
              <a:rPr kumimoji="0" lang="es-ES" sz="2700" b="0" u="none" strike="noStrike" kern="1200" cap="none" spc="0" normalizeH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a </a:t>
            </a:r>
            <a:r>
              <a:rPr kumimoji="0" lang="es-ES" sz="2700" b="0" i="1" u="none" strike="noStrike" kern="1200" cap="none" spc="0" normalizeH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diagonal</a:t>
            </a:r>
            <a:endParaRPr lang="es-ES" sz="2700" i="1" dirty="0">
              <a:latin typeface="Comic Sans MS" panose="030F0702030302020204" pitchFamily="66" charset="0"/>
              <a:ea typeface="Yu Mincho Light" panose="020B0400000000000000" pitchFamily="18" charset="-128"/>
            </a:endParaRPr>
          </a:p>
          <a:p>
            <a:pPr lvl="0">
              <a:defRPr/>
            </a:pPr>
            <a:r>
              <a:rPr kumimoji="0" lang="es-ES" sz="2700" b="0" i="1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     </a:t>
            </a:r>
            <a:r>
              <a:rPr kumimoji="0" lang="es-ES" sz="2700" b="0" i="1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matrix</a:t>
            </a:r>
            <a:r>
              <a:rPr kumimoji="0" lang="es-ES" sz="2700" b="0" i="1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as</a:t>
            </a:r>
            <a:endParaRPr kumimoji="0" lang="es-ES" sz="2700" b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omic Sans MS" panose="030F0702030302020204" pitchFamily="66" charset="0"/>
              <a:ea typeface="Yu Mincho Light" panose="020B0400000000000000" pitchFamily="18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7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endParaRPr kumimoji="0" lang="es-ES" sz="27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4521F370-501A-1496-F8BE-BE3E0EFE16B8}"/>
              </a:ext>
            </a:extLst>
          </p:cNvPr>
          <p:cNvSpPr txBox="1"/>
          <p:nvPr/>
        </p:nvSpPr>
        <p:spPr>
          <a:xfrm>
            <a:off x="5442843" y="5031049"/>
            <a:ext cx="2488837" cy="206210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latin typeface="Comic Sans MS" panose="030F0702030302020204" pitchFamily="66" charset="0"/>
              </a:rPr>
              <a:t>d</a:t>
            </a:r>
            <a:r>
              <a:rPr lang="es-ES" sz="3200" baseline="-25000" dirty="0">
                <a:latin typeface="Comic Sans MS" panose="030F0702030302020204" pitchFamily="66" charset="0"/>
              </a:rPr>
              <a:t>11</a:t>
            </a:r>
          </a:p>
          <a:p>
            <a:r>
              <a:rPr lang="es-ES" sz="3200" dirty="0">
                <a:latin typeface="Comic Sans MS" panose="030F0702030302020204" pitchFamily="66" charset="0"/>
              </a:rPr>
              <a:t>       …</a:t>
            </a:r>
          </a:p>
          <a:p>
            <a:r>
              <a:rPr lang="es-ES" sz="3200" dirty="0">
                <a:latin typeface="Comic Sans MS" panose="030F0702030302020204" pitchFamily="66" charset="0"/>
              </a:rPr>
              <a:t>           </a:t>
            </a:r>
            <a:r>
              <a:rPr lang="es-ES" sz="3200" dirty="0" err="1">
                <a:latin typeface="Comic Sans MS" panose="030F0702030302020204" pitchFamily="66" charset="0"/>
              </a:rPr>
              <a:t>d</a:t>
            </a:r>
            <a:r>
              <a:rPr lang="es-ES" sz="3200" baseline="-25000" dirty="0" err="1">
                <a:latin typeface="Comic Sans MS" panose="030F0702030302020204" pitchFamily="66" charset="0"/>
              </a:rPr>
              <a:t>nn</a:t>
            </a:r>
            <a:endParaRPr lang="es-ES" sz="3200" baseline="-25000" dirty="0">
              <a:latin typeface="Comic Sans MS" panose="030F0702030302020204" pitchFamily="66" charset="0"/>
            </a:endParaRP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Abrir corchete 5">
            <a:extLst>
              <a:ext uri="{FF2B5EF4-FFF2-40B4-BE49-F238E27FC236}">
                <a16:creationId xmlns:a16="http://schemas.microsoft.com/office/drawing/2014/main" id="{5DEAABAB-4E58-BAA7-D5F4-683B95C5A5C1}"/>
              </a:ext>
            </a:extLst>
          </p:cNvPr>
          <p:cNvSpPr/>
          <p:nvPr/>
        </p:nvSpPr>
        <p:spPr>
          <a:xfrm>
            <a:off x="5442843" y="5146211"/>
            <a:ext cx="70783" cy="1306800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Cerrar corchete 6">
            <a:extLst>
              <a:ext uri="{FF2B5EF4-FFF2-40B4-BE49-F238E27FC236}">
                <a16:creationId xmlns:a16="http://schemas.microsoft.com/office/drawing/2014/main" id="{36646BA7-FB5A-015E-07F5-A05BA66CC6EE}"/>
              </a:ext>
            </a:extLst>
          </p:cNvPr>
          <p:cNvSpPr/>
          <p:nvPr/>
        </p:nvSpPr>
        <p:spPr>
          <a:xfrm>
            <a:off x="7522346" y="5155183"/>
            <a:ext cx="70783" cy="1306800"/>
          </a:xfrm>
          <a:prstGeom prst="righ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91377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 animBg="1"/>
      <p:bldP spid="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D8A4F7-2609-5562-8FD4-80DD7A0CFB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E5BF4D-3D18-4DD9-5A75-820D3497B7ED}"/>
              </a:ext>
            </a:extLst>
          </p:cNvPr>
          <p:cNvSpPr txBox="1">
            <a:spLocks/>
          </p:cNvSpPr>
          <p:nvPr/>
        </p:nvSpPr>
        <p:spPr>
          <a:xfrm>
            <a:off x="281354" y="360485"/>
            <a:ext cx="11661269" cy="1011115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b="1" dirty="0">
                <a:solidFill>
                  <a:srgbClr val="7030A0"/>
                </a:solidFill>
              </a:rPr>
              <a:t>… </a:t>
            </a:r>
            <a:r>
              <a:rPr lang="es-ES" b="1" dirty="0" err="1">
                <a:solidFill>
                  <a:srgbClr val="7030A0"/>
                </a:solidFill>
              </a:rPr>
              <a:t>the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main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result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i="1" dirty="0">
                <a:solidFill>
                  <a:srgbClr val="7030A0"/>
                </a:solidFill>
              </a:rPr>
              <a:t>(</a:t>
            </a:r>
            <a:r>
              <a:rPr lang="es-ES" b="1" i="1" dirty="0" err="1">
                <a:solidFill>
                  <a:srgbClr val="7030A0"/>
                </a:solidFill>
              </a:rPr>
              <a:t>procedure</a:t>
            </a:r>
            <a:r>
              <a:rPr lang="es-ES" b="1" i="1" dirty="0">
                <a:solidFill>
                  <a:srgbClr val="7030A0"/>
                </a:solidFill>
              </a:rPr>
              <a:t>)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ED93C317-D567-3858-D173-C4A2F36E1609}"/>
              </a:ext>
            </a:extLst>
          </p:cNvPr>
          <p:cNvSpPr txBox="1"/>
          <p:nvPr/>
        </p:nvSpPr>
        <p:spPr>
          <a:xfrm>
            <a:off x="514757" y="1659285"/>
            <a:ext cx="11194462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s-E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Yu Mincho" panose="02020400000000000000" pitchFamily="18" charset="-128"/>
                <a:ea typeface="Yu Mincho" panose="02020400000000000000" pitchFamily="18" charset="-128"/>
              </a:rPr>
              <a:t>ⓑ</a:t>
            </a: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Yu Mincho Light" panose="020B0400000000000000" pitchFamily="18" charset="-128"/>
                <a:ea typeface="Yu Mincho Light" panose="020B0400000000000000" pitchFamily="18" charset="-128"/>
                <a:cs typeface="+mn-cs"/>
              </a:rPr>
              <a:t>  </a:t>
            </a:r>
            <a:r>
              <a:rPr kumimoji="0" lang="es-ES" sz="2700" b="0" i="0" u="none" strike="noStrike" kern="1200" cap="none" spc="0" normalizeH="0" baseline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  <a:cs typeface="+mn-cs"/>
              </a:rPr>
              <a:t>For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each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d</a:t>
            </a:r>
            <a:r>
              <a:rPr lang="es-ES" sz="2700" baseline="-250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jj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(in position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row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j,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column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j) that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does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not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belong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</a:p>
          <a:p>
            <a:pPr lvl="0">
              <a:defRPr/>
            </a:pP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to {-1, 0, 1},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perform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the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following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pair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of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e</a:t>
            </a:r>
            <a:r>
              <a:rPr lang="es-ES" sz="2700" noProof="0" dirty="0" err="1">
                <a:latin typeface="Comic Sans MS" panose="030F0702030302020204" pitchFamily="66" charset="0"/>
              </a:rPr>
              <a:t>lementary</a:t>
            </a:r>
            <a:r>
              <a:rPr lang="es-ES" sz="2700" noProof="0" dirty="0">
                <a:latin typeface="Comic Sans MS" panose="030F0702030302020204" pitchFamily="66" charset="0"/>
              </a:rPr>
              <a:t> </a:t>
            </a:r>
            <a:r>
              <a:rPr lang="es-ES" sz="2700" noProof="0" dirty="0" err="1">
                <a:latin typeface="Comic Sans MS" panose="030F0702030302020204" pitchFamily="66" charset="0"/>
              </a:rPr>
              <a:t>operations</a:t>
            </a:r>
            <a:r>
              <a:rPr lang="es-ES" sz="2700" noProof="0" dirty="0">
                <a:latin typeface="Comic Sans MS" panose="030F0702030302020204" pitchFamily="66" charset="0"/>
              </a:rPr>
              <a:t>: </a:t>
            </a:r>
          </a:p>
          <a:p>
            <a:pPr lvl="0">
              <a:defRPr/>
            </a:pPr>
            <a:r>
              <a:rPr kumimoji="0" lang="es-ES" sz="2700" b="0" i="1" u="none" strike="noStrike" kern="1200" cap="none" spc="0" normalizeH="0" baseline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     </a:t>
            </a:r>
            <a:endParaRPr kumimoji="0" lang="es-ES" sz="27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</a:endParaRP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78F607DC-677C-90AA-B986-4D3A4C2EB8FE}"/>
              </a:ext>
            </a:extLst>
          </p:cNvPr>
          <p:cNvSpPr txBox="1"/>
          <p:nvPr/>
        </p:nvSpPr>
        <p:spPr>
          <a:xfrm>
            <a:off x="2620297" y="2793356"/>
            <a:ext cx="6951406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s-ES" sz="2700" b="0" i="1" u="none" strike="noStrike" kern="1200" cap="none" spc="0" normalizeH="0" baseline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   </a:t>
            </a:r>
            <a:r>
              <a:rPr kumimoji="0" lang="es-ES" sz="2700" b="0" i="1" u="none" strike="noStrike" kern="1200" cap="none" spc="0" normalizeH="0" baseline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e = (1/|d</a:t>
            </a:r>
            <a:r>
              <a:rPr kumimoji="0" lang="es-ES" sz="2700" b="0" i="1" u="none" strike="noStrike" kern="1200" cap="none" spc="0" normalizeH="0" baseline="-2500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jj</a:t>
            </a:r>
            <a:r>
              <a:rPr kumimoji="0" lang="es-ES" sz="2700" b="0" i="1" u="none" strike="noStrike" kern="1200" cap="none" spc="0" normalizeH="0" baseline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|</a:t>
            </a:r>
            <a:r>
              <a:rPr kumimoji="0" lang="es-ES" sz="2700" b="0" i="1" u="none" strike="noStrike" kern="1200" cap="none" spc="0" normalizeH="0" baseline="3000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1/2</a:t>
            </a:r>
            <a:r>
              <a:rPr kumimoji="0" lang="es-ES" sz="2700" b="0" i="1" u="none" strike="noStrike" kern="1200" cap="none" spc="0" normalizeH="0" baseline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) </a:t>
            </a:r>
            <a:r>
              <a:rPr lang="es-ES" sz="2700" i="1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r</a:t>
            </a:r>
            <a:r>
              <a:rPr kumimoji="0" lang="es-ES" sz="2700" b="0" i="1" u="none" strike="noStrike" kern="1200" cap="none" spc="0" normalizeH="0" baseline="-25000" dirty="0" err="1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j</a:t>
            </a:r>
            <a:r>
              <a:rPr kumimoji="0" lang="es-ES" sz="2700" b="0" i="1" u="none" strike="noStrike" kern="1200" cap="none" spc="0" normalizeH="0" baseline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       </a:t>
            </a:r>
            <a:r>
              <a:rPr kumimoji="0" lang="es-ES" sz="2700" b="0" i="1" u="none" strike="noStrike" kern="1200" cap="none" spc="0" normalizeH="0" baseline="0" dirty="0" err="1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e</a:t>
            </a:r>
            <a:r>
              <a:rPr kumimoji="0" lang="es-ES" sz="2700" b="0" i="1" u="none" strike="noStrike" kern="1200" cap="none" spc="0" normalizeH="0" baseline="30000" dirty="0" err="1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T</a:t>
            </a:r>
            <a:r>
              <a:rPr kumimoji="0" lang="es-ES" sz="2700" b="0" i="1" u="none" strike="noStrike" kern="1200" cap="none" spc="0" normalizeH="0" baseline="3000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kumimoji="0" lang="es-ES" sz="2700" b="0" i="1" u="none" strike="noStrike" kern="1200" cap="none" spc="0" normalizeH="0" baseline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= (1/|d</a:t>
            </a:r>
            <a:r>
              <a:rPr kumimoji="0" lang="es-ES" sz="2700" b="0" i="1" u="none" strike="noStrike" kern="1200" cap="none" spc="0" normalizeH="0" baseline="-2500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jj</a:t>
            </a:r>
            <a:r>
              <a:rPr kumimoji="0" lang="es-ES" sz="2700" b="0" i="1" u="none" strike="noStrike" kern="1200" cap="none" spc="0" normalizeH="0" baseline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|</a:t>
            </a:r>
            <a:r>
              <a:rPr kumimoji="0" lang="es-ES" sz="2700" b="0" i="1" u="none" strike="noStrike" kern="1200" cap="none" spc="0" normalizeH="0" baseline="3000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1/2</a:t>
            </a:r>
            <a:r>
              <a:rPr kumimoji="0" lang="es-ES" sz="2700" b="0" i="1" u="none" strike="noStrike" kern="1200" cap="none" spc="0" normalizeH="0" baseline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) </a:t>
            </a:r>
            <a:r>
              <a:rPr lang="es-ES" sz="2700" i="1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c</a:t>
            </a:r>
            <a:r>
              <a:rPr kumimoji="0" lang="es-ES" sz="2700" b="0" i="1" u="none" strike="noStrike" kern="1200" cap="none" spc="0" normalizeH="0" baseline="-25000" dirty="0" err="1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j</a:t>
            </a:r>
            <a:r>
              <a:rPr kumimoji="0" lang="es-ES" sz="2700" b="0" i="1" u="none" strike="noStrike" kern="1200" cap="none" spc="0" normalizeH="0" baseline="3000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endParaRPr lang="es-ES" sz="2700" dirty="0"/>
          </a:p>
        </p:txBody>
      </p:sp>
      <p:cxnSp>
        <p:nvCxnSpPr>
          <p:cNvPr id="12" name="Conector recto de flecha 11">
            <a:extLst>
              <a:ext uri="{FF2B5EF4-FFF2-40B4-BE49-F238E27FC236}">
                <a16:creationId xmlns:a16="http://schemas.microsoft.com/office/drawing/2014/main" id="{9D4132A9-5940-24A3-6338-20B1AD3DC40B}"/>
              </a:ext>
            </a:extLst>
          </p:cNvPr>
          <p:cNvCxnSpPr>
            <a:cxnSpLocks/>
          </p:cNvCxnSpPr>
          <p:nvPr/>
        </p:nvCxnSpPr>
        <p:spPr>
          <a:xfrm>
            <a:off x="2954493" y="3379845"/>
            <a:ext cx="2975598" cy="0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cto de flecha 14">
            <a:extLst>
              <a:ext uri="{FF2B5EF4-FFF2-40B4-BE49-F238E27FC236}">
                <a16:creationId xmlns:a16="http://schemas.microsoft.com/office/drawing/2014/main" id="{02525594-FCB1-6A88-91A1-C7052DBEB0E0}"/>
              </a:ext>
            </a:extLst>
          </p:cNvPr>
          <p:cNvCxnSpPr>
            <a:cxnSpLocks/>
          </p:cNvCxnSpPr>
          <p:nvPr/>
        </p:nvCxnSpPr>
        <p:spPr>
          <a:xfrm>
            <a:off x="6430196" y="3392135"/>
            <a:ext cx="2975598" cy="0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CuadroTexto 15">
            <a:extLst>
              <a:ext uri="{FF2B5EF4-FFF2-40B4-BE49-F238E27FC236}">
                <a16:creationId xmlns:a16="http://schemas.microsoft.com/office/drawing/2014/main" id="{354862B8-74A7-9C4D-88D0-2296AFC8D05A}"/>
              </a:ext>
            </a:extLst>
          </p:cNvPr>
          <p:cNvSpPr txBox="1"/>
          <p:nvPr/>
        </p:nvSpPr>
        <p:spPr>
          <a:xfrm>
            <a:off x="9881420" y="3047271"/>
            <a:ext cx="280846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,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10089186-61F7-427F-DB4F-44B0C65167CC}"/>
              </a:ext>
            </a:extLst>
          </p:cNvPr>
          <p:cNvSpPr txBox="1"/>
          <p:nvPr/>
        </p:nvSpPr>
        <p:spPr>
          <a:xfrm>
            <a:off x="498769" y="3625904"/>
            <a:ext cx="11194462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s-ES" sz="2800" b="1" dirty="0">
                <a:solidFill>
                  <a:schemeClr val="accent6">
                    <a:lumMod val="75000"/>
                  </a:schemeClr>
                </a:solidFill>
                <a:latin typeface="Yu Mincho" panose="02020400000000000000" pitchFamily="18" charset="-128"/>
                <a:ea typeface="Yu Mincho" panose="02020400000000000000" pitchFamily="18" charset="-128"/>
                <a:cs typeface="+mn-cs"/>
              </a:rPr>
              <a:t>   </a:t>
            </a: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Yu Mincho Light" panose="020B0400000000000000" pitchFamily="18" charset="-128"/>
                <a:ea typeface="Yu Mincho Light" panose="020B0400000000000000" pitchFamily="18" charset="-128"/>
                <a:cs typeface="+mn-cs"/>
              </a:rPr>
              <a:t>  </a:t>
            </a:r>
            <a:r>
              <a:rPr lang="es-ES" sz="2700" noProof="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whose</a:t>
            </a:r>
            <a:r>
              <a:rPr kumimoji="0" lang="es-ES" sz="2700" b="0" i="0" u="none" strike="noStrike" kern="1200" cap="none" spc="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  <a:cs typeface="+mn-cs"/>
              </a:rPr>
              <a:t> </a:t>
            </a:r>
            <a:r>
              <a:rPr kumimoji="0" lang="es-ES" sz="2700" b="0" i="0" u="none" strike="noStrike" kern="1200" cap="none" spc="0" normalizeH="0" baseline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  <a:cs typeface="+mn-cs"/>
              </a:rPr>
              <a:t>effect</a:t>
            </a:r>
            <a:r>
              <a:rPr kumimoji="0" lang="es-ES" sz="2700" b="0" i="0" u="none" strike="noStrike" kern="1200" cap="none" spc="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  <a:cs typeface="+mn-cs"/>
              </a:rPr>
              <a:t>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i</a:t>
            </a:r>
            <a:r>
              <a:rPr kumimoji="0" lang="es-ES" sz="2700" b="0" i="0" u="none" strike="noStrike" kern="1200" cap="none" spc="0" normalizeH="0" baseline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  <a:cs typeface="+mn-cs"/>
              </a:rPr>
              <a:t>s</a:t>
            </a:r>
            <a:r>
              <a:rPr kumimoji="0" lang="es-ES" sz="2700" b="0" i="0" u="none" strike="noStrike" kern="1200" cap="none" spc="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  <a:cs typeface="+mn-cs"/>
              </a:rPr>
              <a:t> to</a:t>
            </a:r>
            <a:r>
              <a:rPr kumimoji="0" lang="es-ES" sz="2700" b="0" i="0" u="none" strike="noStrike" kern="1200" cap="none" spc="0" normalizeH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  <a:cs typeface="+mn-cs"/>
              </a:rPr>
              <a:t> </a:t>
            </a:r>
            <a:r>
              <a:rPr kumimoji="0" lang="es-ES" sz="2700" b="0" i="0" u="none" strike="noStrike" kern="1200" cap="none" spc="0" normalizeH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  <a:cs typeface="+mn-cs"/>
              </a:rPr>
              <a:t>turn</a:t>
            </a:r>
            <a:r>
              <a:rPr kumimoji="0" lang="es-ES" sz="2700" b="0" i="0" u="none" strike="noStrike" kern="1200" cap="none" spc="0" normalizeH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  <a:cs typeface="+mn-cs"/>
              </a:rPr>
              <a:t>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d</a:t>
            </a:r>
            <a:r>
              <a:rPr lang="es-ES" sz="2700" baseline="-250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jj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into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1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when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d</a:t>
            </a:r>
            <a:r>
              <a:rPr lang="es-ES" sz="2700" baseline="-250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jj</a:t>
            </a:r>
            <a:r>
              <a:rPr lang="es-ES" sz="2700" baseline="-250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&gt; 0, and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into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-1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when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</a:t>
            </a:r>
          </a:p>
          <a:p>
            <a:pPr lvl="0">
              <a:defRPr/>
            </a:pP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d</a:t>
            </a:r>
            <a:r>
              <a:rPr lang="es-ES" sz="2700" baseline="-250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jj</a:t>
            </a:r>
            <a:r>
              <a:rPr lang="es-ES" sz="2700" baseline="-250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&lt; 0,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without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changing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the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structure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of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a diagonal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matrix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.</a:t>
            </a:r>
            <a:endParaRPr lang="es-ES" sz="2700" noProof="0" dirty="0">
              <a:latin typeface="Comic Sans MS" panose="030F0702030302020204" pitchFamily="66" charset="0"/>
            </a:endParaRPr>
          </a:p>
          <a:p>
            <a:pPr lvl="0">
              <a:defRPr/>
            </a:pPr>
            <a:r>
              <a:rPr kumimoji="0" lang="es-ES" sz="2700" b="0" i="1" u="none" strike="noStrike" kern="1200" cap="none" spc="0" normalizeH="0" baseline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     </a:t>
            </a:r>
            <a:endParaRPr kumimoji="0" lang="es-ES" sz="27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</a:endParaRP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292B2B0F-7354-11B8-CDD1-F6DF6CB0434B}"/>
              </a:ext>
            </a:extLst>
          </p:cNvPr>
          <p:cNvSpPr txBox="1"/>
          <p:nvPr/>
        </p:nvSpPr>
        <p:spPr>
          <a:xfrm>
            <a:off x="498769" y="4707665"/>
            <a:ext cx="11661269" cy="17697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s-ES" sz="2800" b="1" dirty="0">
                <a:solidFill>
                  <a:schemeClr val="accent6">
                    <a:lumMod val="75000"/>
                  </a:schemeClr>
                </a:solidFill>
                <a:latin typeface="Yu Mincho" panose="02020400000000000000" pitchFamily="18" charset="-128"/>
                <a:ea typeface="Yu Mincho" panose="02020400000000000000" pitchFamily="18" charset="-128"/>
                <a:cs typeface="+mn-cs"/>
              </a:rPr>
              <a:t>   </a:t>
            </a: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Yu Mincho Light" panose="020B0400000000000000" pitchFamily="18" charset="-128"/>
                <a:ea typeface="Yu Mincho Light" panose="020B0400000000000000" pitchFamily="18" charset="-128"/>
                <a:cs typeface="+mn-cs"/>
              </a:rPr>
              <a:t>  </a:t>
            </a:r>
            <a:r>
              <a:rPr lang="es-ES" sz="2700" noProof="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Of</a:t>
            </a:r>
            <a:r>
              <a:rPr lang="es-ES" sz="2700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course</a:t>
            </a:r>
            <a:r>
              <a:rPr kumimoji="0" lang="es-ES" sz="2700" b="0" i="0" u="none" strike="noStrike" kern="1200" cap="none" spc="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  <a:cs typeface="+mn-cs"/>
              </a:rPr>
              <a:t>, 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to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obtain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the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kumimoji="0" lang="es-ES" sz="2700" b="0" i="0" u="none" strike="noStrike" kern="1200" cap="none" spc="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  <a:cs typeface="+mn-cs"/>
              </a:rPr>
              <a:t>invertible </a:t>
            </a:r>
            <a:r>
              <a:rPr kumimoji="0" lang="es-ES" sz="2700" b="0" i="0" u="none" strike="noStrike" kern="1200" cap="none" spc="0" normalizeH="0" baseline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  <a:cs typeface="+mn-cs"/>
              </a:rPr>
              <a:t>matrix</a:t>
            </a:r>
            <a:r>
              <a:rPr kumimoji="0" lang="es-ES" sz="2700" b="0" i="0" u="none" strike="noStrike" kern="1200" cap="none" spc="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  <a:cs typeface="+mn-cs"/>
              </a:rPr>
              <a:t> P 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such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that</a:t>
            </a:r>
            <a:r>
              <a:rPr kumimoji="0" lang="es-ES" sz="2700" b="0" i="0" u="none" strike="noStrike" kern="1200" cap="none" spc="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  <a:cs typeface="+mn-cs"/>
              </a:rPr>
              <a:t>  P</a:t>
            </a:r>
            <a:r>
              <a:rPr kumimoji="0" lang="es-ES" sz="2700" b="0" i="0" u="none" strike="noStrike" kern="1200" cap="none" spc="0" normalizeH="0" baseline="3000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  <a:cs typeface="+mn-cs"/>
              </a:rPr>
              <a:t>T</a:t>
            </a:r>
            <a:r>
              <a:rPr kumimoji="0" lang="es-ES" sz="2700" b="0" i="0" u="none" strike="noStrike" kern="1200" cap="none" spc="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  <a:cs typeface="+mn-cs"/>
              </a:rPr>
              <a:t>AP </a:t>
            </a:r>
            <a:r>
              <a:rPr kumimoji="0" lang="es-ES" sz="2700" b="0" i="0" u="none" strike="noStrike" kern="1200" cap="none" spc="0" normalizeH="0" baseline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  <a:cs typeface="+mn-cs"/>
              </a:rPr>
              <a:t>is</a:t>
            </a:r>
            <a:r>
              <a:rPr kumimoji="0" lang="es-ES" sz="2700" b="0" i="0" u="none" strike="noStrike" kern="1200" cap="none" spc="0" normalizeH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  <a:cs typeface="+mn-cs"/>
              </a:rPr>
              <a:t> a </a:t>
            </a:r>
            <a:r>
              <a:rPr kumimoji="0" lang="es-ES" sz="2700" b="0" i="0" u="none" strike="noStrike" kern="1200" cap="none" spc="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  <a:cs typeface="+mn-cs"/>
              </a:rPr>
              <a:t> </a:t>
            </a:r>
          </a:p>
          <a:p>
            <a:pPr lvl="0">
              <a:defRPr/>
            </a:pP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</a:t>
            </a:r>
            <a:r>
              <a:rPr kumimoji="0" lang="es-ES" sz="2700" b="0" i="0" u="none" strike="noStrike" kern="1200" cap="none" spc="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  <a:cs typeface="+mn-cs"/>
              </a:rPr>
              <a:t>diagonal</a:t>
            </a:r>
            <a:r>
              <a:rPr kumimoji="0" lang="es-ES" sz="2700" b="0" i="1" u="none" strike="noStrike" kern="1200" cap="none" spc="0" normalizeH="0" baseline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matrix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with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kumimoji="0" lang="es-ES" sz="2700" b="0" u="none" strike="noStrike" kern="1200" cap="none" spc="0" normalizeH="0" baseline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diagonal</a:t>
            </a:r>
            <a:r>
              <a:rPr kumimoji="0" lang="es-ES" sz="2700" b="0" u="none" strike="noStrike" kern="1200" cap="none" spc="0" normalizeH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kumimoji="0" lang="es-ES" sz="2700" b="0" u="none" strike="noStrike" kern="1200" cap="none" spc="0" normalizeH="0" dirty="0" err="1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entries</a:t>
            </a:r>
            <a:r>
              <a:rPr kumimoji="0" lang="es-ES" sz="2700" b="0" u="none" strike="noStrike" kern="1200" cap="none" spc="0" normalizeH="0" baseline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i</a:t>
            </a:r>
            <a:r>
              <a:rPr kumimoji="0" lang="es-ES" sz="2700" b="0" u="none" strike="noStrike" kern="1200" cap="none" spc="0" normalizeH="0" baseline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n </a:t>
            </a:r>
            <a:r>
              <a:rPr kumimoji="0" lang="es-ES" sz="2700" b="0" u="none" strike="noStrike" kern="1200" cap="none" spc="0" normalizeH="0" baseline="0" dirty="0" err="1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the</a:t>
            </a:r>
            <a:r>
              <a:rPr kumimoji="0" lang="es-ES" sz="2700" b="0" u="none" strike="noStrike" kern="1200" cap="none" spc="0" normalizeH="0" baseline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set</a:t>
            </a:r>
            <a:r>
              <a:rPr kumimoji="0" lang="es-ES" sz="2700" b="0" u="none" strike="noStrike" kern="1200" cap="none" spc="0" normalizeH="0" baseline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{-1, 0, 1}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we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must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</a:p>
          <a:p>
            <a:pPr lvl="0">
              <a:defRPr/>
            </a:pP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proceed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as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already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explained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,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including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now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these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elementary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ope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-</a:t>
            </a:r>
          </a:p>
          <a:p>
            <a:pPr lvl="0">
              <a:defRPr/>
            </a:pP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rations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that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transform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nonzero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diagonal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entries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in </a:t>
            </a:r>
            <a:r>
              <a:rPr lang="es-ES" sz="2700" b="1" dirty="0">
                <a:solidFill>
                  <a:prstClr val="black"/>
                </a:solidFill>
                <a:latin typeface="Bahnschrift SemiLight SemiConde" panose="020B0502040204020203" pitchFamily="34" charset="0"/>
                <a:ea typeface="Yu Mincho Light" panose="020B0400000000000000" pitchFamily="18" charset="-128"/>
              </a:rPr>
              <a:t>±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1. </a:t>
            </a:r>
            <a:endParaRPr kumimoji="0" lang="es-ES" sz="27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2245705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AC35AD-942E-1D98-7345-A1E782EE96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C2C9EBF2-AD4E-C961-94B6-850A99736FC4}"/>
              </a:ext>
            </a:extLst>
          </p:cNvPr>
          <p:cNvSpPr txBox="1">
            <a:spLocks/>
          </p:cNvSpPr>
          <p:nvPr/>
        </p:nvSpPr>
        <p:spPr>
          <a:xfrm>
            <a:off x="507588" y="727966"/>
            <a:ext cx="11426953" cy="10759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- </a:t>
            </a:r>
            <a:r>
              <a:rPr lang="es-ES" sz="2700" dirty="0" err="1">
                <a:latin typeface="Comic Sans MS" panose="030F0702030302020204" pitchFamily="66" charset="0"/>
              </a:rPr>
              <a:t>An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example</a:t>
            </a:r>
            <a:r>
              <a:rPr lang="es-ES" sz="2700" dirty="0">
                <a:latin typeface="Comic Sans MS" panose="030F0702030302020204" pitchFamily="66" charset="0"/>
              </a:rPr>
              <a:t>. </a:t>
            </a:r>
            <a:r>
              <a:rPr lang="es-ES" sz="2700" dirty="0" err="1">
                <a:latin typeface="Comic Sans MS" panose="030F0702030302020204" pitchFamily="66" charset="0"/>
              </a:rPr>
              <a:t>For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symmetric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matrix</a:t>
            </a:r>
            <a:endParaRPr lang="es-ES" sz="27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2700" dirty="0">
              <a:latin typeface="Comic Sans MS" panose="030F0702030302020204" pitchFamily="66" charset="0"/>
            </a:endParaRPr>
          </a:p>
        </p:txBody>
      </p:sp>
      <p:cxnSp>
        <p:nvCxnSpPr>
          <p:cNvPr id="9" name="Conector recto de flecha 8">
            <a:extLst>
              <a:ext uri="{FF2B5EF4-FFF2-40B4-BE49-F238E27FC236}">
                <a16:creationId xmlns:a16="http://schemas.microsoft.com/office/drawing/2014/main" id="{67B1BBDC-0A56-7EAB-D0DC-11A2CCE3DB3E}"/>
              </a:ext>
            </a:extLst>
          </p:cNvPr>
          <p:cNvCxnSpPr/>
          <p:nvPr/>
        </p:nvCxnSpPr>
        <p:spPr>
          <a:xfrm>
            <a:off x="2199100" y="3419068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CuadroTexto 29">
            <a:extLst>
              <a:ext uri="{FF2B5EF4-FFF2-40B4-BE49-F238E27FC236}">
                <a16:creationId xmlns:a16="http://schemas.microsoft.com/office/drawing/2014/main" id="{3B08E961-10D4-192E-C32E-96867ADC493E}"/>
              </a:ext>
            </a:extLst>
          </p:cNvPr>
          <p:cNvSpPr txBox="1"/>
          <p:nvPr/>
        </p:nvSpPr>
        <p:spPr>
          <a:xfrm>
            <a:off x="4164438" y="1343184"/>
            <a:ext cx="248883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-</a:t>
            </a:r>
            <a:r>
              <a:rPr lang="es-ES" sz="3200" dirty="0">
                <a:latin typeface="Comic Sans MS" panose="030F0702030302020204" pitchFamily="66" charset="0"/>
              </a:rPr>
              <a:t>1   2</a:t>
            </a:r>
          </a:p>
          <a:p>
            <a:r>
              <a:rPr lang="es-ES" sz="3200" dirty="0">
                <a:latin typeface="Comic Sans MS" panose="030F0702030302020204" pitchFamily="66" charset="0"/>
              </a:rPr>
              <a:t> 2   2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1" name="Abrir corchete 30">
            <a:extLst>
              <a:ext uri="{FF2B5EF4-FFF2-40B4-BE49-F238E27FC236}">
                <a16:creationId xmlns:a16="http://schemas.microsoft.com/office/drawing/2014/main" id="{AB7D1CCA-153D-7AEA-7823-EDA54AFEA49A}"/>
              </a:ext>
            </a:extLst>
          </p:cNvPr>
          <p:cNvSpPr/>
          <p:nvPr/>
        </p:nvSpPr>
        <p:spPr>
          <a:xfrm>
            <a:off x="4206092" y="1310018"/>
            <a:ext cx="70783" cy="1090800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Cerrar corchete 31">
            <a:extLst>
              <a:ext uri="{FF2B5EF4-FFF2-40B4-BE49-F238E27FC236}">
                <a16:creationId xmlns:a16="http://schemas.microsoft.com/office/drawing/2014/main" id="{2CB5BE36-E386-D7B2-D462-D750ACEA9123}"/>
              </a:ext>
            </a:extLst>
          </p:cNvPr>
          <p:cNvSpPr/>
          <p:nvPr/>
        </p:nvSpPr>
        <p:spPr>
          <a:xfrm>
            <a:off x="5311575" y="1289820"/>
            <a:ext cx="70783" cy="1090800"/>
          </a:xfrm>
          <a:prstGeom prst="righ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69E77F13-7796-5DDA-BF71-71328A24FEF4}"/>
              </a:ext>
            </a:extLst>
          </p:cNvPr>
          <p:cNvSpPr txBox="1"/>
          <p:nvPr/>
        </p:nvSpPr>
        <p:spPr>
          <a:xfrm>
            <a:off x="3357767" y="1671078"/>
            <a:ext cx="25458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A </a:t>
            </a:r>
            <a:r>
              <a:rPr lang="es-ES" sz="2800" dirty="0"/>
              <a:t>=                      : </a:t>
            </a:r>
          </a:p>
        </p:txBody>
      </p:sp>
      <p:sp>
        <p:nvSpPr>
          <p:cNvPr id="36" name="CuadroTexto 35">
            <a:extLst>
              <a:ext uri="{FF2B5EF4-FFF2-40B4-BE49-F238E27FC236}">
                <a16:creationId xmlns:a16="http://schemas.microsoft.com/office/drawing/2014/main" id="{BF3DF385-9DF3-3022-32AA-24AE06FC5C11}"/>
              </a:ext>
            </a:extLst>
          </p:cNvPr>
          <p:cNvSpPr txBox="1"/>
          <p:nvPr/>
        </p:nvSpPr>
        <p:spPr>
          <a:xfrm>
            <a:off x="2130385" y="3006971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+2r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38" name="Abrir corchete 37">
            <a:extLst>
              <a:ext uri="{FF2B5EF4-FFF2-40B4-BE49-F238E27FC236}">
                <a16:creationId xmlns:a16="http://schemas.microsoft.com/office/drawing/2014/main" id="{2B78AA85-B069-2BC1-93E4-5E5A1AC8B939}"/>
              </a:ext>
            </a:extLst>
          </p:cNvPr>
          <p:cNvSpPr/>
          <p:nvPr/>
        </p:nvSpPr>
        <p:spPr>
          <a:xfrm>
            <a:off x="3204971" y="2834770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9" name="Cerrar corchete 38">
            <a:extLst>
              <a:ext uri="{FF2B5EF4-FFF2-40B4-BE49-F238E27FC236}">
                <a16:creationId xmlns:a16="http://schemas.microsoft.com/office/drawing/2014/main" id="{748B8A01-084C-493E-3FF6-B96653B99AA9}"/>
              </a:ext>
            </a:extLst>
          </p:cNvPr>
          <p:cNvSpPr/>
          <p:nvPr/>
        </p:nvSpPr>
        <p:spPr>
          <a:xfrm>
            <a:off x="4310454" y="2814572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0" name="CuadroTexto 39">
            <a:extLst>
              <a:ext uri="{FF2B5EF4-FFF2-40B4-BE49-F238E27FC236}">
                <a16:creationId xmlns:a16="http://schemas.microsoft.com/office/drawing/2014/main" id="{0A3FE50E-2D9E-92CC-7071-08A5825B4AD3}"/>
              </a:ext>
            </a:extLst>
          </p:cNvPr>
          <p:cNvSpPr txBox="1"/>
          <p:nvPr/>
        </p:nvSpPr>
        <p:spPr>
          <a:xfrm>
            <a:off x="4606765" y="3011953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+2c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41" name="Conector recto de flecha 40">
            <a:extLst>
              <a:ext uri="{FF2B5EF4-FFF2-40B4-BE49-F238E27FC236}">
                <a16:creationId xmlns:a16="http://schemas.microsoft.com/office/drawing/2014/main" id="{34E38813-41DC-A3E0-7199-626F9AA74B28}"/>
              </a:ext>
            </a:extLst>
          </p:cNvPr>
          <p:cNvCxnSpPr/>
          <p:nvPr/>
        </p:nvCxnSpPr>
        <p:spPr>
          <a:xfrm>
            <a:off x="4635250" y="3419068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CuadroTexto 41">
            <a:extLst>
              <a:ext uri="{FF2B5EF4-FFF2-40B4-BE49-F238E27FC236}">
                <a16:creationId xmlns:a16="http://schemas.microsoft.com/office/drawing/2014/main" id="{054A054C-4EB7-BBC6-BE98-0DCA1819478D}"/>
              </a:ext>
            </a:extLst>
          </p:cNvPr>
          <p:cNvSpPr txBox="1"/>
          <p:nvPr/>
        </p:nvSpPr>
        <p:spPr>
          <a:xfrm>
            <a:off x="5586783" y="2872269"/>
            <a:ext cx="248883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-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1   0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0   6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3" name="Abrir corchete 42">
            <a:extLst>
              <a:ext uri="{FF2B5EF4-FFF2-40B4-BE49-F238E27FC236}">
                <a16:creationId xmlns:a16="http://schemas.microsoft.com/office/drawing/2014/main" id="{716844DE-4ED5-BB18-FD23-6D8B009E4330}"/>
              </a:ext>
            </a:extLst>
          </p:cNvPr>
          <p:cNvSpPr/>
          <p:nvPr/>
        </p:nvSpPr>
        <p:spPr>
          <a:xfrm>
            <a:off x="5670618" y="2840252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4" name="Cerrar corchete 43">
            <a:extLst>
              <a:ext uri="{FF2B5EF4-FFF2-40B4-BE49-F238E27FC236}">
                <a16:creationId xmlns:a16="http://schemas.microsoft.com/office/drawing/2014/main" id="{9530FEA3-DA8B-C5F6-E444-BD760C5AABA7}"/>
              </a:ext>
            </a:extLst>
          </p:cNvPr>
          <p:cNvSpPr/>
          <p:nvPr/>
        </p:nvSpPr>
        <p:spPr>
          <a:xfrm>
            <a:off x="6776101" y="2820054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5" name="CuadroTexto 44">
            <a:extLst>
              <a:ext uri="{FF2B5EF4-FFF2-40B4-BE49-F238E27FC236}">
                <a16:creationId xmlns:a16="http://schemas.microsoft.com/office/drawing/2014/main" id="{91C52FAB-9F85-B5FE-6C42-A369D2174C8B}"/>
              </a:ext>
            </a:extLst>
          </p:cNvPr>
          <p:cNvSpPr txBox="1"/>
          <p:nvPr/>
        </p:nvSpPr>
        <p:spPr>
          <a:xfrm>
            <a:off x="9843377" y="498886"/>
            <a:ext cx="2260555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800" dirty="0">
                <a:solidFill>
                  <a:srgbClr val="7030A0"/>
                </a:solidFill>
                <a:latin typeface="Comic Sans MS" panose="030F0702030302020204" pitchFamily="66" charset="0"/>
              </a:rPr>
              <a:t>D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, 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diagonal</a:t>
            </a:r>
          </a:p>
          <a:p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with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diagonal</a:t>
            </a:r>
          </a:p>
          <a:p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     </a:t>
            </a:r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entries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in</a:t>
            </a:r>
          </a:p>
          <a:p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      {-1, 0, 1} </a:t>
            </a:r>
            <a:endParaRPr lang="es-ES" sz="2400" dirty="0">
              <a:solidFill>
                <a:srgbClr val="7030A0"/>
              </a:solidFill>
            </a:endParaRPr>
          </a:p>
        </p:txBody>
      </p:sp>
      <p:sp>
        <p:nvSpPr>
          <p:cNvPr id="46" name="Abrir corchete 45">
            <a:extLst>
              <a:ext uri="{FF2B5EF4-FFF2-40B4-BE49-F238E27FC236}">
                <a16:creationId xmlns:a16="http://schemas.microsoft.com/office/drawing/2014/main" id="{731534B8-34D3-953D-4A01-5CFA19E05E95}"/>
              </a:ext>
            </a:extLst>
          </p:cNvPr>
          <p:cNvSpPr/>
          <p:nvPr/>
        </p:nvSpPr>
        <p:spPr>
          <a:xfrm>
            <a:off x="827859" y="2811742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7" name="Cerrar corchete 46">
            <a:extLst>
              <a:ext uri="{FF2B5EF4-FFF2-40B4-BE49-F238E27FC236}">
                <a16:creationId xmlns:a16="http://schemas.microsoft.com/office/drawing/2014/main" id="{085A38F1-F111-C150-8400-4DDBCED8C456}"/>
              </a:ext>
            </a:extLst>
          </p:cNvPr>
          <p:cNvSpPr/>
          <p:nvPr/>
        </p:nvSpPr>
        <p:spPr>
          <a:xfrm>
            <a:off x="1933342" y="2791544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8" name="CuadroTexto 47">
            <a:extLst>
              <a:ext uri="{FF2B5EF4-FFF2-40B4-BE49-F238E27FC236}">
                <a16:creationId xmlns:a16="http://schemas.microsoft.com/office/drawing/2014/main" id="{85D85CE4-E8AF-A8FB-1ECB-FD99B5E62A40}"/>
              </a:ext>
            </a:extLst>
          </p:cNvPr>
          <p:cNvSpPr txBox="1"/>
          <p:nvPr/>
        </p:nvSpPr>
        <p:spPr>
          <a:xfrm>
            <a:off x="1208" y="3128172"/>
            <a:ext cx="24432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A =</a:t>
            </a:r>
            <a:r>
              <a:rPr lang="es-ES" sz="2800" dirty="0">
                <a:solidFill>
                  <a:srgbClr val="0070C0"/>
                </a:solidFill>
              </a:rPr>
              <a:t>                      </a:t>
            </a:r>
            <a:r>
              <a:rPr lang="es-ES" sz="2800" dirty="0"/>
              <a:t> </a:t>
            </a:r>
          </a:p>
        </p:txBody>
      </p:sp>
      <p:sp>
        <p:nvSpPr>
          <p:cNvPr id="49" name="CuadroTexto 48">
            <a:extLst>
              <a:ext uri="{FF2B5EF4-FFF2-40B4-BE49-F238E27FC236}">
                <a16:creationId xmlns:a16="http://schemas.microsoft.com/office/drawing/2014/main" id="{546CD3FA-71BC-A374-6B06-B33E2504EE2A}"/>
              </a:ext>
            </a:extLst>
          </p:cNvPr>
          <p:cNvSpPr txBox="1"/>
          <p:nvPr/>
        </p:nvSpPr>
        <p:spPr>
          <a:xfrm>
            <a:off x="811122" y="2852401"/>
            <a:ext cx="248883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-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1   2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2   2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50" name="CuadroTexto 49">
            <a:extLst>
              <a:ext uri="{FF2B5EF4-FFF2-40B4-BE49-F238E27FC236}">
                <a16:creationId xmlns:a16="http://schemas.microsoft.com/office/drawing/2014/main" id="{3F787587-8611-9B60-1150-A672080BCE08}"/>
              </a:ext>
            </a:extLst>
          </p:cNvPr>
          <p:cNvSpPr txBox="1"/>
          <p:nvPr/>
        </p:nvSpPr>
        <p:spPr>
          <a:xfrm>
            <a:off x="3183407" y="2856889"/>
            <a:ext cx="248883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-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1    2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0   6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51" name="Elipse 50">
            <a:extLst>
              <a:ext uri="{FF2B5EF4-FFF2-40B4-BE49-F238E27FC236}">
                <a16:creationId xmlns:a16="http://schemas.microsoft.com/office/drawing/2014/main" id="{FE254989-CF37-3364-7754-1BE4326E3951}"/>
              </a:ext>
            </a:extLst>
          </p:cNvPr>
          <p:cNvSpPr/>
          <p:nvPr/>
        </p:nvSpPr>
        <p:spPr>
          <a:xfrm>
            <a:off x="905640" y="3402140"/>
            <a:ext cx="496168" cy="498504"/>
          </a:xfrm>
          <a:prstGeom prst="ellipse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1" name="CuadroTexto 60">
            <a:extLst>
              <a:ext uri="{FF2B5EF4-FFF2-40B4-BE49-F238E27FC236}">
                <a16:creationId xmlns:a16="http://schemas.microsoft.com/office/drawing/2014/main" id="{0F5E8F99-B565-C360-1C4E-A2DECCC9D658}"/>
              </a:ext>
            </a:extLst>
          </p:cNvPr>
          <p:cNvSpPr txBox="1"/>
          <p:nvPr/>
        </p:nvSpPr>
        <p:spPr>
          <a:xfrm>
            <a:off x="8624194" y="4477924"/>
            <a:ext cx="28328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= P</a:t>
            </a:r>
            <a:r>
              <a:rPr lang="es-ES" sz="2800" baseline="30000" dirty="0">
                <a:solidFill>
                  <a:srgbClr val="0070C0"/>
                </a:solidFill>
                <a:latin typeface="Comic Sans MS" panose="030F0702030302020204" pitchFamily="66" charset="0"/>
              </a:rPr>
              <a:t>T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, invertible </a:t>
            </a:r>
            <a:endParaRPr lang="es-ES" sz="2800" dirty="0">
              <a:solidFill>
                <a:srgbClr val="0070C0"/>
              </a:solidFill>
            </a:endParaRPr>
          </a:p>
        </p:txBody>
      </p:sp>
      <p:sp>
        <p:nvSpPr>
          <p:cNvPr id="68" name="Flecha: a la derecha 67">
            <a:extLst>
              <a:ext uri="{FF2B5EF4-FFF2-40B4-BE49-F238E27FC236}">
                <a16:creationId xmlns:a16="http://schemas.microsoft.com/office/drawing/2014/main" id="{E6A9072E-F6CF-BE25-3BE9-707C80B29711}"/>
              </a:ext>
            </a:extLst>
          </p:cNvPr>
          <p:cNvSpPr/>
          <p:nvPr/>
        </p:nvSpPr>
        <p:spPr>
          <a:xfrm rot="5400000">
            <a:off x="9756126" y="5062828"/>
            <a:ext cx="734899" cy="484632"/>
          </a:xfrm>
          <a:prstGeom prst="rightArrow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9" name="CuadroTexto 68">
            <a:extLst>
              <a:ext uri="{FF2B5EF4-FFF2-40B4-BE49-F238E27FC236}">
                <a16:creationId xmlns:a16="http://schemas.microsoft.com/office/drawing/2014/main" id="{35550F47-59CA-8FDB-10FA-BC2105AA2C52}"/>
              </a:ext>
            </a:extLst>
          </p:cNvPr>
          <p:cNvSpPr txBox="1"/>
          <p:nvPr/>
        </p:nvSpPr>
        <p:spPr>
          <a:xfrm>
            <a:off x="8655054" y="5954353"/>
            <a:ext cx="6623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7030A0"/>
                </a:solidFill>
                <a:latin typeface="Comic Sans MS" panose="030F0702030302020204" pitchFamily="66" charset="0"/>
              </a:rPr>
              <a:t>P =</a:t>
            </a:r>
            <a:endParaRPr lang="es-ES" sz="2800" dirty="0">
              <a:solidFill>
                <a:srgbClr val="7030A0"/>
              </a:solidFill>
            </a:endParaRPr>
          </a:p>
        </p:txBody>
      </p:sp>
      <p:sp>
        <p:nvSpPr>
          <p:cNvPr id="70" name="CuadroTexto 69">
            <a:extLst>
              <a:ext uri="{FF2B5EF4-FFF2-40B4-BE49-F238E27FC236}">
                <a16:creationId xmlns:a16="http://schemas.microsoft.com/office/drawing/2014/main" id="{86957D29-F0F3-1BD8-B938-8EDF0C9D894F}"/>
              </a:ext>
            </a:extLst>
          </p:cNvPr>
          <p:cNvSpPr txBox="1"/>
          <p:nvPr/>
        </p:nvSpPr>
        <p:spPr>
          <a:xfrm>
            <a:off x="9224993" y="5679384"/>
            <a:ext cx="248883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1  2/6</a:t>
            </a:r>
            <a:r>
              <a:rPr lang="es-ES" sz="3200" baseline="30000" dirty="0">
                <a:solidFill>
                  <a:srgbClr val="7030A0"/>
                </a:solidFill>
                <a:latin typeface="Comic Sans MS" panose="030F0702030302020204" pitchFamily="66" charset="0"/>
              </a:rPr>
              <a:t>1/2</a:t>
            </a:r>
          </a:p>
          <a:p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 0  1/6</a:t>
            </a:r>
            <a:r>
              <a:rPr lang="es-ES" sz="3200" baseline="30000" dirty="0">
                <a:solidFill>
                  <a:srgbClr val="7030A0"/>
                </a:solidFill>
                <a:latin typeface="Comic Sans MS" panose="030F0702030302020204" pitchFamily="66" charset="0"/>
              </a:rPr>
              <a:t>1/2</a:t>
            </a:r>
            <a:endParaRPr lang="es-ES" sz="3200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71" name="Cerrar corchete 70">
            <a:extLst>
              <a:ext uri="{FF2B5EF4-FFF2-40B4-BE49-F238E27FC236}">
                <a16:creationId xmlns:a16="http://schemas.microsoft.com/office/drawing/2014/main" id="{DB177002-F65E-76BD-4CBD-D4A5A0601154}"/>
              </a:ext>
            </a:extLst>
          </p:cNvPr>
          <p:cNvSpPr/>
          <p:nvPr/>
        </p:nvSpPr>
        <p:spPr>
          <a:xfrm>
            <a:off x="11040885" y="5679384"/>
            <a:ext cx="70783" cy="1090800"/>
          </a:xfrm>
          <a:prstGeom prst="rightBracket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2" name="Abrir corchete 71">
            <a:extLst>
              <a:ext uri="{FF2B5EF4-FFF2-40B4-BE49-F238E27FC236}">
                <a16:creationId xmlns:a16="http://schemas.microsoft.com/office/drawing/2014/main" id="{27690589-3ADD-EE0D-871D-E2FB121D0A04}"/>
              </a:ext>
            </a:extLst>
          </p:cNvPr>
          <p:cNvSpPr/>
          <p:nvPr/>
        </p:nvSpPr>
        <p:spPr>
          <a:xfrm>
            <a:off x="9345960" y="5665802"/>
            <a:ext cx="70783" cy="1090800"/>
          </a:xfrm>
          <a:prstGeom prst="leftBracket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5ED8C9AD-F2DE-B841-CEC7-1E6E149FC9E9}"/>
              </a:ext>
            </a:extLst>
          </p:cNvPr>
          <p:cNvSpPr txBox="1"/>
          <p:nvPr/>
        </p:nvSpPr>
        <p:spPr>
          <a:xfrm>
            <a:off x="6881636" y="2952760"/>
            <a:ext cx="21854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(1/6</a:t>
            </a:r>
            <a:r>
              <a:rPr lang="es-ES" sz="2000" baseline="30000" dirty="0">
                <a:solidFill>
                  <a:srgbClr val="0070C0"/>
                </a:solidFill>
                <a:latin typeface="Comic Sans MS" panose="030F0702030302020204" pitchFamily="66" charset="0"/>
              </a:rPr>
              <a:t>1/2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)r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4" name="Conector recto de flecha 3">
            <a:extLst>
              <a:ext uri="{FF2B5EF4-FFF2-40B4-BE49-F238E27FC236}">
                <a16:creationId xmlns:a16="http://schemas.microsoft.com/office/drawing/2014/main" id="{1230FD27-E464-9BB9-FA1B-E7AA8FB8A482}"/>
              </a:ext>
            </a:extLst>
          </p:cNvPr>
          <p:cNvCxnSpPr>
            <a:cxnSpLocks/>
          </p:cNvCxnSpPr>
          <p:nvPr/>
        </p:nvCxnSpPr>
        <p:spPr>
          <a:xfrm>
            <a:off x="7027560" y="3412063"/>
            <a:ext cx="972915" cy="7005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ángulo 4">
            <a:extLst>
              <a:ext uri="{FF2B5EF4-FFF2-40B4-BE49-F238E27FC236}">
                <a16:creationId xmlns:a16="http://schemas.microsoft.com/office/drawing/2014/main" id="{5C7628F9-E1E6-2DD1-60CC-7CDA1A400CDF}"/>
              </a:ext>
            </a:extLst>
          </p:cNvPr>
          <p:cNvSpPr/>
          <p:nvPr/>
        </p:nvSpPr>
        <p:spPr>
          <a:xfrm>
            <a:off x="6365708" y="3478506"/>
            <a:ext cx="410393" cy="39223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1647A235-EA89-AA43-DFC5-26FC2E67AAB8}"/>
              </a:ext>
            </a:extLst>
          </p:cNvPr>
          <p:cNvSpPr txBox="1"/>
          <p:nvPr/>
        </p:nvSpPr>
        <p:spPr>
          <a:xfrm>
            <a:off x="8029533" y="2843262"/>
            <a:ext cx="248883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-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1   0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0   6</a:t>
            </a:r>
            <a:r>
              <a:rPr lang="es-ES" sz="3200" baseline="30000" dirty="0">
                <a:solidFill>
                  <a:srgbClr val="0070C0"/>
                </a:solidFill>
                <a:latin typeface="Comic Sans MS" panose="030F0702030302020204" pitchFamily="66" charset="0"/>
              </a:rPr>
              <a:t>1/2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Abrir corchete 13">
            <a:extLst>
              <a:ext uri="{FF2B5EF4-FFF2-40B4-BE49-F238E27FC236}">
                <a16:creationId xmlns:a16="http://schemas.microsoft.com/office/drawing/2014/main" id="{E9701CBB-190B-17BC-250D-80CB536B40F9}"/>
              </a:ext>
            </a:extLst>
          </p:cNvPr>
          <p:cNvSpPr/>
          <p:nvPr/>
        </p:nvSpPr>
        <p:spPr>
          <a:xfrm>
            <a:off x="8097148" y="2807470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Cerrar corchete 14">
            <a:extLst>
              <a:ext uri="{FF2B5EF4-FFF2-40B4-BE49-F238E27FC236}">
                <a16:creationId xmlns:a16="http://schemas.microsoft.com/office/drawing/2014/main" id="{C6A50A97-70F0-60E1-2650-D2AE9E391C94}"/>
              </a:ext>
            </a:extLst>
          </p:cNvPr>
          <p:cNvSpPr/>
          <p:nvPr/>
        </p:nvSpPr>
        <p:spPr>
          <a:xfrm>
            <a:off x="9495459" y="2807470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7" name="Conector recto de flecha 16">
            <a:extLst>
              <a:ext uri="{FF2B5EF4-FFF2-40B4-BE49-F238E27FC236}">
                <a16:creationId xmlns:a16="http://schemas.microsoft.com/office/drawing/2014/main" id="{EFA6D3BB-B2FE-BCC8-6E14-799790EEEBCC}"/>
              </a:ext>
            </a:extLst>
          </p:cNvPr>
          <p:cNvCxnSpPr>
            <a:cxnSpLocks/>
          </p:cNvCxnSpPr>
          <p:nvPr/>
        </p:nvCxnSpPr>
        <p:spPr>
          <a:xfrm>
            <a:off x="9755396" y="3415565"/>
            <a:ext cx="972915" cy="7005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uadroTexto 17">
            <a:extLst>
              <a:ext uri="{FF2B5EF4-FFF2-40B4-BE49-F238E27FC236}">
                <a16:creationId xmlns:a16="http://schemas.microsoft.com/office/drawing/2014/main" id="{BB9C13EC-6B5D-2D08-B248-400224493BEA}"/>
              </a:ext>
            </a:extLst>
          </p:cNvPr>
          <p:cNvSpPr txBox="1"/>
          <p:nvPr/>
        </p:nvSpPr>
        <p:spPr>
          <a:xfrm>
            <a:off x="9601400" y="2986105"/>
            <a:ext cx="21854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(1/6</a:t>
            </a:r>
            <a:r>
              <a:rPr lang="es-ES" sz="2000" baseline="30000" dirty="0">
                <a:solidFill>
                  <a:srgbClr val="0070C0"/>
                </a:solidFill>
                <a:latin typeface="Comic Sans MS" panose="030F0702030302020204" pitchFamily="66" charset="0"/>
              </a:rPr>
              <a:t>1/2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)c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19" name="Abrir corchete 18">
            <a:extLst>
              <a:ext uri="{FF2B5EF4-FFF2-40B4-BE49-F238E27FC236}">
                <a16:creationId xmlns:a16="http://schemas.microsoft.com/office/drawing/2014/main" id="{C011CD43-1F73-F9AF-9223-7C87254993F2}"/>
              </a:ext>
            </a:extLst>
          </p:cNvPr>
          <p:cNvSpPr/>
          <p:nvPr/>
        </p:nvSpPr>
        <p:spPr>
          <a:xfrm>
            <a:off x="10875921" y="2785192"/>
            <a:ext cx="70783" cy="1090800"/>
          </a:xfrm>
          <a:prstGeom prst="leftBracket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4373E321-B87A-7AF0-B48D-418120FEFBD8}"/>
              </a:ext>
            </a:extLst>
          </p:cNvPr>
          <p:cNvSpPr txBox="1"/>
          <p:nvPr/>
        </p:nvSpPr>
        <p:spPr>
          <a:xfrm>
            <a:off x="10780218" y="2766872"/>
            <a:ext cx="248883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-</a:t>
            </a:r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1  0</a:t>
            </a:r>
          </a:p>
          <a:p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  0  1</a:t>
            </a:r>
            <a:endParaRPr lang="es-ES" sz="3200" baseline="30000" dirty="0">
              <a:solidFill>
                <a:srgbClr val="7030A0"/>
              </a:solidFill>
              <a:latin typeface="Comic Sans MS" panose="030F0702030302020204" pitchFamily="66" charset="0"/>
            </a:endParaRP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1" name="Cerrar corchete 20">
            <a:extLst>
              <a:ext uri="{FF2B5EF4-FFF2-40B4-BE49-F238E27FC236}">
                <a16:creationId xmlns:a16="http://schemas.microsoft.com/office/drawing/2014/main" id="{E579A3B9-ED9A-3124-D034-20998DF1592E}"/>
              </a:ext>
            </a:extLst>
          </p:cNvPr>
          <p:cNvSpPr/>
          <p:nvPr/>
        </p:nvSpPr>
        <p:spPr>
          <a:xfrm>
            <a:off x="11838796" y="2799260"/>
            <a:ext cx="70783" cy="1090800"/>
          </a:xfrm>
          <a:prstGeom prst="rightBracket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Flecha: hacia arriba 21">
            <a:extLst>
              <a:ext uri="{FF2B5EF4-FFF2-40B4-BE49-F238E27FC236}">
                <a16:creationId xmlns:a16="http://schemas.microsoft.com/office/drawing/2014/main" id="{F44E3DD6-6FD2-61FF-F96B-9EF11F6FE189}"/>
              </a:ext>
            </a:extLst>
          </p:cNvPr>
          <p:cNvSpPr/>
          <p:nvPr/>
        </p:nvSpPr>
        <p:spPr>
          <a:xfrm rot="10800000">
            <a:off x="11138771" y="2130102"/>
            <a:ext cx="484632" cy="595871"/>
          </a:xfrm>
          <a:prstGeom prst="upArrow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59" name="Conector recto de flecha 58">
            <a:extLst>
              <a:ext uri="{FF2B5EF4-FFF2-40B4-BE49-F238E27FC236}">
                <a16:creationId xmlns:a16="http://schemas.microsoft.com/office/drawing/2014/main" id="{42A61BBA-4813-4080-A19A-A8D64CA7F496}"/>
              </a:ext>
            </a:extLst>
          </p:cNvPr>
          <p:cNvCxnSpPr/>
          <p:nvPr/>
        </p:nvCxnSpPr>
        <p:spPr>
          <a:xfrm>
            <a:off x="2504816" y="4834169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CuadroTexto 59">
            <a:extLst>
              <a:ext uri="{FF2B5EF4-FFF2-40B4-BE49-F238E27FC236}">
                <a16:creationId xmlns:a16="http://schemas.microsoft.com/office/drawing/2014/main" id="{78B28C44-5E1D-DF57-8060-660DF116FB36}"/>
              </a:ext>
            </a:extLst>
          </p:cNvPr>
          <p:cNvSpPr txBox="1"/>
          <p:nvPr/>
        </p:nvSpPr>
        <p:spPr>
          <a:xfrm>
            <a:off x="2436101" y="4422072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+2r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67" name="Abrir corchete 66">
            <a:extLst>
              <a:ext uri="{FF2B5EF4-FFF2-40B4-BE49-F238E27FC236}">
                <a16:creationId xmlns:a16="http://schemas.microsoft.com/office/drawing/2014/main" id="{8426B859-A6E4-A6A3-D6E5-CDB278721FF9}"/>
              </a:ext>
            </a:extLst>
          </p:cNvPr>
          <p:cNvSpPr/>
          <p:nvPr/>
        </p:nvSpPr>
        <p:spPr>
          <a:xfrm>
            <a:off x="3510687" y="4249871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4" name="Cerrar corchete 73">
            <a:extLst>
              <a:ext uri="{FF2B5EF4-FFF2-40B4-BE49-F238E27FC236}">
                <a16:creationId xmlns:a16="http://schemas.microsoft.com/office/drawing/2014/main" id="{541A484A-8455-F709-A493-E43FBDC3CCFD}"/>
              </a:ext>
            </a:extLst>
          </p:cNvPr>
          <p:cNvSpPr/>
          <p:nvPr/>
        </p:nvSpPr>
        <p:spPr>
          <a:xfrm>
            <a:off x="4616170" y="4229673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5" name="Abrir corchete 74">
            <a:extLst>
              <a:ext uri="{FF2B5EF4-FFF2-40B4-BE49-F238E27FC236}">
                <a16:creationId xmlns:a16="http://schemas.microsoft.com/office/drawing/2014/main" id="{DB77DE69-DB99-C99E-8688-10A1CF5429B4}"/>
              </a:ext>
            </a:extLst>
          </p:cNvPr>
          <p:cNvSpPr/>
          <p:nvPr/>
        </p:nvSpPr>
        <p:spPr>
          <a:xfrm>
            <a:off x="1334140" y="4226372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6" name="Cerrar corchete 75">
            <a:extLst>
              <a:ext uri="{FF2B5EF4-FFF2-40B4-BE49-F238E27FC236}">
                <a16:creationId xmlns:a16="http://schemas.microsoft.com/office/drawing/2014/main" id="{DD454A32-E8F6-E5B1-E1CD-501DF8FD780F}"/>
              </a:ext>
            </a:extLst>
          </p:cNvPr>
          <p:cNvSpPr/>
          <p:nvPr/>
        </p:nvSpPr>
        <p:spPr>
          <a:xfrm>
            <a:off x="2309841" y="4200293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7" name="CuadroTexto 76">
            <a:extLst>
              <a:ext uri="{FF2B5EF4-FFF2-40B4-BE49-F238E27FC236}">
                <a16:creationId xmlns:a16="http://schemas.microsoft.com/office/drawing/2014/main" id="{4CCD2D4B-8C8F-ABFC-0E27-A53824C00FDC}"/>
              </a:ext>
            </a:extLst>
          </p:cNvPr>
          <p:cNvSpPr txBox="1"/>
          <p:nvPr/>
        </p:nvSpPr>
        <p:spPr>
          <a:xfrm>
            <a:off x="4637621" y="4392963"/>
            <a:ext cx="21854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(1/6</a:t>
            </a:r>
            <a:r>
              <a:rPr lang="es-ES" sz="2000" baseline="30000" dirty="0">
                <a:solidFill>
                  <a:srgbClr val="0070C0"/>
                </a:solidFill>
                <a:latin typeface="Comic Sans MS" panose="030F0702030302020204" pitchFamily="66" charset="0"/>
              </a:rPr>
              <a:t>1/2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)r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78" name="Conector recto de flecha 77">
            <a:extLst>
              <a:ext uri="{FF2B5EF4-FFF2-40B4-BE49-F238E27FC236}">
                <a16:creationId xmlns:a16="http://schemas.microsoft.com/office/drawing/2014/main" id="{04BD71C6-3D19-070F-558F-2B5FF5FC2E27}"/>
              </a:ext>
            </a:extLst>
          </p:cNvPr>
          <p:cNvCxnSpPr>
            <a:cxnSpLocks/>
          </p:cNvCxnSpPr>
          <p:nvPr/>
        </p:nvCxnSpPr>
        <p:spPr>
          <a:xfrm>
            <a:off x="4798678" y="4826431"/>
            <a:ext cx="972915" cy="7005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Abrir corchete 78">
            <a:extLst>
              <a:ext uri="{FF2B5EF4-FFF2-40B4-BE49-F238E27FC236}">
                <a16:creationId xmlns:a16="http://schemas.microsoft.com/office/drawing/2014/main" id="{FD37AD76-8521-01B7-F3E1-0BC235EABC93}"/>
              </a:ext>
            </a:extLst>
          </p:cNvPr>
          <p:cNvSpPr/>
          <p:nvPr/>
        </p:nvSpPr>
        <p:spPr>
          <a:xfrm>
            <a:off x="5868266" y="4221838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0" name="Cerrar corchete 79">
            <a:extLst>
              <a:ext uri="{FF2B5EF4-FFF2-40B4-BE49-F238E27FC236}">
                <a16:creationId xmlns:a16="http://schemas.microsoft.com/office/drawing/2014/main" id="{FD10C254-4C65-FAB2-41E7-A2A39B3E4447}"/>
              </a:ext>
            </a:extLst>
          </p:cNvPr>
          <p:cNvSpPr/>
          <p:nvPr/>
        </p:nvSpPr>
        <p:spPr>
          <a:xfrm>
            <a:off x="8572863" y="4251648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1" name="CuadroTexto 80">
            <a:extLst>
              <a:ext uri="{FF2B5EF4-FFF2-40B4-BE49-F238E27FC236}">
                <a16:creationId xmlns:a16="http://schemas.microsoft.com/office/drawing/2014/main" id="{484E6E05-DBA1-B50C-D777-BFD737296807}"/>
              </a:ext>
            </a:extLst>
          </p:cNvPr>
          <p:cNvSpPr txBox="1"/>
          <p:nvPr/>
        </p:nvSpPr>
        <p:spPr>
          <a:xfrm>
            <a:off x="1275638" y="4222250"/>
            <a:ext cx="248883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1   0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82" name="CuadroTexto 81">
            <a:extLst>
              <a:ext uri="{FF2B5EF4-FFF2-40B4-BE49-F238E27FC236}">
                <a16:creationId xmlns:a16="http://schemas.microsoft.com/office/drawing/2014/main" id="{6085C01E-A2BD-8EFA-26A7-E99F2F8C62D3}"/>
              </a:ext>
            </a:extLst>
          </p:cNvPr>
          <p:cNvSpPr txBox="1"/>
          <p:nvPr/>
        </p:nvSpPr>
        <p:spPr>
          <a:xfrm>
            <a:off x="3488966" y="4229970"/>
            <a:ext cx="248883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1   0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2   1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83" name="CuadroTexto 82">
            <a:extLst>
              <a:ext uri="{FF2B5EF4-FFF2-40B4-BE49-F238E27FC236}">
                <a16:creationId xmlns:a16="http://schemas.microsoft.com/office/drawing/2014/main" id="{8F3A7C25-05CF-A1B2-563A-8CB6E6B10D80}"/>
              </a:ext>
            </a:extLst>
          </p:cNvPr>
          <p:cNvSpPr txBox="1"/>
          <p:nvPr/>
        </p:nvSpPr>
        <p:spPr>
          <a:xfrm>
            <a:off x="5903657" y="4229673"/>
            <a:ext cx="3285945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  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1         0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2/6</a:t>
            </a:r>
            <a:r>
              <a:rPr lang="es-ES" sz="3200" baseline="30000" dirty="0">
                <a:solidFill>
                  <a:srgbClr val="0070C0"/>
                </a:solidFill>
                <a:latin typeface="Comic Sans MS" panose="030F0702030302020204" pitchFamily="66" charset="0"/>
              </a:rPr>
              <a:t>1/2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 1/6</a:t>
            </a:r>
            <a:r>
              <a:rPr lang="es-ES" sz="3200" baseline="30000" dirty="0">
                <a:solidFill>
                  <a:srgbClr val="0070C0"/>
                </a:solidFill>
                <a:latin typeface="Comic Sans MS" panose="030F0702030302020204" pitchFamily="66" charset="0"/>
              </a:rPr>
              <a:t>1/2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84" name="CuadroTexto 83">
            <a:extLst>
              <a:ext uri="{FF2B5EF4-FFF2-40B4-BE49-F238E27FC236}">
                <a16:creationId xmlns:a16="http://schemas.microsoft.com/office/drawing/2014/main" id="{36C82887-B155-992C-9298-5D5DF340575E}"/>
              </a:ext>
            </a:extLst>
          </p:cNvPr>
          <p:cNvSpPr txBox="1"/>
          <p:nvPr/>
        </p:nvSpPr>
        <p:spPr>
          <a:xfrm>
            <a:off x="479211" y="4513299"/>
            <a:ext cx="25859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I</a:t>
            </a:r>
            <a:r>
              <a:rPr lang="es-ES" sz="28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=</a:t>
            </a:r>
            <a:r>
              <a:rPr lang="es-ES" sz="2800" dirty="0">
                <a:solidFill>
                  <a:srgbClr val="0070C0"/>
                </a:solidFill>
              </a:rPr>
              <a:t>                      </a:t>
            </a:r>
            <a:r>
              <a:rPr lang="es-ES" sz="2800" dirty="0"/>
              <a:t> </a:t>
            </a:r>
          </a:p>
        </p:txBody>
      </p:sp>
      <p:sp>
        <p:nvSpPr>
          <p:cNvPr id="85" name="CuadroTexto 84">
            <a:extLst>
              <a:ext uri="{FF2B5EF4-FFF2-40B4-BE49-F238E27FC236}">
                <a16:creationId xmlns:a16="http://schemas.microsoft.com/office/drawing/2014/main" id="{AC5EA5C1-4C48-CB25-B61B-17CBF874F4D3}"/>
              </a:ext>
            </a:extLst>
          </p:cNvPr>
          <p:cNvSpPr txBox="1"/>
          <p:nvPr/>
        </p:nvSpPr>
        <p:spPr>
          <a:xfrm>
            <a:off x="6019060" y="1524498"/>
            <a:ext cx="1757212" cy="12618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(diagonal </a:t>
            </a:r>
          </a:p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  </a:t>
            </a:r>
            <a:r>
              <a:rPr lang="es-ES" sz="24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matrix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)</a:t>
            </a:r>
          </a:p>
          <a:p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 </a:t>
            </a:r>
            <a:endParaRPr lang="es-ES" sz="2400" dirty="0">
              <a:solidFill>
                <a:srgbClr val="7030A0"/>
              </a:solidFill>
            </a:endParaRPr>
          </a:p>
        </p:txBody>
      </p:sp>
      <p:cxnSp>
        <p:nvCxnSpPr>
          <p:cNvPr id="87" name="Conector recto de flecha 86">
            <a:extLst>
              <a:ext uri="{FF2B5EF4-FFF2-40B4-BE49-F238E27FC236}">
                <a16:creationId xmlns:a16="http://schemas.microsoft.com/office/drawing/2014/main" id="{0EFF268C-FA2F-A1E0-AE26-B814124C0708}"/>
              </a:ext>
            </a:extLst>
          </p:cNvPr>
          <p:cNvCxnSpPr/>
          <p:nvPr/>
        </p:nvCxnSpPr>
        <p:spPr>
          <a:xfrm flipH="1">
            <a:off x="6489621" y="2437361"/>
            <a:ext cx="259357" cy="475281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8" name="Marcador de contenido 2">
            <a:extLst>
              <a:ext uri="{FF2B5EF4-FFF2-40B4-BE49-F238E27FC236}">
                <a16:creationId xmlns:a16="http://schemas.microsoft.com/office/drawing/2014/main" id="{2DB101F7-7B41-0600-AD66-FFC0F8EE8A54}"/>
              </a:ext>
            </a:extLst>
          </p:cNvPr>
          <p:cNvSpPr txBox="1">
            <a:spLocks/>
          </p:cNvSpPr>
          <p:nvPr/>
        </p:nvSpPr>
        <p:spPr>
          <a:xfrm>
            <a:off x="1700981" y="5991732"/>
            <a:ext cx="5709039" cy="10759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 And </a:t>
            </a:r>
            <a:r>
              <a:rPr lang="es-ES" sz="2700" dirty="0" err="1">
                <a:latin typeface="Comic Sans MS" panose="030F0702030302020204" pitchFamily="66" charset="0"/>
              </a:rPr>
              <a:t>it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follows</a:t>
            </a:r>
            <a:r>
              <a:rPr lang="es-ES" sz="2700" dirty="0">
                <a:latin typeface="Comic Sans MS" panose="030F0702030302020204" pitchFamily="66" charset="0"/>
              </a:rPr>
              <a:t> that:   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</a:rPr>
              <a:t>P</a:t>
            </a:r>
            <a:r>
              <a:rPr lang="es-ES" sz="2700" baseline="30000" dirty="0">
                <a:solidFill>
                  <a:srgbClr val="7030A0"/>
                </a:solidFill>
                <a:latin typeface="Comic Sans MS" panose="030F0702030302020204" pitchFamily="66" charset="0"/>
              </a:rPr>
              <a:t>T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</a:rPr>
              <a:t> A P = D</a:t>
            </a:r>
            <a:r>
              <a:rPr lang="es-ES" sz="2700" dirty="0">
                <a:latin typeface="Comic Sans MS" panose="030F0702030302020204" pitchFamily="66" charset="0"/>
              </a:rPr>
              <a:t>.</a:t>
            </a:r>
          </a:p>
          <a:p>
            <a:pPr marL="0" indent="0">
              <a:buNone/>
            </a:pPr>
            <a:endParaRPr lang="es-ES" sz="2700" dirty="0">
              <a:latin typeface="Comic Sans MS" panose="030F0702030302020204" pitchFamily="66" charset="0"/>
            </a:endParaRPr>
          </a:p>
        </p:txBody>
      </p:sp>
      <p:cxnSp>
        <p:nvCxnSpPr>
          <p:cNvPr id="90" name="Conector recto de flecha 89">
            <a:extLst>
              <a:ext uri="{FF2B5EF4-FFF2-40B4-BE49-F238E27FC236}">
                <a16:creationId xmlns:a16="http://schemas.microsoft.com/office/drawing/2014/main" id="{C3C07EA7-2819-E4E7-28AB-898DB01E6472}"/>
              </a:ext>
            </a:extLst>
          </p:cNvPr>
          <p:cNvCxnSpPr/>
          <p:nvPr/>
        </p:nvCxnSpPr>
        <p:spPr>
          <a:xfrm flipH="1">
            <a:off x="7224765" y="6211202"/>
            <a:ext cx="1225899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42285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38" grpId="0" animBg="1"/>
      <p:bldP spid="39" grpId="0" animBg="1"/>
      <p:bldP spid="40" grpId="0"/>
      <p:bldP spid="42" grpId="0"/>
      <p:bldP spid="43" grpId="0" animBg="1"/>
      <p:bldP spid="44" grpId="0" animBg="1"/>
      <p:bldP spid="45" grpId="0"/>
      <p:bldP spid="46" grpId="0" animBg="1"/>
      <p:bldP spid="47" grpId="0" animBg="1"/>
      <p:bldP spid="48" grpId="0"/>
      <p:bldP spid="49" grpId="0"/>
      <p:bldP spid="50" grpId="0"/>
      <p:bldP spid="51" grpId="0" animBg="1"/>
      <p:bldP spid="61" grpId="0"/>
      <p:bldP spid="68" grpId="0" animBg="1"/>
      <p:bldP spid="69" grpId="0"/>
      <p:bldP spid="70" grpId="0"/>
      <p:bldP spid="71" grpId="0" animBg="1"/>
      <p:bldP spid="72" grpId="0" animBg="1"/>
      <p:bldP spid="3" grpId="0"/>
      <p:bldP spid="5" grpId="0" animBg="1"/>
      <p:bldP spid="10" grpId="0"/>
      <p:bldP spid="14" grpId="0" animBg="1"/>
      <p:bldP spid="15" grpId="0" animBg="1"/>
      <p:bldP spid="18" grpId="0"/>
      <p:bldP spid="19" grpId="0" animBg="1"/>
      <p:bldP spid="20" grpId="0"/>
      <p:bldP spid="21" grpId="0" animBg="1"/>
      <p:bldP spid="22" grpId="0" animBg="1"/>
      <p:bldP spid="60" grpId="0"/>
      <p:bldP spid="67" grpId="0" animBg="1"/>
      <p:bldP spid="74" grpId="0" animBg="1"/>
      <p:bldP spid="75" grpId="0" animBg="1"/>
      <p:bldP spid="76" grpId="0" animBg="1"/>
      <p:bldP spid="77" grpId="0"/>
      <p:bldP spid="79" grpId="0" animBg="1"/>
      <p:bldP spid="80" grpId="0" animBg="1"/>
      <p:bldP spid="81" grpId="0"/>
      <p:bldP spid="82" grpId="0"/>
      <p:bldP spid="83" grpId="0"/>
      <p:bldP spid="84" grpId="0"/>
      <p:bldP spid="85" grpId="0"/>
      <p:bldP spid="8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B55834D4-70A0-2864-FDD2-142FD7E5EB42}"/>
              </a:ext>
            </a:extLst>
          </p:cNvPr>
          <p:cNvSpPr txBox="1">
            <a:spLocks/>
          </p:cNvSpPr>
          <p:nvPr/>
        </p:nvSpPr>
        <p:spPr>
          <a:xfrm>
            <a:off x="281354" y="360485"/>
            <a:ext cx="11661269" cy="1011115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b="1" dirty="0" err="1">
                <a:solidFill>
                  <a:srgbClr val="7030A0"/>
                </a:solidFill>
              </a:rPr>
              <a:t>The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objectives</a:t>
            </a:r>
            <a:endParaRPr lang="es-ES" b="1" dirty="0">
              <a:solidFill>
                <a:srgbClr val="7030A0"/>
              </a:solidFill>
            </a:endParaRPr>
          </a:p>
        </p:txBody>
      </p:sp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id="{F471192C-D083-B214-75B3-247D4636AB4A}"/>
              </a:ext>
            </a:extLst>
          </p:cNvPr>
          <p:cNvSpPr txBox="1">
            <a:spLocks/>
          </p:cNvSpPr>
          <p:nvPr/>
        </p:nvSpPr>
        <p:spPr>
          <a:xfrm>
            <a:off x="633161" y="2610274"/>
            <a:ext cx="11426953" cy="10759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●To </a:t>
            </a:r>
            <a:r>
              <a:rPr lang="es-ES" sz="2700" dirty="0" err="1">
                <a:latin typeface="Comic Sans MS" panose="030F0702030302020204" pitchFamily="66" charset="0"/>
              </a:rPr>
              <a:t>shortly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recall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some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concepts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necessary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for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applying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this</a:t>
            </a:r>
            <a:r>
              <a:rPr lang="es-ES" sz="2700" dirty="0">
                <a:latin typeface="Comic Sans MS" panose="030F0702030302020204" pitchFamily="66" charset="0"/>
              </a:rPr>
              <a:t> 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diagonalization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procedure</a:t>
            </a:r>
            <a:r>
              <a:rPr lang="es-ES" sz="2700" dirty="0">
                <a:latin typeface="Comic Sans MS" panose="030F0702030302020204" pitchFamily="66" charset="0"/>
              </a:rPr>
              <a:t>:  </a:t>
            </a:r>
          </a:p>
          <a:p>
            <a:pPr marL="0" indent="0">
              <a:buNone/>
            </a:pP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99BA1B0-BEBC-F428-B6DC-68505899BA80}"/>
              </a:ext>
            </a:extLst>
          </p:cNvPr>
          <p:cNvSpPr txBox="1">
            <a:spLocks/>
          </p:cNvSpPr>
          <p:nvPr/>
        </p:nvSpPr>
        <p:spPr>
          <a:xfrm>
            <a:off x="785562" y="3573993"/>
            <a:ext cx="10515600" cy="6518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   ▫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elementary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row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/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column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operations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(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e.r.o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./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e.c.o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.);</a:t>
            </a: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7" name="Marcador de contenido 2">
            <a:extLst>
              <a:ext uri="{FF2B5EF4-FFF2-40B4-BE49-F238E27FC236}">
                <a16:creationId xmlns:a16="http://schemas.microsoft.com/office/drawing/2014/main" id="{F471192C-D083-B214-75B3-247D4636AB4A}"/>
              </a:ext>
            </a:extLst>
          </p:cNvPr>
          <p:cNvSpPr txBox="1">
            <a:spLocks/>
          </p:cNvSpPr>
          <p:nvPr/>
        </p:nvSpPr>
        <p:spPr>
          <a:xfrm>
            <a:off x="633162" y="1504149"/>
            <a:ext cx="11426953" cy="10759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●To </a:t>
            </a:r>
            <a:r>
              <a:rPr lang="es-ES" sz="2700" dirty="0" err="1">
                <a:latin typeface="Comic Sans MS" panose="030F0702030302020204" pitchFamily="66" charset="0"/>
              </a:rPr>
              <a:t>present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main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result</a:t>
            </a:r>
            <a:r>
              <a:rPr lang="es-ES" sz="2700" dirty="0">
                <a:latin typeface="Comic Sans MS" panose="030F0702030302020204" pitchFamily="66" charset="0"/>
              </a:rPr>
              <a:t> on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congruent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diagonalization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of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a  </a:t>
            </a:r>
          </a:p>
          <a:p>
            <a:pPr marL="0" indent="0">
              <a:buNone/>
            </a:pP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symmetric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real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matrix</a:t>
            </a:r>
            <a:r>
              <a:rPr lang="es-ES" sz="2700" dirty="0">
                <a:latin typeface="Comic Sans MS" panose="030F0702030302020204" pitchFamily="66" charset="0"/>
              </a:rPr>
              <a:t>.</a:t>
            </a:r>
          </a:p>
          <a:p>
            <a:pPr marL="0" indent="0">
              <a:buNone/>
            </a:pP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12" name="Marcador de contenido 2">
            <a:extLst>
              <a:ext uri="{FF2B5EF4-FFF2-40B4-BE49-F238E27FC236}">
                <a16:creationId xmlns:a16="http://schemas.microsoft.com/office/drawing/2014/main" id="{C99BA1B0-BEBC-F428-B6DC-68505899BA80}"/>
              </a:ext>
            </a:extLst>
          </p:cNvPr>
          <p:cNvSpPr txBox="1">
            <a:spLocks/>
          </p:cNvSpPr>
          <p:nvPr/>
        </p:nvSpPr>
        <p:spPr>
          <a:xfrm>
            <a:off x="785562" y="4011250"/>
            <a:ext cx="10515600" cy="6518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   ▫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matrix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in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row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echelon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form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(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r.e.f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.) </a:t>
            </a:r>
            <a:r>
              <a:rPr lang="es-ES" sz="2700" i="1" dirty="0">
                <a:latin typeface="Comic Sans MS" panose="030F0702030302020204" pitchFamily="66" charset="0"/>
              </a:rPr>
              <a:t>and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Gaussian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elimination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.</a:t>
            </a:r>
            <a:endParaRPr lang="es-ES" sz="27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F471192C-D083-B214-75B3-247D4636AB4A}"/>
              </a:ext>
            </a:extLst>
          </p:cNvPr>
          <p:cNvSpPr txBox="1">
            <a:spLocks/>
          </p:cNvSpPr>
          <p:nvPr/>
        </p:nvSpPr>
        <p:spPr>
          <a:xfrm>
            <a:off x="633161" y="4550875"/>
            <a:ext cx="11426953" cy="10759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●To describe </a:t>
            </a:r>
            <a:r>
              <a:rPr lang="es-ES" sz="2700" dirty="0" err="1">
                <a:latin typeface="Comic Sans MS" panose="030F0702030302020204" pitchFamily="66" charset="0"/>
              </a:rPr>
              <a:t>from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an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operational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point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of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view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congruent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diagonalization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procedure</a:t>
            </a:r>
            <a:r>
              <a:rPr lang="es-ES" sz="2700" dirty="0">
                <a:latin typeface="Comic Sans MS" panose="030F0702030302020204" pitchFamily="66" charset="0"/>
              </a:rPr>
              <a:t>.</a:t>
            </a:r>
          </a:p>
          <a:p>
            <a:pPr marL="0" indent="0">
              <a:buNone/>
            </a:pP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10" name="Marcador de contenido 2">
            <a:extLst>
              <a:ext uri="{FF2B5EF4-FFF2-40B4-BE49-F238E27FC236}">
                <a16:creationId xmlns:a16="http://schemas.microsoft.com/office/drawing/2014/main" id="{F471192C-D083-B214-75B3-247D4636AB4A}"/>
              </a:ext>
            </a:extLst>
          </p:cNvPr>
          <p:cNvSpPr txBox="1">
            <a:spLocks/>
          </p:cNvSpPr>
          <p:nvPr/>
        </p:nvSpPr>
        <p:spPr>
          <a:xfrm>
            <a:off x="633160" y="5626819"/>
            <a:ext cx="11426953" cy="10759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●To </a:t>
            </a:r>
            <a:r>
              <a:rPr lang="es-ES" sz="2700" dirty="0" err="1">
                <a:latin typeface="Comic Sans MS" panose="030F0702030302020204" pitchFamily="66" charset="0"/>
              </a:rPr>
              <a:t>see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how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this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procedure</a:t>
            </a:r>
            <a:r>
              <a:rPr lang="es-ES" sz="2700" dirty="0">
                <a:latin typeface="Comic Sans MS" panose="030F0702030302020204" pitchFamily="66" charset="0"/>
              </a:rPr>
              <a:t> can be </a:t>
            </a:r>
            <a:r>
              <a:rPr lang="es-ES" sz="2700" dirty="0" err="1">
                <a:latin typeface="Comic Sans MS" panose="030F0702030302020204" pitchFamily="66" charset="0"/>
              </a:rPr>
              <a:t>used</a:t>
            </a:r>
            <a:r>
              <a:rPr lang="es-ES" sz="2700" dirty="0">
                <a:latin typeface="Comic Sans MS" panose="030F0702030302020204" pitchFamily="66" charset="0"/>
              </a:rPr>
              <a:t> to </a:t>
            </a:r>
            <a:r>
              <a:rPr lang="es-ES" sz="2700" dirty="0" err="1">
                <a:latin typeface="Comic Sans MS" panose="030F0702030302020204" pitchFamily="66" charset="0"/>
              </a:rPr>
              <a:t>know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whether</a:t>
            </a:r>
            <a:r>
              <a:rPr lang="es-ES" sz="2700" dirty="0">
                <a:latin typeface="Comic Sans MS" panose="030F0702030302020204" pitchFamily="66" charset="0"/>
              </a:rPr>
              <a:t> a </a:t>
            </a:r>
            <a:r>
              <a:rPr lang="es-ES" sz="2700" dirty="0" err="1">
                <a:latin typeface="Comic Sans MS" panose="030F0702030302020204" pitchFamily="66" charset="0"/>
              </a:rPr>
              <a:t>given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symmetric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matrix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is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definite</a:t>
            </a:r>
            <a:r>
              <a:rPr lang="es-ES" sz="2700" dirty="0">
                <a:latin typeface="Comic Sans MS" panose="030F0702030302020204" pitchFamily="66" charset="0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</a:rPr>
              <a:t>semidefinite</a:t>
            </a:r>
            <a:r>
              <a:rPr lang="es-ES" sz="2700" dirty="0">
                <a:latin typeface="Comic Sans MS" panose="030F0702030302020204" pitchFamily="66" charset="0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</a:rPr>
              <a:t>or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>
                <a:latin typeface="Comic Sans MS" panose="030F0702030302020204" pitchFamily="66" charset="0"/>
              </a:rPr>
              <a:t>indefinite.</a:t>
            </a:r>
          </a:p>
          <a:p>
            <a:pPr marL="0" indent="0">
              <a:buNone/>
            </a:pPr>
            <a:endParaRPr lang="es-ES" sz="27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8017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" grpId="0"/>
      <p:bldP spid="12" grpId="0"/>
      <p:bldP spid="8" grpId="0"/>
      <p:bldP spid="10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173DBB-20B6-8834-71A7-F8A328951E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>
            <a:extLst>
              <a:ext uri="{FF2B5EF4-FFF2-40B4-BE49-F238E27FC236}">
                <a16:creationId xmlns:a16="http://schemas.microsoft.com/office/drawing/2014/main" id="{9A658F8E-3BFF-3821-94F3-3FFE6D7B78F9}"/>
              </a:ext>
            </a:extLst>
          </p:cNvPr>
          <p:cNvSpPr txBox="1">
            <a:spLocks/>
          </p:cNvSpPr>
          <p:nvPr/>
        </p:nvSpPr>
        <p:spPr>
          <a:xfrm>
            <a:off x="281354" y="201561"/>
            <a:ext cx="11661269" cy="1011115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b="1" dirty="0">
                <a:solidFill>
                  <a:srgbClr val="7030A0"/>
                </a:solidFill>
              </a:rPr>
              <a:t>… </a:t>
            </a:r>
            <a:r>
              <a:rPr lang="es-ES" b="1" dirty="0" err="1">
                <a:solidFill>
                  <a:srgbClr val="7030A0"/>
                </a:solidFill>
              </a:rPr>
              <a:t>the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main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result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i="1" dirty="0">
                <a:solidFill>
                  <a:srgbClr val="7030A0"/>
                </a:solidFill>
              </a:rPr>
              <a:t>(</a:t>
            </a:r>
            <a:r>
              <a:rPr lang="es-ES" b="1" i="1" dirty="0" err="1">
                <a:solidFill>
                  <a:srgbClr val="7030A0"/>
                </a:solidFill>
              </a:rPr>
              <a:t>remark</a:t>
            </a:r>
            <a:r>
              <a:rPr lang="es-ES" b="1" i="1" dirty="0">
                <a:solidFill>
                  <a:srgbClr val="7030A0"/>
                </a:solidFill>
              </a:rPr>
              <a:t>)</a:t>
            </a:r>
          </a:p>
        </p:txBody>
      </p:sp>
      <p:sp>
        <p:nvSpPr>
          <p:cNvPr id="4" name="Marcador de contenido 7">
            <a:extLst>
              <a:ext uri="{FF2B5EF4-FFF2-40B4-BE49-F238E27FC236}">
                <a16:creationId xmlns:a16="http://schemas.microsoft.com/office/drawing/2014/main" id="{1133636C-7899-705E-1CDF-DCB343A2F0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1354" y="1380599"/>
            <a:ext cx="12060492" cy="2048401"/>
          </a:xfrm>
        </p:spPr>
        <p:txBody>
          <a:bodyPr>
            <a:normAutofit/>
          </a:bodyPr>
          <a:lstStyle/>
          <a:p>
            <a:pPr marL="0" lvl="0" indent="0">
              <a:buNone/>
              <a:defRPr/>
            </a:pPr>
            <a:r>
              <a:rPr lang="es-ES" dirty="0">
                <a:latin typeface="Comic Sans MS" panose="030F0702030302020204" pitchFamily="66" charset="0"/>
              </a:rPr>
              <a:t>● </a:t>
            </a:r>
            <a:r>
              <a:rPr lang="es-ES" b="1" u="sng" dirty="0" err="1">
                <a:latin typeface="Comic Sans MS" panose="030F0702030302020204" pitchFamily="66" charset="0"/>
              </a:rPr>
              <a:t>Remark</a:t>
            </a:r>
            <a:r>
              <a:rPr lang="es-ES" dirty="0">
                <a:latin typeface="Comic Sans MS" panose="030F0702030302020204" pitchFamily="66" charset="0"/>
              </a:rPr>
              <a:t>. 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For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a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given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symmetric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matrix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A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 </a:t>
            </a:r>
            <a:r>
              <a:rPr lang="es-ES" sz="2700" dirty="0">
                <a:latin typeface="Comic Sans MS" panose="030F0702030302020204" pitchFamily="66" charset="0"/>
              </a:rPr>
              <a:t>M</a:t>
            </a:r>
            <a:r>
              <a:rPr lang="es-ES" sz="2700" baseline="-25000" dirty="0">
                <a:latin typeface="Comic Sans MS" panose="030F0702030302020204" pitchFamily="66" charset="0"/>
              </a:rPr>
              <a:t>R</a:t>
            </a:r>
            <a:r>
              <a:rPr lang="es-ES" sz="2700" dirty="0">
                <a:latin typeface="Comic Sans MS" panose="030F0702030302020204" pitchFamily="66" charset="0"/>
              </a:rPr>
              <a:t>(n x n), a </a:t>
            </a:r>
            <a:r>
              <a:rPr lang="es-ES" sz="2700" dirty="0" err="1">
                <a:latin typeface="Comic Sans MS" panose="030F0702030302020204" pitchFamily="66" charset="0"/>
              </a:rPr>
              <a:t>number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of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  <a:p>
            <a:pPr marL="0" lvl="0" indent="0">
              <a:buNone/>
              <a:defRPr/>
            </a:pPr>
            <a:r>
              <a:rPr lang="es-ES" sz="2700" dirty="0">
                <a:latin typeface="Comic Sans MS" panose="030F0702030302020204" pitchFamily="66" charset="0"/>
              </a:rPr>
              <a:t>   </a:t>
            </a:r>
            <a:r>
              <a:rPr lang="es-ES" sz="2700" dirty="0" err="1">
                <a:latin typeface="Comic Sans MS" panose="030F0702030302020204" pitchFamily="66" charset="0"/>
              </a:rPr>
              <a:t>pairs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of</a:t>
            </a:r>
            <a:r>
              <a:rPr lang="es-ES" sz="2700" dirty="0">
                <a:latin typeface="Comic Sans MS" panose="030F0702030302020204" pitchFamily="66" charset="0"/>
              </a:rPr>
              <a:t> matrices (</a:t>
            </a:r>
            <a:r>
              <a:rPr lang="es-ES" sz="2700" dirty="0" err="1">
                <a:latin typeface="Comic Sans MS" panose="030F0702030302020204" pitchFamily="66" charset="0"/>
              </a:rPr>
              <a:t>one</a:t>
            </a:r>
            <a:r>
              <a:rPr lang="es-ES" sz="2700" dirty="0">
                <a:latin typeface="Comic Sans MS" panose="030F0702030302020204" pitchFamily="66" charset="0"/>
              </a:rPr>
              <a:t> invertible,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other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one</a:t>
            </a:r>
            <a:r>
              <a:rPr lang="es-ES" sz="2700" dirty="0">
                <a:latin typeface="Comic Sans MS" panose="030F0702030302020204" pitchFamily="66" charset="0"/>
              </a:rPr>
              <a:t> diagonal) can be </a:t>
            </a:r>
            <a:r>
              <a:rPr lang="es-ES" sz="2700" dirty="0" err="1">
                <a:latin typeface="Comic Sans MS" panose="030F0702030302020204" pitchFamily="66" charset="0"/>
              </a:rPr>
              <a:t>found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  <a:p>
            <a:pPr marL="0" lvl="0" indent="0">
              <a:buNone/>
              <a:defRPr/>
            </a:pPr>
            <a:r>
              <a:rPr lang="es-ES" sz="2700" dirty="0">
                <a:latin typeface="Comic Sans MS" panose="030F0702030302020204" pitchFamily="66" charset="0"/>
              </a:rPr>
              <a:t>   to be </a:t>
            </a:r>
            <a:r>
              <a:rPr lang="es-ES" sz="2700" dirty="0" err="1">
                <a:latin typeface="Comic Sans MS" panose="030F0702030302020204" pitchFamily="66" charset="0"/>
              </a:rPr>
              <a:t>used</a:t>
            </a:r>
            <a:r>
              <a:rPr lang="es-ES" sz="2700" dirty="0">
                <a:latin typeface="Comic Sans MS" panose="030F0702030302020204" pitchFamily="66" charset="0"/>
              </a:rPr>
              <a:t> in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congruent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diagonalization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of</a:t>
            </a:r>
            <a:r>
              <a:rPr lang="es-ES" sz="2700" dirty="0">
                <a:latin typeface="Comic Sans MS" panose="030F0702030302020204" pitchFamily="66" charset="0"/>
              </a:rPr>
              <a:t> A. </a:t>
            </a:r>
          </a:p>
        </p:txBody>
      </p:sp>
      <p:sp>
        <p:nvSpPr>
          <p:cNvPr id="5" name="Marcador de contenido 7">
            <a:extLst>
              <a:ext uri="{FF2B5EF4-FFF2-40B4-BE49-F238E27FC236}">
                <a16:creationId xmlns:a16="http://schemas.microsoft.com/office/drawing/2014/main" id="{1FC5DFD8-EA24-5DDB-ED8B-F8BFADE6995C}"/>
              </a:ext>
            </a:extLst>
          </p:cNvPr>
          <p:cNvSpPr txBox="1">
            <a:spLocks/>
          </p:cNvSpPr>
          <p:nvPr/>
        </p:nvSpPr>
        <p:spPr>
          <a:xfrm>
            <a:off x="812296" y="4057847"/>
            <a:ext cx="12060492" cy="15985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  <a:defRPr/>
            </a:pPr>
            <a:r>
              <a:rPr lang="es-ES" dirty="0">
                <a:latin typeface="Comic Sans MS" panose="030F0702030302020204" pitchFamily="66" charset="0"/>
              </a:rPr>
              <a:t>  ▫ </a:t>
            </a:r>
            <a:r>
              <a:rPr lang="es-ES" sz="2700" dirty="0">
                <a:latin typeface="Comic Sans MS" panose="030F0702030302020204" pitchFamily="66" charset="0"/>
              </a:rPr>
              <a:t>D</a:t>
            </a:r>
            <a:r>
              <a:rPr lang="es-ES" sz="2700" baseline="-25000" dirty="0">
                <a:latin typeface="Comic Sans MS" panose="030F0702030302020204" pitchFamily="66" charset="0"/>
              </a:rPr>
              <a:t>1</a:t>
            </a:r>
            <a:r>
              <a:rPr lang="es-ES" sz="2700" dirty="0">
                <a:latin typeface="Comic Sans MS" panose="030F0702030302020204" pitchFamily="66" charset="0"/>
              </a:rPr>
              <a:t>  and  D</a:t>
            </a:r>
            <a:r>
              <a:rPr lang="es-ES" sz="2700" baseline="-25000" dirty="0">
                <a:latin typeface="Comic Sans MS" panose="030F0702030302020204" pitchFamily="66" charset="0"/>
              </a:rPr>
              <a:t>2  </a:t>
            </a:r>
            <a:r>
              <a:rPr lang="es-ES" sz="2700" dirty="0" err="1">
                <a:latin typeface="Comic Sans MS" panose="030F0702030302020204" pitchFamily="66" charset="0"/>
              </a:rPr>
              <a:t>have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same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number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of</a:t>
            </a:r>
            <a:r>
              <a:rPr lang="es-ES" sz="2700" dirty="0">
                <a:latin typeface="Comic Sans MS" panose="030F0702030302020204" pitchFamily="66" charset="0"/>
              </a:rPr>
              <a:t> diagonal </a:t>
            </a:r>
            <a:r>
              <a:rPr lang="es-ES" sz="2700" dirty="0" err="1">
                <a:latin typeface="Comic Sans MS" panose="030F0702030302020204" pitchFamily="66" charset="0"/>
              </a:rPr>
              <a:t>entries</a:t>
            </a:r>
            <a:r>
              <a:rPr lang="es-ES" sz="2700" dirty="0">
                <a:latin typeface="Comic Sans MS" panose="030F0702030302020204" pitchFamily="66" charset="0"/>
              </a:rPr>
              <a:t>  &gt; 0; </a:t>
            </a:r>
          </a:p>
          <a:p>
            <a:pPr marL="0" indent="0">
              <a:buNone/>
              <a:defRPr/>
            </a:pPr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400" dirty="0">
                <a:latin typeface="Comic Sans MS" panose="030F0702030302020204" pitchFamily="66" charset="0"/>
              </a:rPr>
              <a:t>▫ </a:t>
            </a:r>
            <a:r>
              <a:rPr lang="es-ES" sz="2700" dirty="0">
                <a:latin typeface="Comic Sans MS" panose="030F0702030302020204" pitchFamily="66" charset="0"/>
              </a:rPr>
              <a:t>D</a:t>
            </a:r>
            <a:r>
              <a:rPr lang="es-ES" sz="2700" baseline="-25000" dirty="0">
                <a:latin typeface="Comic Sans MS" panose="030F0702030302020204" pitchFamily="66" charset="0"/>
              </a:rPr>
              <a:t>1</a:t>
            </a:r>
            <a:r>
              <a:rPr lang="es-ES" sz="2700" dirty="0">
                <a:latin typeface="Comic Sans MS" panose="030F0702030302020204" pitchFamily="66" charset="0"/>
              </a:rPr>
              <a:t>  and  D</a:t>
            </a:r>
            <a:r>
              <a:rPr lang="es-ES" sz="2700" baseline="-25000" dirty="0">
                <a:latin typeface="Comic Sans MS" panose="030F0702030302020204" pitchFamily="66" charset="0"/>
              </a:rPr>
              <a:t>2  </a:t>
            </a:r>
            <a:r>
              <a:rPr lang="es-ES" sz="2700" dirty="0" err="1">
                <a:latin typeface="Comic Sans MS" panose="030F0702030302020204" pitchFamily="66" charset="0"/>
              </a:rPr>
              <a:t>have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same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number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of</a:t>
            </a:r>
            <a:r>
              <a:rPr lang="es-ES" sz="2700" dirty="0">
                <a:latin typeface="Comic Sans MS" panose="030F0702030302020204" pitchFamily="66" charset="0"/>
              </a:rPr>
              <a:t> diagonal </a:t>
            </a:r>
            <a:r>
              <a:rPr lang="es-ES" sz="2700" dirty="0" err="1">
                <a:latin typeface="Comic Sans MS" panose="030F0702030302020204" pitchFamily="66" charset="0"/>
              </a:rPr>
              <a:t>entries</a:t>
            </a:r>
            <a:r>
              <a:rPr lang="es-ES" sz="2700" dirty="0">
                <a:latin typeface="Comic Sans MS" panose="030F0702030302020204" pitchFamily="66" charset="0"/>
              </a:rPr>
              <a:t>  &lt; 0;      </a:t>
            </a:r>
          </a:p>
          <a:p>
            <a:pPr marL="0" indent="0">
              <a:buNone/>
              <a:defRPr/>
            </a:pPr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400" dirty="0">
                <a:latin typeface="Comic Sans MS" panose="030F0702030302020204" pitchFamily="66" charset="0"/>
              </a:rPr>
              <a:t>▫ </a:t>
            </a:r>
            <a:r>
              <a:rPr lang="es-ES" sz="2700" dirty="0">
                <a:latin typeface="Comic Sans MS" panose="030F0702030302020204" pitchFamily="66" charset="0"/>
              </a:rPr>
              <a:t>D</a:t>
            </a:r>
            <a:r>
              <a:rPr lang="es-ES" sz="2700" baseline="-25000" dirty="0">
                <a:latin typeface="Comic Sans MS" panose="030F0702030302020204" pitchFamily="66" charset="0"/>
              </a:rPr>
              <a:t>1</a:t>
            </a:r>
            <a:r>
              <a:rPr lang="es-ES" sz="2700" dirty="0">
                <a:latin typeface="Comic Sans MS" panose="030F0702030302020204" pitchFamily="66" charset="0"/>
              </a:rPr>
              <a:t>  and  D</a:t>
            </a:r>
            <a:r>
              <a:rPr lang="es-ES" sz="2700" baseline="-25000" dirty="0">
                <a:latin typeface="Comic Sans MS" panose="030F0702030302020204" pitchFamily="66" charset="0"/>
              </a:rPr>
              <a:t>2  </a:t>
            </a:r>
            <a:r>
              <a:rPr lang="es-ES" sz="2700" dirty="0" err="1">
                <a:latin typeface="Comic Sans MS" panose="030F0702030302020204" pitchFamily="66" charset="0"/>
              </a:rPr>
              <a:t>have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same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number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of</a:t>
            </a:r>
            <a:r>
              <a:rPr lang="es-ES" sz="2700" dirty="0">
                <a:latin typeface="Comic Sans MS" panose="030F0702030302020204" pitchFamily="66" charset="0"/>
              </a:rPr>
              <a:t> diagonal </a:t>
            </a:r>
            <a:r>
              <a:rPr lang="es-ES" sz="2700" dirty="0" err="1">
                <a:latin typeface="Comic Sans MS" panose="030F0702030302020204" pitchFamily="66" charset="0"/>
              </a:rPr>
              <a:t>entries</a:t>
            </a:r>
            <a:r>
              <a:rPr lang="es-ES" sz="2700" dirty="0">
                <a:latin typeface="Comic Sans MS" panose="030F0702030302020204" pitchFamily="66" charset="0"/>
              </a:rPr>
              <a:t>  = 0.</a:t>
            </a:r>
          </a:p>
        </p:txBody>
      </p:sp>
      <p:sp>
        <p:nvSpPr>
          <p:cNvPr id="6" name="Marcador de contenido 7">
            <a:extLst>
              <a:ext uri="{FF2B5EF4-FFF2-40B4-BE49-F238E27FC236}">
                <a16:creationId xmlns:a16="http://schemas.microsoft.com/office/drawing/2014/main" id="{4039215E-5835-9F59-7AC7-6438DB0B63F8}"/>
              </a:ext>
            </a:extLst>
          </p:cNvPr>
          <p:cNvSpPr txBox="1">
            <a:spLocks/>
          </p:cNvSpPr>
          <p:nvPr/>
        </p:nvSpPr>
        <p:spPr>
          <a:xfrm>
            <a:off x="582562" y="5961222"/>
            <a:ext cx="10515600" cy="6127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  <a:defRPr/>
            </a:pP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This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result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is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usually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known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as 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Sylvester’s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law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of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inertia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.</a:t>
            </a:r>
            <a:endParaRPr lang="es-ES" sz="2700" i="1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Marcador de contenido 7">
            <a:extLst>
              <a:ext uri="{FF2B5EF4-FFF2-40B4-BE49-F238E27FC236}">
                <a16:creationId xmlns:a16="http://schemas.microsoft.com/office/drawing/2014/main" id="{E1CE4D8C-68FF-5E78-BAF9-2A121B80C237}"/>
              </a:ext>
            </a:extLst>
          </p:cNvPr>
          <p:cNvSpPr txBox="1">
            <a:spLocks/>
          </p:cNvSpPr>
          <p:nvPr/>
        </p:nvSpPr>
        <p:spPr>
          <a:xfrm>
            <a:off x="505509" y="2383200"/>
            <a:ext cx="12060492" cy="18837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  <a:defRPr/>
            </a:pPr>
            <a:r>
              <a:rPr lang="es-ES" sz="2700" dirty="0">
                <a:latin typeface="Comic Sans MS" panose="030F0702030302020204" pitchFamily="66" charset="0"/>
              </a:rPr>
              <a:t>                                                                              </a:t>
            </a:r>
            <a:r>
              <a:rPr lang="es-ES" sz="2700" dirty="0" err="1">
                <a:latin typeface="Comic Sans MS" panose="030F0702030302020204" pitchFamily="66" charset="0"/>
              </a:rPr>
              <a:t>If</a:t>
            </a:r>
            <a:r>
              <a:rPr lang="es-ES" sz="2700" dirty="0">
                <a:latin typeface="Comic Sans MS" panose="030F0702030302020204" pitchFamily="66" charset="0"/>
              </a:rPr>
              <a:t>  P</a:t>
            </a:r>
            <a:r>
              <a:rPr lang="es-ES" sz="2700" baseline="-25000" dirty="0">
                <a:latin typeface="Comic Sans MS" panose="030F0702030302020204" pitchFamily="66" charset="0"/>
              </a:rPr>
              <a:t>1</a:t>
            </a:r>
            <a:r>
              <a:rPr lang="es-ES" sz="2700" dirty="0">
                <a:latin typeface="Comic Sans MS" panose="030F0702030302020204" pitchFamily="66" charset="0"/>
              </a:rPr>
              <a:t>, P</a:t>
            </a:r>
            <a:r>
              <a:rPr lang="es-ES" sz="2700" baseline="-25000" dirty="0">
                <a:latin typeface="Comic Sans MS" panose="030F0702030302020204" pitchFamily="66" charset="0"/>
              </a:rPr>
              <a:t>2</a:t>
            </a:r>
            <a:r>
              <a:rPr lang="es-ES" sz="2700" dirty="0">
                <a:latin typeface="Comic Sans MS" panose="030F0702030302020204" pitchFamily="66" charset="0"/>
              </a:rPr>
              <a:t> are </a:t>
            </a:r>
            <a:r>
              <a:rPr lang="es-ES" sz="2700" dirty="0" err="1">
                <a:latin typeface="Comic Sans MS" panose="030F0702030302020204" pitchFamily="66" charset="0"/>
              </a:rPr>
              <a:t>two</a:t>
            </a:r>
            <a:endParaRPr lang="es-ES" sz="27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s-ES" sz="2700" dirty="0">
                <a:latin typeface="Comic Sans MS" panose="030F0702030302020204" pitchFamily="66" charset="0"/>
              </a:rPr>
              <a:t> invertible matrices and  D</a:t>
            </a:r>
            <a:r>
              <a:rPr lang="es-ES" sz="2700" baseline="-25000" dirty="0">
                <a:latin typeface="Comic Sans MS" panose="030F0702030302020204" pitchFamily="66" charset="0"/>
              </a:rPr>
              <a:t>1</a:t>
            </a:r>
            <a:r>
              <a:rPr lang="es-ES" sz="2700" dirty="0">
                <a:latin typeface="Comic Sans MS" panose="030F0702030302020204" pitchFamily="66" charset="0"/>
              </a:rPr>
              <a:t> and D</a:t>
            </a:r>
            <a:r>
              <a:rPr lang="es-ES" sz="2700" baseline="-25000" dirty="0">
                <a:latin typeface="Comic Sans MS" panose="030F0702030302020204" pitchFamily="66" charset="0"/>
              </a:rPr>
              <a:t>2</a:t>
            </a:r>
            <a:r>
              <a:rPr lang="es-ES" sz="2700" dirty="0">
                <a:latin typeface="Comic Sans MS" panose="030F0702030302020204" pitchFamily="66" charset="0"/>
              </a:rPr>
              <a:t> are </a:t>
            </a:r>
            <a:r>
              <a:rPr lang="es-ES" sz="2700" dirty="0" err="1">
                <a:latin typeface="Comic Sans MS" panose="030F0702030302020204" pitchFamily="66" charset="0"/>
              </a:rPr>
              <a:t>two</a:t>
            </a:r>
            <a:r>
              <a:rPr lang="es-ES" sz="2700" dirty="0">
                <a:latin typeface="Comic Sans MS" panose="030F0702030302020204" pitchFamily="66" charset="0"/>
              </a:rPr>
              <a:t> diagonal matrices </a:t>
            </a:r>
            <a:r>
              <a:rPr lang="es-ES" sz="2700" dirty="0" err="1">
                <a:latin typeface="Comic Sans MS" panose="030F0702030302020204" pitchFamily="66" charset="0"/>
              </a:rPr>
              <a:t>such</a:t>
            </a:r>
            <a:r>
              <a:rPr lang="es-ES" sz="2700" dirty="0">
                <a:latin typeface="Comic Sans MS" panose="030F0702030302020204" pitchFamily="66" charset="0"/>
              </a:rPr>
              <a:t> that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both</a:t>
            </a:r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(P</a:t>
            </a:r>
            <a:r>
              <a:rPr lang="es-ES" sz="2700" baseline="-250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1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)</a:t>
            </a:r>
            <a:r>
              <a:rPr lang="es-ES" sz="2700" baseline="300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T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A P</a:t>
            </a:r>
            <a:r>
              <a:rPr lang="es-ES" sz="2700" baseline="-250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1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= D</a:t>
            </a:r>
            <a:r>
              <a:rPr lang="es-ES" sz="2700" baseline="-250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1   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and</a:t>
            </a:r>
            <a:r>
              <a:rPr lang="es-ES" sz="2700" baseline="-250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(P</a:t>
            </a:r>
            <a:r>
              <a:rPr lang="es-ES" sz="2700" baseline="-250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2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)</a:t>
            </a:r>
            <a:r>
              <a:rPr lang="es-ES" sz="2700" baseline="300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T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A P</a:t>
            </a:r>
            <a:r>
              <a:rPr lang="es-ES" sz="2700" baseline="-250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2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= D</a:t>
            </a:r>
            <a:r>
              <a:rPr lang="es-ES" sz="2700" baseline="-250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2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hold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</a:rPr>
              <a:t>it</a:t>
            </a:r>
            <a:r>
              <a:rPr lang="es-ES" sz="2700" dirty="0">
                <a:latin typeface="Comic Sans MS" panose="030F0702030302020204" pitchFamily="66" charset="0"/>
              </a:rPr>
              <a:t> can be </a:t>
            </a:r>
            <a:r>
              <a:rPr lang="es-ES" sz="2700" dirty="0" err="1">
                <a:latin typeface="Comic Sans MS" panose="030F0702030302020204" pitchFamily="66" charset="0"/>
              </a:rPr>
              <a:t>proved</a:t>
            </a:r>
            <a:r>
              <a:rPr lang="es-ES" sz="2700" dirty="0">
                <a:latin typeface="Comic Sans MS" panose="030F0702030302020204" pitchFamily="66" charset="0"/>
              </a:rPr>
              <a:t> that:</a:t>
            </a:r>
          </a:p>
        </p:txBody>
      </p:sp>
    </p:spTree>
    <p:extLst>
      <p:ext uri="{BB962C8B-B14F-4D97-AF65-F5344CB8AC3E}">
        <p14:creationId xmlns:p14="http://schemas.microsoft.com/office/powerpoint/2010/main" val="1501299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2A3168-F51E-8535-B4CF-ED5877F932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1">
            <a:extLst>
              <a:ext uri="{FF2B5EF4-FFF2-40B4-BE49-F238E27FC236}">
                <a16:creationId xmlns:a16="http://schemas.microsoft.com/office/drawing/2014/main" id="{0CD74BC5-A37B-734F-882C-CC7D3F0CFFAD}"/>
              </a:ext>
            </a:extLst>
          </p:cNvPr>
          <p:cNvSpPr txBox="1">
            <a:spLocks/>
          </p:cNvSpPr>
          <p:nvPr/>
        </p:nvSpPr>
        <p:spPr>
          <a:xfrm>
            <a:off x="281354" y="187553"/>
            <a:ext cx="11661269" cy="1011115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b="1" dirty="0" err="1">
                <a:solidFill>
                  <a:srgbClr val="7030A0"/>
                </a:solidFill>
              </a:rPr>
              <a:t>An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application</a:t>
            </a:r>
            <a:endParaRPr lang="es-ES" b="1" dirty="0">
              <a:solidFill>
                <a:srgbClr val="7030A0"/>
              </a:solidFill>
            </a:endParaRPr>
          </a:p>
        </p:txBody>
      </p:sp>
      <p:sp>
        <p:nvSpPr>
          <p:cNvPr id="14" name="Marcador de contenido 7">
            <a:extLst>
              <a:ext uri="{FF2B5EF4-FFF2-40B4-BE49-F238E27FC236}">
                <a16:creationId xmlns:a16="http://schemas.microsoft.com/office/drawing/2014/main" id="{0E676B49-754D-92EC-4EAC-454B263B38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1354" y="1321874"/>
            <a:ext cx="12060492" cy="2277001"/>
          </a:xfrm>
        </p:spPr>
        <p:txBody>
          <a:bodyPr>
            <a:normAutofit fontScale="92500" lnSpcReduction="10000"/>
          </a:bodyPr>
          <a:lstStyle/>
          <a:p>
            <a:pPr marL="0" lvl="0" indent="0">
              <a:buNone/>
              <a:defRPr/>
            </a:pPr>
            <a:r>
              <a:rPr lang="es-ES" dirty="0">
                <a:latin typeface="Comic Sans MS" panose="030F0702030302020204" pitchFamily="66" charset="0"/>
              </a:rPr>
              <a:t>● </a:t>
            </a:r>
            <a:r>
              <a:rPr lang="es-ES" sz="2900" dirty="0">
                <a:latin typeface="Comic Sans MS" panose="030F0702030302020204" pitchFamily="66" charset="0"/>
              </a:rPr>
              <a:t>In </a:t>
            </a:r>
            <a:r>
              <a:rPr lang="es-ES" sz="2900" dirty="0" err="1">
                <a:latin typeface="Comic Sans MS" panose="030F0702030302020204" pitchFamily="66" charset="0"/>
              </a:rPr>
              <a:t>several</a:t>
            </a:r>
            <a:r>
              <a:rPr lang="es-ES" sz="2900" dirty="0">
                <a:latin typeface="Comic Sans MS" panose="030F0702030302020204" pitchFamily="66" charset="0"/>
              </a:rPr>
              <a:t> </a:t>
            </a:r>
            <a:r>
              <a:rPr lang="es-ES" sz="2900" dirty="0" err="1">
                <a:latin typeface="Comic Sans MS" panose="030F0702030302020204" pitchFamily="66" charset="0"/>
              </a:rPr>
              <a:t>mathematical</a:t>
            </a:r>
            <a:r>
              <a:rPr lang="es-ES" sz="2900" dirty="0">
                <a:latin typeface="Comic Sans MS" panose="030F0702030302020204" pitchFamily="66" charset="0"/>
              </a:rPr>
              <a:t> </a:t>
            </a:r>
            <a:r>
              <a:rPr lang="es-ES" sz="2900" dirty="0" err="1">
                <a:latin typeface="Comic Sans MS" panose="030F0702030302020204" pitchFamily="66" charset="0"/>
              </a:rPr>
              <a:t>contexts</a:t>
            </a:r>
            <a:r>
              <a:rPr lang="es-ES" sz="2900" dirty="0">
                <a:latin typeface="Comic Sans MS" panose="030F0702030302020204" pitchFamily="66" charset="0"/>
              </a:rPr>
              <a:t> </a:t>
            </a:r>
            <a:r>
              <a:rPr lang="es-ES" sz="2900" dirty="0" err="1">
                <a:latin typeface="Comic Sans MS" panose="030F0702030302020204" pitchFamily="66" charset="0"/>
              </a:rPr>
              <a:t>it</a:t>
            </a:r>
            <a:r>
              <a:rPr lang="es-ES" sz="2900" dirty="0">
                <a:latin typeface="Comic Sans MS" panose="030F0702030302020204" pitchFamily="66" charset="0"/>
              </a:rPr>
              <a:t> </a:t>
            </a:r>
            <a:r>
              <a:rPr lang="es-ES" sz="2900" dirty="0" err="1">
                <a:latin typeface="Comic Sans MS" panose="030F0702030302020204" pitchFamily="66" charset="0"/>
              </a:rPr>
              <a:t>is</a:t>
            </a:r>
            <a:r>
              <a:rPr lang="es-ES" sz="2900" dirty="0">
                <a:latin typeface="Comic Sans MS" panose="030F0702030302020204" pitchFamily="66" charset="0"/>
              </a:rPr>
              <a:t> </a:t>
            </a:r>
            <a:r>
              <a:rPr lang="es-ES" sz="2900" dirty="0" err="1">
                <a:latin typeface="Comic Sans MS" panose="030F0702030302020204" pitchFamily="66" charset="0"/>
              </a:rPr>
              <a:t>interesting</a:t>
            </a:r>
            <a:r>
              <a:rPr lang="es-ES" sz="2900" dirty="0">
                <a:latin typeface="Comic Sans MS" panose="030F0702030302020204" pitchFamily="66" charset="0"/>
              </a:rPr>
              <a:t> to </a:t>
            </a:r>
            <a:r>
              <a:rPr lang="es-ES" sz="2900" dirty="0" err="1">
                <a:latin typeface="Comic Sans MS" panose="030F0702030302020204" pitchFamily="66" charset="0"/>
              </a:rPr>
              <a:t>know</a:t>
            </a:r>
            <a:r>
              <a:rPr lang="es-ES" sz="2900" dirty="0">
                <a:latin typeface="Comic Sans MS" panose="030F0702030302020204" pitchFamily="66" charset="0"/>
              </a:rPr>
              <a:t> </a:t>
            </a:r>
            <a:r>
              <a:rPr lang="es-ES" sz="2900" dirty="0" err="1">
                <a:latin typeface="Comic Sans MS" panose="030F0702030302020204" pitchFamily="66" charset="0"/>
              </a:rPr>
              <a:t>if</a:t>
            </a:r>
            <a:r>
              <a:rPr lang="es-ES" sz="2900" dirty="0">
                <a:latin typeface="Comic Sans MS" panose="030F0702030302020204" pitchFamily="66" charset="0"/>
              </a:rPr>
              <a:t> a </a:t>
            </a:r>
            <a:r>
              <a:rPr lang="es-ES" sz="2900" dirty="0" err="1">
                <a:latin typeface="Comic Sans MS" panose="030F0702030302020204" pitchFamily="66" charset="0"/>
              </a:rPr>
              <a:t>given</a:t>
            </a:r>
            <a:r>
              <a:rPr lang="es-ES" sz="2900" dirty="0">
                <a:latin typeface="Comic Sans MS" panose="030F0702030302020204" pitchFamily="66" charset="0"/>
              </a:rPr>
              <a:t> </a:t>
            </a:r>
          </a:p>
          <a:p>
            <a:pPr marL="0" lvl="0" indent="0">
              <a:buNone/>
              <a:defRPr/>
            </a:pPr>
            <a:r>
              <a:rPr lang="es-ES" sz="2900" dirty="0">
                <a:latin typeface="Comic Sans MS" panose="030F0702030302020204" pitchFamily="66" charset="0"/>
              </a:rPr>
              <a:t>   </a:t>
            </a:r>
            <a:r>
              <a:rPr lang="es-ES" sz="2900" dirty="0" err="1">
                <a:latin typeface="Comic Sans MS" panose="030F0702030302020204" pitchFamily="66" charset="0"/>
              </a:rPr>
              <a:t>symmetric</a:t>
            </a:r>
            <a:r>
              <a:rPr lang="es-ES" sz="2900" dirty="0">
                <a:latin typeface="Comic Sans MS" panose="030F0702030302020204" pitchFamily="66" charset="0"/>
              </a:rPr>
              <a:t> </a:t>
            </a:r>
            <a:r>
              <a:rPr lang="es-ES" sz="2900" dirty="0" err="1">
                <a:latin typeface="Comic Sans MS" panose="030F0702030302020204" pitchFamily="66" charset="0"/>
              </a:rPr>
              <a:t>matrix</a:t>
            </a:r>
            <a:r>
              <a:rPr lang="es-ES" sz="2900" dirty="0">
                <a:latin typeface="Comic Sans MS" panose="030F0702030302020204" pitchFamily="66" charset="0"/>
              </a:rPr>
              <a:t> </a:t>
            </a:r>
            <a:r>
              <a:rPr lang="es-ES" sz="2900" dirty="0" err="1">
                <a:latin typeface="Comic Sans MS" panose="030F0702030302020204" pitchFamily="66" charset="0"/>
              </a:rPr>
              <a:t>is</a:t>
            </a:r>
            <a:r>
              <a:rPr lang="es-ES" sz="2900" dirty="0">
                <a:latin typeface="Comic Sans MS" panose="030F0702030302020204" pitchFamily="66" charset="0"/>
              </a:rPr>
              <a:t> </a:t>
            </a:r>
            <a:r>
              <a:rPr lang="es-ES" sz="2900" i="1" dirty="0">
                <a:solidFill>
                  <a:srgbClr val="0070C0"/>
                </a:solidFill>
                <a:latin typeface="Comic Sans MS" panose="030F0702030302020204" pitchFamily="66" charset="0"/>
              </a:rPr>
              <a:t>positive </a:t>
            </a:r>
            <a:r>
              <a:rPr lang="es-ES" sz="29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definite</a:t>
            </a:r>
            <a:r>
              <a:rPr lang="es-ES" sz="2900" i="1" dirty="0">
                <a:solidFill>
                  <a:srgbClr val="0070C0"/>
                </a:solidFill>
                <a:latin typeface="Comic Sans MS" panose="030F0702030302020204" pitchFamily="66" charset="0"/>
              </a:rPr>
              <a:t>, negative </a:t>
            </a:r>
            <a:r>
              <a:rPr lang="es-ES" sz="29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definite</a:t>
            </a:r>
            <a:r>
              <a:rPr lang="es-ES" sz="2900" i="1" dirty="0">
                <a:solidFill>
                  <a:srgbClr val="0070C0"/>
                </a:solidFill>
                <a:latin typeface="Comic Sans MS" panose="030F0702030302020204" pitchFamily="66" charset="0"/>
              </a:rPr>
              <a:t>, positive </a:t>
            </a:r>
          </a:p>
          <a:p>
            <a:pPr marL="0" lvl="0" indent="0">
              <a:buNone/>
              <a:defRPr/>
            </a:pPr>
            <a:r>
              <a:rPr lang="es-ES" sz="29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  </a:t>
            </a:r>
            <a:r>
              <a:rPr lang="es-ES" sz="29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semidefinite</a:t>
            </a:r>
            <a:r>
              <a:rPr lang="es-ES" sz="2900" i="1" dirty="0">
                <a:solidFill>
                  <a:srgbClr val="0070C0"/>
                </a:solidFill>
                <a:latin typeface="Comic Sans MS" panose="030F0702030302020204" pitchFamily="66" charset="0"/>
              </a:rPr>
              <a:t>, negative </a:t>
            </a:r>
            <a:r>
              <a:rPr lang="es-ES" sz="29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semidefinite</a:t>
            </a:r>
            <a:r>
              <a:rPr lang="es-ES" sz="2900" dirty="0">
                <a:latin typeface="Comic Sans MS" panose="030F0702030302020204" pitchFamily="66" charset="0"/>
              </a:rPr>
              <a:t>, </a:t>
            </a:r>
            <a:r>
              <a:rPr lang="es-ES" sz="2900" dirty="0" err="1">
                <a:latin typeface="Comic Sans MS" panose="030F0702030302020204" pitchFamily="66" charset="0"/>
              </a:rPr>
              <a:t>or</a:t>
            </a:r>
            <a:r>
              <a:rPr lang="es-ES" sz="2900" dirty="0">
                <a:latin typeface="Comic Sans MS" panose="030F0702030302020204" pitchFamily="66" charset="0"/>
              </a:rPr>
              <a:t> </a:t>
            </a:r>
            <a:r>
              <a:rPr lang="es-ES" sz="2900" dirty="0" err="1">
                <a:latin typeface="Comic Sans MS" panose="030F0702030302020204" pitchFamily="66" charset="0"/>
              </a:rPr>
              <a:t>does</a:t>
            </a:r>
            <a:r>
              <a:rPr lang="es-ES" sz="2900" dirty="0">
                <a:latin typeface="Comic Sans MS" panose="030F0702030302020204" pitchFamily="66" charset="0"/>
              </a:rPr>
              <a:t> </a:t>
            </a:r>
            <a:r>
              <a:rPr lang="es-ES" sz="2900" dirty="0" err="1">
                <a:latin typeface="Comic Sans MS" panose="030F0702030302020204" pitchFamily="66" charset="0"/>
              </a:rPr>
              <a:t>not</a:t>
            </a:r>
            <a:r>
              <a:rPr lang="es-ES" sz="2900" dirty="0">
                <a:latin typeface="Comic Sans MS" panose="030F0702030302020204" pitchFamily="66" charset="0"/>
              </a:rPr>
              <a:t> </a:t>
            </a:r>
            <a:r>
              <a:rPr lang="es-ES" sz="2900" dirty="0" err="1">
                <a:latin typeface="Comic Sans MS" panose="030F0702030302020204" pitchFamily="66" charset="0"/>
              </a:rPr>
              <a:t>fall</a:t>
            </a:r>
            <a:r>
              <a:rPr lang="es-ES" sz="2900" dirty="0">
                <a:latin typeface="Comic Sans MS" panose="030F0702030302020204" pitchFamily="66" charset="0"/>
              </a:rPr>
              <a:t> </a:t>
            </a:r>
            <a:r>
              <a:rPr lang="es-ES" sz="2900" dirty="0" err="1">
                <a:latin typeface="Comic Sans MS" panose="030F0702030302020204" pitchFamily="66" charset="0"/>
              </a:rPr>
              <a:t>into</a:t>
            </a:r>
            <a:r>
              <a:rPr lang="es-ES" sz="2900" dirty="0">
                <a:latin typeface="Comic Sans MS" panose="030F0702030302020204" pitchFamily="66" charset="0"/>
              </a:rPr>
              <a:t> </a:t>
            </a:r>
            <a:r>
              <a:rPr lang="es-ES" sz="2900" dirty="0" err="1">
                <a:latin typeface="Comic Sans MS" panose="030F0702030302020204" pitchFamily="66" charset="0"/>
              </a:rPr>
              <a:t>any</a:t>
            </a:r>
            <a:r>
              <a:rPr lang="es-ES" sz="2900" dirty="0">
                <a:latin typeface="Comic Sans MS" panose="030F0702030302020204" pitchFamily="66" charset="0"/>
              </a:rPr>
              <a:t> </a:t>
            </a:r>
            <a:r>
              <a:rPr lang="es-ES" sz="2900" dirty="0" err="1">
                <a:latin typeface="Comic Sans MS" panose="030F0702030302020204" pitchFamily="66" charset="0"/>
              </a:rPr>
              <a:t>of</a:t>
            </a:r>
            <a:r>
              <a:rPr lang="es-ES" sz="2900" dirty="0">
                <a:latin typeface="Comic Sans MS" panose="030F0702030302020204" pitchFamily="66" charset="0"/>
              </a:rPr>
              <a:t> </a:t>
            </a:r>
            <a:r>
              <a:rPr lang="es-ES" sz="2900" dirty="0" err="1">
                <a:latin typeface="Comic Sans MS" panose="030F0702030302020204" pitchFamily="66" charset="0"/>
              </a:rPr>
              <a:t>these</a:t>
            </a:r>
            <a:endParaRPr lang="es-ES" sz="2900" dirty="0">
              <a:latin typeface="Comic Sans MS" panose="030F0702030302020204" pitchFamily="66" charset="0"/>
            </a:endParaRPr>
          </a:p>
          <a:p>
            <a:pPr marL="0" lvl="0" indent="0">
              <a:buNone/>
              <a:defRPr/>
            </a:pPr>
            <a:r>
              <a:rPr lang="es-ES" sz="2900" dirty="0">
                <a:latin typeface="Comic Sans MS" panose="030F0702030302020204" pitchFamily="66" charset="0"/>
              </a:rPr>
              <a:t>   </a:t>
            </a:r>
            <a:r>
              <a:rPr lang="es-ES" sz="2900" dirty="0" err="1">
                <a:latin typeface="Comic Sans MS" panose="030F0702030302020204" pitchFamily="66" charset="0"/>
              </a:rPr>
              <a:t>cathegories</a:t>
            </a:r>
            <a:r>
              <a:rPr lang="es-ES" sz="2900" dirty="0">
                <a:latin typeface="Comic Sans MS" panose="030F0702030302020204" pitchFamily="66" charset="0"/>
              </a:rPr>
              <a:t>. </a:t>
            </a:r>
            <a:r>
              <a:rPr lang="es-ES" sz="2900" dirty="0" err="1">
                <a:latin typeface="Comic Sans MS" panose="030F0702030302020204" pitchFamily="66" charset="0"/>
              </a:rPr>
              <a:t>For</a:t>
            </a:r>
            <a:r>
              <a:rPr lang="es-ES" sz="2900" dirty="0">
                <a:latin typeface="Comic Sans MS" panose="030F0702030302020204" pitchFamily="66" charset="0"/>
              </a:rPr>
              <a:t> </a:t>
            </a:r>
            <a:r>
              <a:rPr lang="es-ES" sz="2900" dirty="0" err="1">
                <a:latin typeface="Comic Sans MS" panose="030F0702030302020204" pitchFamily="66" charset="0"/>
              </a:rPr>
              <a:t>example</a:t>
            </a:r>
            <a:r>
              <a:rPr lang="es-ES" sz="2900" dirty="0">
                <a:latin typeface="Comic Sans MS" panose="030F0702030302020204" pitchFamily="66" charset="0"/>
              </a:rPr>
              <a:t>, </a:t>
            </a:r>
            <a:r>
              <a:rPr lang="es-ES" sz="2900" dirty="0" err="1">
                <a:latin typeface="Comic Sans MS" panose="030F0702030302020204" pitchFamily="66" charset="0"/>
              </a:rPr>
              <a:t>these</a:t>
            </a:r>
            <a:r>
              <a:rPr lang="es-ES" sz="2900" dirty="0">
                <a:latin typeface="Comic Sans MS" panose="030F0702030302020204" pitchFamily="66" charset="0"/>
              </a:rPr>
              <a:t> </a:t>
            </a:r>
            <a:r>
              <a:rPr lang="es-ES" sz="2900" dirty="0" err="1">
                <a:latin typeface="Comic Sans MS" panose="030F0702030302020204" pitchFamily="66" charset="0"/>
              </a:rPr>
              <a:t>concepts</a:t>
            </a:r>
            <a:r>
              <a:rPr lang="es-ES" sz="2900" dirty="0">
                <a:latin typeface="Comic Sans MS" panose="030F0702030302020204" pitchFamily="66" charset="0"/>
              </a:rPr>
              <a:t> are </a:t>
            </a:r>
            <a:r>
              <a:rPr lang="es-ES" sz="2900" dirty="0" err="1">
                <a:latin typeface="Comic Sans MS" panose="030F0702030302020204" pitchFamily="66" charset="0"/>
              </a:rPr>
              <a:t>very</a:t>
            </a:r>
            <a:r>
              <a:rPr lang="es-ES" sz="2900" dirty="0">
                <a:latin typeface="Comic Sans MS" panose="030F0702030302020204" pitchFamily="66" charset="0"/>
              </a:rPr>
              <a:t> </a:t>
            </a:r>
            <a:r>
              <a:rPr lang="es-ES" sz="2900" dirty="0" err="1">
                <a:latin typeface="Comic Sans MS" panose="030F0702030302020204" pitchFamily="66" charset="0"/>
              </a:rPr>
              <a:t>important</a:t>
            </a:r>
            <a:r>
              <a:rPr lang="es-ES" sz="2900" dirty="0">
                <a:latin typeface="Comic Sans MS" panose="030F0702030302020204" pitchFamily="66" charset="0"/>
              </a:rPr>
              <a:t> in </a:t>
            </a:r>
            <a:r>
              <a:rPr lang="es-ES" sz="2900" dirty="0" err="1">
                <a:latin typeface="Comic Sans MS" panose="030F0702030302020204" pitchFamily="66" charset="0"/>
              </a:rPr>
              <a:t>the</a:t>
            </a:r>
            <a:r>
              <a:rPr lang="es-ES" sz="2900" dirty="0">
                <a:latin typeface="Comic Sans MS" panose="030F0702030302020204" pitchFamily="66" charset="0"/>
              </a:rPr>
              <a:t>   </a:t>
            </a:r>
          </a:p>
          <a:p>
            <a:pPr marL="0" lvl="0" indent="0">
              <a:buNone/>
              <a:defRPr/>
            </a:pPr>
            <a:r>
              <a:rPr lang="es-ES" sz="2900" dirty="0">
                <a:latin typeface="Comic Sans MS" panose="030F0702030302020204" pitchFamily="66" charset="0"/>
              </a:rPr>
              <a:t>   </a:t>
            </a:r>
            <a:r>
              <a:rPr lang="es-ES" sz="2900" dirty="0" err="1">
                <a:latin typeface="Comic Sans MS" panose="030F0702030302020204" pitchFamily="66" charset="0"/>
              </a:rPr>
              <a:t>study</a:t>
            </a:r>
            <a:r>
              <a:rPr lang="es-ES" sz="2900" dirty="0">
                <a:latin typeface="Comic Sans MS" panose="030F0702030302020204" pitchFamily="66" charset="0"/>
              </a:rPr>
              <a:t> </a:t>
            </a:r>
            <a:r>
              <a:rPr lang="es-ES" sz="2900" dirty="0" err="1">
                <a:latin typeface="Comic Sans MS" panose="030F0702030302020204" pitchFamily="66" charset="0"/>
              </a:rPr>
              <a:t>of</a:t>
            </a:r>
            <a:r>
              <a:rPr lang="es-ES" sz="2900" dirty="0">
                <a:latin typeface="Comic Sans MS" panose="030F0702030302020204" pitchFamily="66" charset="0"/>
              </a:rPr>
              <a:t> </a:t>
            </a:r>
            <a:r>
              <a:rPr lang="es-ES" sz="2900" i="1" dirty="0">
                <a:latin typeface="Comic Sans MS" panose="030F0702030302020204" pitchFamily="66" charset="0"/>
              </a:rPr>
              <a:t>local extrema </a:t>
            </a:r>
            <a:r>
              <a:rPr lang="es-ES" sz="2900" i="1" dirty="0" err="1">
                <a:latin typeface="Comic Sans MS" panose="030F0702030302020204" pitchFamily="66" charset="0"/>
              </a:rPr>
              <a:t>of</a:t>
            </a:r>
            <a:r>
              <a:rPr lang="es-ES" sz="2900" i="1" dirty="0">
                <a:latin typeface="Comic Sans MS" panose="030F0702030302020204" pitchFamily="66" charset="0"/>
              </a:rPr>
              <a:t> </a:t>
            </a:r>
            <a:r>
              <a:rPr lang="es-ES" sz="2900" i="1" dirty="0" err="1">
                <a:latin typeface="Comic Sans MS" panose="030F0702030302020204" pitchFamily="66" charset="0"/>
              </a:rPr>
              <a:t>functions</a:t>
            </a:r>
            <a:r>
              <a:rPr lang="es-ES" sz="2900" i="1" dirty="0">
                <a:latin typeface="Comic Sans MS" panose="030F0702030302020204" pitchFamily="66" charset="0"/>
              </a:rPr>
              <a:t> </a:t>
            </a:r>
            <a:r>
              <a:rPr lang="es-ES" sz="2900" i="1" dirty="0" err="1">
                <a:latin typeface="Comic Sans MS" panose="030F0702030302020204" pitchFamily="66" charset="0"/>
              </a:rPr>
              <a:t>of</a:t>
            </a:r>
            <a:r>
              <a:rPr lang="es-ES" sz="2900" i="1" dirty="0">
                <a:latin typeface="Comic Sans MS" panose="030F0702030302020204" pitchFamily="66" charset="0"/>
              </a:rPr>
              <a:t> </a:t>
            </a:r>
            <a:r>
              <a:rPr lang="es-ES" sz="2900" i="1" dirty="0" err="1">
                <a:latin typeface="Comic Sans MS" panose="030F0702030302020204" pitchFamily="66" charset="0"/>
              </a:rPr>
              <a:t>the</a:t>
            </a:r>
            <a:r>
              <a:rPr lang="es-ES" sz="2900" i="1" dirty="0">
                <a:latin typeface="Comic Sans MS" panose="030F0702030302020204" pitchFamily="66" charset="0"/>
              </a:rPr>
              <a:t> </a:t>
            </a:r>
            <a:r>
              <a:rPr lang="es-ES" sz="2900" i="1" dirty="0" err="1">
                <a:latin typeface="Comic Sans MS" panose="030F0702030302020204" pitchFamily="66" charset="0"/>
              </a:rPr>
              <a:t>type</a:t>
            </a:r>
            <a:r>
              <a:rPr lang="es-ES" sz="2900" i="1" dirty="0">
                <a:latin typeface="Comic Sans MS" panose="030F0702030302020204" pitchFamily="66" charset="0"/>
              </a:rPr>
              <a:t> f : R</a:t>
            </a:r>
            <a:r>
              <a:rPr lang="es-ES" sz="2900" i="1" baseline="30000" dirty="0">
                <a:latin typeface="Comic Sans MS" panose="030F0702030302020204" pitchFamily="66" charset="0"/>
              </a:rPr>
              <a:t>n</a:t>
            </a:r>
            <a:r>
              <a:rPr lang="es-ES" sz="2900" i="1" dirty="0">
                <a:latin typeface="Comic Sans MS" panose="030F0702030302020204" pitchFamily="66" charset="0"/>
              </a:rPr>
              <a:t>           R.</a:t>
            </a:r>
          </a:p>
        </p:txBody>
      </p:sp>
      <p:cxnSp>
        <p:nvCxnSpPr>
          <p:cNvPr id="15" name="Conector recto de flecha 14">
            <a:extLst>
              <a:ext uri="{FF2B5EF4-FFF2-40B4-BE49-F238E27FC236}">
                <a16:creationId xmlns:a16="http://schemas.microsoft.com/office/drawing/2014/main" id="{3C504849-391E-CAD7-D5B4-7FC6A8DF199A}"/>
              </a:ext>
            </a:extLst>
          </p:cNvPr>
          <p:cNvCxnSpPr>
            <a:cxnSpLocks/>
          </p:cNvCxnSpPr>
          <p:nvPr/>
        </p:nvCxnSpPr>
        <p:spPr>
          <a:xfrm>
            <a:off x="9288979" y="3323572"/>
            <a:ext cx="972915" cy="7005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Marcador de contenido 7">
            <a:extLst>
              <a:ext uri="{FF2B5EF4-FFF2-40B4-BE49-F238E27FC236}">
                <a16:creationId xmlns:a16="http://schemas.microsoft.com/office/drawing/2014/main" id="{8AC5426E-089D-C57E-4432-65ED9BBBE078}"/>
              </a:ext>
            </a:extLst>
          </p:cNvPr>
          <p:cNvSpPr txBox="1">
            <a:spLocks/>
          </p:cNvSpPr>
          <p:nvPr/>
        </p:nvSpPr>
        <p:spPr>
          <a:xfrm>
            <a:off x="281354" y="3806726"/>
            <a:ext cx="12060492" cy="22770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  <a:defRPr/>
            </a:pPr>
            <a:r>
              <a:rPr lang="es-ES" sz="29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We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end</a:t>
            </a:r>
            <a:r>
              <a:rPr lang="es-ES" sz="2700" dirty="0">
                <a:latin typeface="Comic Sans MS" panose="030F0702030302020204" pitchFamily="66" charset="0"/>
              </a:rPr>
              <a:t> up </a:t>
            </a:r>
            <a:r>
              <a:rPr lang="es-ES" sz="2700" dirty="0" err="1">
                <a:latin typeface="Comic Sans MS" panose="030F0702030302020204" pitchFamily="66" charset="0"/>
              </a:rPr>
              <a:t>this</a:t>
            </a:r>
            <a:r>
              <a:rPr lang="es-ES" sz="2700" dirty="0">
                <a:latin typeface="Comic Sans MS" panose="030F0702030302020204" pitchFamily="66" charset="0"/>
              </a:rPr>
              <a:t> document </a:t>
            </a:r>
            <a:r>
              <a:rPr lang="es-ES" sz="2700" dirty="0" err="1">
                <a:latin typeface="Comic Sans MS" panose="030F0702030302020204" pitchFamily="66" charset="0"/>
              </a:rPr>
              <a:t>by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recalling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these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four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concepts</a:t>
            </a:r>
            <a:r>
              <a:rPr lang="es-ES" sz="2700" dirty="0">
                <a:latin typeface="Comic Sans MS" panose="030F0702030302020204" pitchFamily="66" charset="0"/>
              </a:rPr>
              <a:t> and </a:t>
            </a:r>
            <a:r>
              <a:rPr lang="es-ES" sz="2700" dirty="0" err="1">
                <a:latin typeface="Comic Sans MS" panose="030F0702030302020204" pitchFamily="66" charset="0"/>
              </a:rPr>
              <a:t>by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showing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how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congruent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diagonalization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is</a:t>
            </a:r>
            <a:r>
              <a:rPr lang="es-ES" sz="2700" dirty="0">
                <a:latin typeface="Comic Sans MS" panose="030F0702030302020204" pitchFamily="66" charset="0"/>
              </a:rPr>
              <a:t> a </a:t>
            </a:r>
            <a:r>
              <a:rPr lang="es-ES" sz="2700" dirty="0" err="1">
                <a:latin typeface="Comic Sans MS" panose="030F0702030302020204" pitchFamily="66" charset="0"/>
              </a:rPr>
              <a:t>useful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tool</a:t>
            </a:r>
            <a:r>
              <a:rPr lang="es-ES" sz="2700" dirty="0">
                <a:latin typeface="Comic Sans MS" panose="030F0702030302020204" pitchFamily="66" charset="0"/>
              </a:rPr>
              <a:t> to </a:t>
            </a:r>
            <a:r>
              <a:rPr lang="es-ES" sz="2700" dirty="0" err="1">
                <a:latin typeface="Comic Sans MS" panose="030F0702030302020204" pitchFamily="66" charset="0"/>
              </a:rPr>
              <a:t>properly</a:t>
            </a:r>
            <a:endParaRPr lang="es-ES" sz="27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classify</a:t>
            </a:r>
            <a:r>
              <a:rPr lang="es-ES" sz="2700" dirty="0">
                <a:latin typeface="Comic Sans MS" panose="030F0702030302020204" pitchFamily="66" charset="0"/>
              </a:rPr>
              <a:t> a </a:t>
            </a:r>
            <a:r>
              <a:rPr lang="es-ES" sz="2700" dirty="0" err="1">
                <a:latin typeface="Comic Sans MS" panose="030F0702030302020204" pitchFamily="66" charset="0"/>
              </a:rPr>
              <a:t>given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symmetric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matrix</a:t>
            </a:r>
            <a:r>
              <a:rPr lang="es-ES" sz="2700" dirty="0">
                <a:latin typeface="Comic Sans MS" panose="030F0702030302020204" pitchFamily="66" charset="0"/>
              </a:rPr>
              <a:t>; </a:t>
            </a:r>
            <a:r>
              <a:rPr lang="es-ES" sz="2700" dirty="0" err="1">
                <a:latin typeface="Comic Sans MS" panose="030F0702030302020204" pitchFamily="66" charset="0"/>
              </a:rPr>
              <a:t>examples</a:t>
            </a:r>
            <a:r>
              <a:rPr lang="es-ES" sz="2700" dirty="0">
                <a:latin typeface="Comic Sans MS" panose="030F0702030302020204" pitchFamily="66" charset="0"/>
              </a:rPr>
              <a:t> are </a:t>
            </a:r>
            <a:r>
              <a:rPr lang="es-ES" sz="2700" dirty="0" err="1">
                <a:latin typeface="Comic Sans MS" panose="030F0702030302020204" pitchFamily="66" charset="0"/>
              </a:rPr>
              <a:t>also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given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for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sake  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of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clarification</a:t>
            </a:r>
            <a:r>
              <a:rPr lang="es-ES" sz="2700" dirty="0"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2" name="Marcador de contenido 7">
            <a:extLst>
              <a:ext uri="{FF2B5EF4-FFF2-40B4-BE49-F238E27FC236}">
                <a16:creationId xmlns:a16="http://schemas.microsoft.com/office/drawing/2014/main" id="{E8D891BE-D52D-2597-BD0B-9A54F56EB397}"/>
              </a:ext>
            </a:extLst>
          </p:cNvPr>
          <p:cNvSpPr txBox="1">
            <a:spLocks/>
          </p:cNvSpPr>
          <p:nvPr/>
        </p:nvSpPr>
        <p:spPr>
          <a:xfrm>
            <a:off x="65754" y="5315438"/>
            <a:ext cx="12060492" cy="14633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  <a:defRPr/>
            </a:pPr>
            <a:r>
              <a:rPr lang="es-ES" sz="2700" dirty="0">
                <a:latin typeface="Comic Sans MS" panose="030F0702030302020204" pitchFamily="66" charset="0"/>
              </a:rPr>
              <a:t>                              </a:t>
            </a:r>
            <a:r>
              <a:rPr lang="es-ES" sz="2700" dirty="0" err="1">
                <a:latin typeface="Comic Sans MS" panose="030F0702030302020204" pitchFamily="66" charset="0"/>
              </a:rPr>
              <a:t>For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what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follows</a:t>
            </a:r>
            <a:r>
              <a:rPr lang="es-ES" sz="2700" dirty="0">
                <a:latin typeface="Comic Sans MS" panose="030F0702030302020204" pitchFamily="66" charset="0"/>
              </a:rPr>
              <a:t>, M</a:t>
            </a:r>
            <a:r>
              <a:rPr lang="es-ES" sz="2700" baseline="-25000" dirty="0">
                <a:latin typeface="Comic Sans MS" panose="030F0702030302020204" pitchFamily="66" charset="0"/>
              </a:rPr>
              <a:t>R</a:t>
            </a:r>
            <a:r>
              <a:rPr lang="es-ES" sz="2700" dirty="0">
                <a:latin typeface="Comic Sans MS" panose="030F0702030302020204" pitchFamily="66" charset="0"/>
              </a:rPr>
              <a:t>(n x 1) </a:t>
            </a:r>
            <a:r>
              <a:rPr lang="es-ES" sz="2700" dirty="0" err="1">
                <a:latin typeface="Comic Sans MS" panose="030F0702030302020204" pitchFamily="66" charset="0"/>
              </a:rPr>
              <a:t>is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set </a:t>
            </a:r>
            <a:r>
              <a:rPr lang="es-ES" sz="2700" dirty="0" err="1">
                <a:latin typeface="Comic Sans MS" panose="030F0702030302020204" pitchFamily="66" charset="0"/>
              </a:rPr>
              <a:t>of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</a:rPr>
              <a:t>column</a:t>
            </a:r>
            <a:r>
              <a:rPr lang="es-ES" sz="2700" i="1" dirty="0"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  <a:defRPr/>
            </a:pPr>
            <a:r>
              <a:rPr lang="es-ES" sz="2700" dirty="0">
                <a:latin typeface="Comic Sans MS" panose="030F0702030302020204" pitchFamily="66" charset="0"/>
              </a:rPr>
              <a:t>    </a:t>
            </a:r>
            <a:r>
              <a:rPr lang="es-ES" sz="2700" i="1" dirty="0">
                <a:latin typeface="Comic Sans MS" panose="030F0702030302020204" pitchFamily="66" charset="0"/>
              </a:rPr>
              <a:t>matrices </a:t>
            </a:r>
            <a:r>
              <a:rPr lang="es-ES" sz="2700" dirty="0">
                <a:latin typeface="Comic Sans MS" panose="030F0702030302020204" pitchFamily="66" charset="0"/>
              </a:rPr>
              <a:t>(</a:t>
            </a:r>
            <a:r>
              <a:rPr lang="es-ES" sz="2700" dirty="0" err="1">
                <a:latin typeface="Comic Sans MS" panose="030F0702030302020204" pitchFamily="66" charset="0"/>
              </a:rPr>
              <a:t>with</a:t>
            </a:r>
            <a:r>
              <a:rPr lang="es-ES" sz="2700" dirty="0">
                <a:latin typeface="Comic Sans MS" panose="030F0702030302020204" pitchFamily="66" charset="0"/>
              </a:rPr>
              <a:t> n </a:t>
            </a:r>
            <a:r>
              <a:rPr lang="es-ES" sz="2700" dirty="0" err="1">
                <a:latin typeface="Comic Sans MS" panose="030F0702030302020204" pitchFamily="66" charset="0"/>
              </a:rPr>
              <a:t>rows</a:t>
            </a:r>
            <a:r>
              <a:rPr lang="es-ES" sz="2700" dirty="0">
                <a:latin typeface="Comic Sans MS" panose="030F0702030302020204" pitchFamily="66" charset="0"/>
              </a:rPr>
              <a:t>), and [0]</a:t>
            </a:r>
            <a:r>
              <a:rPr lang="es-ES" sz="2700" baseline="-25000" dirty="0">
                <a:latin typeface="Comic Sans MS" panose="030F0702030302020204" pitchFamily="66" charset="0"/>
              </a:rPr>
              <a:t>nx1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 </a:t>
            </a:r>
            <a:r>
              <a:rPr lang="es-ES" sz="2700" dirty="0">
                <a:latin typeface="Comic Sans MS" panose="030F0702030302020204" pitchFamily="66" charset="0"/>
              </a:rPr>
              <a:t>M</a:t>
            </a:r>
            <a:r>
              <a:rPr lang="es-ES" sz="2700" baseline="-25000" dirty="0">
                <a:latin typeface="Comic Sans MS" panose="030F0702030302020204" pitchFamily="66" charset="0"/>
              </a:rPr>
              <a:t>R</a:t>
            </a:r>
            <a:r>
              <a:rPr lang="es-ES" sz="2700" dirty="0">
                <a:latin typeface="Comic Sans MS" panose="030F0702030302020204" pitchFamily="66" charset="0"/>
              </a:rPr>
              <a:t>(n x 1) </a:t>
            </a:r>
            <a:r>
              <a:rPr lang="es-ES" sz="2700" dirty="0" err="1">
                <a:latin typeface="Comic Sans MS" panose="030F0702030302020204" pitchFamily="66" charset="0"/>
              </a:rPr>
              <a:t>is</a:t>
            </a:r>
            <a:r>
              <a:rPr lang="es-ES" sz="2700" dirty="0">
                <a:latin typeface="Comic Sans MS" panose="030F0702030302020204" pitchFamily="66" charset="0"/>
              </a:rPr>
              <a:t> a </a:t>
            </a:r>
            <a:r>
              <a:rPr lang="es-ES" sz="2700" dirty="0" err="1">
                <a:latin typeface="Comic Sans MS" panose="030F0702030302020204" pitchFamily="66" charset="0"/>
              </a:rPr>
              <a:t>matrix</a:t>
            </a:r>
            <a:r>
              <a:rPr lang="es-ES" sz="2700" dirty="0">
                <a:latin typeface="Comic Sans MS" panose="030F0702030302020204" pitchFamily="66" charset="0"/>
              </a:rPr>
              <a:t> full </a:t>
            </a:r>
            <a:r>
              <a:rPr lang="es-ES" sz="2700" dirty="0" err="1">
                <a:latin typeface="Comic Sans MS" panose="030F0702030302020204" pitchFamily="66" charset="0"/>
              </a:rPr>
              <a:t>of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>
                <a:latin typeface="Comic Sans MS" panose="030F0702030302020204" pitchFamily="66" charset="0"/>
              </a:rPr>
              <a:t>zeros</a:t>
            </a:r>
            <a:r>
              <a:rPr lang="es-ES" sz="2700" dirty="0">
                <a:latin typeface="Comic Sans MS" panose="030F0702030302020204" pitchFamily="66" charset="0"/>
              </a:rPr>
              <a:t>.  </a:t>
            </a:r>
            <a:endParaRPr lang="es-ES" sz="2700" baseline="-25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4359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76097630-EBE3-8787-E34E-719E9F9D3447}"/>
              </a:ext>
            </a:extLst>
          </p:cNvPr>
          <p:cNvSpPr txBox="1">
            <a:spLocks/>
          </p:cNvSpPr>
          <p:nvPr/>
        </p:nvSpPr>
        <p:spPr>
          <a:xfrm>
            <a:off x="281354" y="198219"/>
            <a:ext cx="11661269" cy="1011115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b="1" dirty="0">
                <a:solidFill>
                  <a:srgbClr val="7030A0"/>
                </a:solidFill>
              </a:rPr>
              <a:t>… </a:t>
            </a:r>
            <a:r>
              <a:rPr lang="es-ES" b="1" dirty="0" err="1">
                <a:solidFill>
                  <a:srgbClr val="7030A0"/>
                </a:solidFill>
              </a:rPr>
              <a:t>an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application</a:t>
            </a:r>
            <a:endParaRPr lang="es-ES" b="1" dirty="0">
              <a:solidFill>
                <a:srgbClr val="7030A0"/>
              </a:solidFill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57A6F081-0E6C-5130-DB32-4E1F4540587F}"/>
              </a:ext>
            </a:extLst>
          </p:cNvPr>
          <p:cNvSpPr txBox="1"/>
          <p:nvPr/>
        </p:nvSpPr>
        <p:spPr>
          <a:xfrm>
            <a:off x="160892" y="1434089"/>
            <a:ext cx="11913121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i="1" dirty="0">
                <a:latin typeface="Comic Sans MS" panose="030F0702030302020204" pitchFamily="66" charset="0"/>
              </a:rPr>
              <a:t>• A </a:t>
            </a:r>
            <a:r>
              <a:rPr lang="en-US" sz="2500" dirty="0">
                <a:latin typeface="Comic Sans MS" panose="030F0702030302020204" pitchFamily="66" charset="0"/>
              </a:rPr>
              <a:t>symmetric real matrix A </a:t>
            </a:r>
            <a:r>
              <a:rPr lang="es-ES" sz="2500" dirty="0">
                <a:latin typeface="Cambria Math" panose="02040503050406030204" pitchFamily="18" charset="0"/>
                <a:ea typeface="Cambria Math" panose="02040503050406030204" pitchFamily="18" charset="0"/>
              </a:rPr>
              <a:t>∈ </a:t>
            </a:r>
            <a:r>
              <a:rPr lang="es-ES" sz="2500" dirty="0">
                <a:latin typeface="Comic Sans MS" panose="030F0702030302020204" pitchFamily="66" charset="0"/>
              </a:rPr>
              <a:t>M</a:t>
            </a:r>
            <a:r>
              <a:rPr lang="es-ES" sz="2500" baseline="-25000" dirty="0">
                <a:latin typeface="Comic Sans MS" panose="030F0702030302020204" pitchFamily="66" charset="0"/>
              </a:rPr>
              <a:t>R</a:t>
            </a:r>
            <a:r>
              <a:rPr lang="es-ES" sz="2500" dirty="0">
                <a:latin typeface="Comic Sans MS" panose="030F0702030302020204" pitchFamily="66" charset="0"/>
              </a:rPr>
              <a:t>(n x n) </a:t>
            </a:r>
            <a:r>
              <a:rPr lang="es-ES" sz="2500" dirty="0" err="1">
                <a:latin typeface="Comic Sans MS" panose="030F0702030302020204" pitchFamily="66" charset="0"/>
              </a:rPr>
              <a:t>is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said</a:t>
            </a:r>
            <a:r>
              <a:rPr lang="es-ES" sz="2500" dirty="0">
                <a:latin typeface="Comic Sans MS" panose="030F0702030302020204" pitchFamily="66" charset="0"/>
              </a:rPr>
              <a:t> to be:  </a:t>
            </a:r>
          </a:p>
          <a:p>
            <a:pPr marL="0" indent="0">
              <a:buNone/>
            </a:pPr>
            <a:endParaRPr lang="en-US" sz="2500" dirty="0">
              <a:latin typeface="Comic Sans MS" panose="030F0702030302020204" pitchFamily="66" charset="0"/>
            </a:endParaRPr>
          </a:p>
          <a:p>
            <a:r>
              <a:rPr lang="en-US" sz="2500" dirty="0">
                <a:latin typeface="Comic Sans MS" panose="030F0702030302020204" pitchFamily="66" charset="0"/>
              </a:rPr>
              <a:t>    </a:t>
            </a:r>
            <a:r>
              <a:rPr lang="en-US" sz="2500" dirty="0">
                <a:latin typeface="Comic Sans MS" panose="030F0702030302020204" pitchFamily="66" charset="0"/>
                <a:ea typeface="Cambria Math" panose="02040503050406030204" pitchFamily="18" charset="0"/>
              </a:rPr>
              <a:t>⊳ </a:t>
            </a:r>
            <a:r>
              <a:rPr lang="en-US" sz="2500" i="1" dirty="0">
                <a:solidFill>
                  <a:srgbClr val="0070C0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Positive definite,</a:t>
            </a:r>
            <a:r>
              <a:rPr lang="en-US" sz="25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n-US" sz="2500" dirty="0">
                <a:latin typeface="Comic Sans MS" panose="030F0702030302020204" pitchFamily="66" charset="0"/>
              </a:rPr>
              <a:t>if for all X </a:t>
            </a:r>
            <a:r>
              <a:rPr lang="es-ES" sz="2500" dirty="0">
                <a:latin typeface="Cambria Math" panose="02040503050406030204" pitchFamily="18" charset="0"/>
                <a:ea typeface="Cambria Math" panose="02040503050406030204" pitchFamily="18" charset="0"/>
              </a:rPr>
              <a:t>∈ </a:t>
            </a:r>
            <a:r>
              <a:rPr lang="es-ES" sz="2500" dirty="0">
                <a:latin typeface="Comic Sans MS" panose="030F0702030302020204" pitchFamily="66" charset="0"/>
              </a:rPr>
              <a:t>M</a:t>
            </a:r>
            <a:r>
              <a:rPr lang="es-ES" sz="2500" baseline="-25000" dirty="0">
                <a:latin typeface="Comic Sans MS" panose="030F0702030302020204" pitchFamily="66" charset="0"/>
              </a:rPr>
              <a:t>R</a:t>
            </a:r>
            <a:r>
              <a:rPr lang="es-ES" sz="2500" dirty="0">
                <a:latin typeface="Comic Sans MS" panose="030F0702030302020204" pitchFamily="66" charset="0"/>
              </a:rPr>
              <a:t>(n x 1), </a:t>
            </a:r>
            <a:r>
              <a:rPr lang="es-ES" sz="2800" dirty="0">
                <a:latin typeface="Comic Sans MS" panose="030F0702030302020204" pitchFamily="66" charset="0"/>
              </a:rPr>
              <a:t>X ≠ [0]</a:t>
            </a:r>
            <a:r>
              <a:rPr lang="es-ES" sz="2800" baseline="-25000" dirty="0">
                <a:latin typeface="Comic Sans MS" panose="030F0702030302020204" pitchFamily="66" charset="0"/>
              </a:rPr>
              <a:t>n x 1</a:t>
            </a:r>
            <a:r>
              <a:rPr lang="es-ES" sz="2800" dirty="0">
                <a:latin typeface="Comic Sans MS" panose="030F0702030302020204" pitchFamily="66" charset="0"/>
              </a:rPr>
              <a:t>, </a:t>
            </a:r>
            <a:r>
              <a:rPr lang="es-ES" sz="25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it</a:t>
            </a:r>
            <a:r>
              <a:rPr lang="es-ES" sz="25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5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follows</a:t>
            </a:r>
            <a:r>
              <a:rPr lang="es-ES" sz="25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that</a:t>
            </a: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                                   </a:t>
            </a:r>
            <a:r>
              <a:rPr lang="es-ES" sz="25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X</a:t>
            </a:r>
            <a:r>
              <a:rPr lang="es-ES" sz="2500" baseline="30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T</a:t>
            </a:r>
            <a:r>
              <a:rPr lang="es-ES" sz="25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A X  &gt;  0</a:t>
            </a:r>
            <a:r>
              <a:rPr lang="es-ES" sz="25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.</a:t>
            </a:r>
            <a:r>
              <a:rPr lang="es-ES" sz="25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endParaRPr lang="es-ES" sz="2500" dirty="0">
              <a:latin typeface="Comic Sans MS" panose="030F0702030302020204" pitchFamily="66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492ABAF4-2307-FA80-0F41-06D1818285D5}"/>
              </a:ext>
            </a:extLst>
          </p:cNvPr>
          <p:cNvSpPr txBox="1"/>
          <p:nvPr/>
        </p:nvSpPr>
        <p:spPr>
          <a:xfrm>
            <a:off x="406698" y="3057741"/>
            <a:ext cx="11913121" cy="90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latin typeface="Comic Sans MS" panose="030F0702030302020204" pitchFamily="66" charset="0"/>
                <a:ea typeface="Cambria Math" panose="02040503050406030204" pitchFamily="18" charset="0"/>
              </a:rPr>
              <a:t> ⊳ </a:t>
            </a:r>
            <a:r>
              <a:rPr lang="en-US" sz="2500" i="1" dirty="0">
                <a:solidFill>
                  <a:srgbClr val="0070C0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Negative definite,</a:t>
            </a:r>
            <a:r>
              <a:rPr lang="en-US" sz="25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n-US" sz="2500" dirty="0">
                <a:latin typeface="Comic Sans MS" panose="030F0702030302020204" pitchFamily="66" charset="0"/>
              </a:rPr>
              <a:t>if for all X </a:t>
            </a:r>
            <a:r>
              <a:rPr lang="es-ES" sz="2500" dirty="0">
                <a:latin typeface="Cambria Math" panose="02040503050406030204" pitchFamily="18" charset="0"/>
                <a:ea typeface="Cambria Math" panose="02040503050406030204" pitchFamily="18" charset="0"/>
              </a:rPr>
              <a:t>∈ </a:t>
            </a:r>
            <a:r>
              <a:rPr lang="es-ES" sz="2500" dirty="0">
                <a:latin typeface="Comic Sans MS" panose="030F0702030302020204" pitchFamily="66" charset="0"/>
              </a:rPr>
              <a:t>M</a:t>
            </a:r>
            <a:r>
              <a:rPr lang="es-ES" sz="2500" baseline="-25000" dirty="0">
                <a:latin typeface="Comic Sans MS" panose="030F0702030302020204" pitchFamily="66" charset="0"/>
              </a:rPr>
              <a:t>R</a:t>
            </a:r>
            <a:r>
              <a:rPr lang="es-ES" sz="2500" dirty="0">
                <a:latin typeface="Comic Sans MS" panose="030F0702030302020204" pitchFamily="66" charset="0"/>
              </a:rPr>
              <a:t>(n x 1), </a:t>
            </a:r>
            <a:r>
              <a:rPr lang="es-ES" sz="2800" dirty="0">
                <a:latin typeface="Comic Sans MS" panose="030F0702030302020204" pitchFamily="66" charset="0"/>
              </a:rPr>
              <a:t>X ≠ [0]</a:t>
            </a:r>
            <a:r>
              <a:rPr lang="es-ES" sz="2800" baseline="-25000" dirty="0">
                <a:latin typeface="Comic Sans MS" panose="030F0702030302020204" pitchFamily="66" charset="0"/>
              </a:rPr>
              <a:t>n x 1</a:t>
            </a:r>
            <a:r>
              <a:rPr lang="es-ES" sz="2800" dirty="0">
                <a:latin typeface="Comic Sans MS" panose="030F0702030302020204" pitchFamily="66" charset="0"/>
              </a:rPr>
              <a:t>, </a:t>
            </a:r>
            <a:r>
              <a:rPr lang="es-ES" sz="25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it</a:t>
            </a:r>
            <a:r>
              <a:rPr lang="es-ES" sz="25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5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follows</a:t>
            </a:r>
            <a:r>
              <a:rPr lang="es-ES" sz="25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that</a:t>
            </a: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                                   </a:t>
            </a:r>
            <a:r>
              <a:rPr lang="es-ES" sz="25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X</a:t>
            </a:r>
            <a:r>
              <a:rPr lang="es-ES" sz="2500" baseline="30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T</a:t>
            </a:r>
            <a:r>
              <a:rPr lang="es-ES" sz="25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A X  &lt;  0</a:t>
            </a:r>
            <a:r>
              <a:rPr lang="es-ES" sz="25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.</a:t>
            </a:r>
            <a:r>
              <a:rPr lang="es-ES" sz="25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8AF3607B-A218-C565-FC53-11AB0D59C0C2}"/>
              </a:ext>
            </a:extLst>
          </p:cNvPr>
          <p:cNvSpPr txBox="1"/>
          <p:nvPr/>
        </p:nvSpPr>
        <p:spPr>
          <a:xfrm>
            <a:off x="29502" y="4019064"/>
            <a:ext cx="11913121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500" dirty="0">
                <a:latin typeface="Comic Sans MS" panose="030F0702030302020204" pitchFamily="66" charset="0"/>
              </a:rPr>
              <a:t>  </a:t>
            </a:r>
            <a:r>
              <a:rPr lang="en-US" sz="2500" dirty="0">
                <a:latin typeface="Comic Sans MS" panose="030F0702030302020204" pitchFamily="66" charset="0"/>
              </a:rPr>
              <a:t>   </a:t>
            </a:r>
            <a:r>
              <a:rPr lang="en-US" sz="2500" dirty="0">
                <a:latin typeface="Comic Sans MS" panose="030F0702030302020204" pitchFamily="66" charset="0"/>
                <a:ea typeface="Cambria Math" panose="02040503050406030204" pitchFamily="18" charset="0"/>
              </a:rPr>
              <a:t>⊳ </a:t>
            </a:r>
            <a:r>
              <a:rPr lang="en-US" sz="2500" i="1" dirty="0">
                <a:solidFill>
                  <a:srgbClr val="0070C0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Positive semidefinite,</a:t>
            </a:r>
            <a:r>
              <a:rPr lang="en-US" sz="25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n-US" sz="2500" dirty="0">
                <a:latin typeface="Comic Sans MS" panose="030F0702030302020204" pitchFamily="66" charset="0"/>
              </a:rPr>
              <a:t>if for all X </a:t>
            </a:r>
            <a:r>
              <a:rPr lang="es-ES" sz="2500" dirty="0">
                <a:latin typeface="Cambria Math" panose="02040503050406030204" pitchFamily="18" charset="0"/>
                <a:ea typeface="Cambria Math" panose="02040503050406030204" pitchFamily="18" charset="0"/>
              </a:rPr>
              <a:t>∈ </a:t>
            </a:r>
            <a:r>
              <a:rPr lang="es-ES" sz="2500" dirty="0">
                <a:latin typeface="Comic Sans MS" panose="030F0702030302020204" pitchFamily="66" charset="0"/>
              </a:rPr>
              <a:t>M</a:t>
            </a:r>
            <a:r>
              <a:rPr lang="es-ES" sz="2500" baseline="-25000" dirty="0">
                <a:latin typeface="Comic Sans MS" panose="030F0702030302020204" pitchFamily="66" charset="0"/>
              </a:rPr>
              <a:t>R</a:t>
            </a:r>
            <a:r>
              <a:rPr lang="es-ES" sz="2500" dirty="0">
                <a:latin typeface="Comic Sans MS" panose="030F0702030302020204" pitchFamily="66" charset="0"/>
              </a:rPr>
              <a:t>(n x 1), </a:t>
            </a:r>
            <a:r>
              <a:rPr lang="es-ES" sz="2800" dirty="0">
                <a:latin typeface="Comic Sans MS" panose="030F0702030302020204" pitchFamily="66" charset="0"/>
              </a:rPr>
              <a:t>X ≠ [0]</a:t>
            </a:r>
            <a:r>
              <a:rPr lang="es-ES" sz="2800" baseline="-25000" dirty="0">
                <a:latin typeface="Comic Sans MS" panose="030F0702030302020204" pitchFamily="66" charset="0"/>
              </a:rPr>
              <a:t>n x 1</a:t>
            </a:r>
            <a:r>
              <a:rPr lang="es-ES" sz="2800" dirty="0">
                <a:latin typeface="Comic Sans MS" panose="030F0702030302020204" pitchFamily="66" charset="0"/>
              </a:rPr>
              <a:t>, </a:t>
            </a:r>
            <a:r>
              <a:rPr lang="es-ES" sz="25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it</a:t>
            </a:r>
            <a:r>
              <a:rPr lang="es-ES" sz="25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5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follows</a:t>
            </a:r>
            <a:r>
              <a:rPr lang="es-ES" sz="25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that</a:t>
            </a: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    </a:t>
            </a:r>
            <a:r>
              <a:rPr lang="es-ES" sz="25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X</a:t>
            </a:r>
            <a:r>
              <a:rPr lang="es-ES" sz="2500" baseline="30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T</a:t>
            </a:r>
            <a:r>
              <a:rPr lang="es-ES" sz="25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A X  ≥  0</a:t>
            </a:r>
            <a:r>
              <a:rPr lang="es-ES" sz="25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  and  </a:t>
            </a:r>
            <a:r>
              <a:rPr lang="es-ES" sz="25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X</a:t>
            </a:r>
            <a:r>
              <a:rPr lang="es-ES" sz="2500" baseline="30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T</a:t>
            </a:r>
            <a:r>
              <a:rPr lang="es-ES" sz="25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A X  =  0  </a:t>
            </a:r>
            <a:r>
              <a:rPr lang="es-ES" sz="25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for</a:t>
            </a:r>
            <a:r>
              <a:rPr lang="es-ES" sz="25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5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some</a:t>
            </a:r>
            <a:r>
              <a:rPr lang="es-ES" sz="25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5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of</a:t>
            </a:r>
            <a:r>
              <a:rPr lang="es-ES" sz="25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5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these</a:t>
            </a:r>
            <a:r>
              <a:rPr lang="es-ES" sz="25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matrices X.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endParaRPr lang="es-ES" sz="2500" dirty="0">
              <a:latin typeface="Comic Sans MS" panose="030F0702030302020204" pitchFamily="66" charset="0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CF96173D-61CF-6962-3C2F-F7626F563BC9}"/>
              </a:ext>
            </a:extLst>
          </p:cNvPr>
          <p:cNvSpPr txBox="1"/>
          <p:nvPr/>
        </p:nvSpPr>
        <p:spPr>
          <a:xfrm>
            <a:off x="29502" y="5081503"/>
            <a:ext cx="11913121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500" dirty="0">
                <a:latin typeface="Comic Sans MS" panose="030F0702030302020204" pitchFamily="66" charset="0"/>
              </a:rPr>
              <a:t>  </a:t>
            </a:r>
            <a:r>
              <a:rPr lang="en-US" sz="2500" dirty="0">
                <a:latin typeface="Comic Sans MS" panose="030F0702030302020204" pitchFamily="66" charset="0"/>
              </a:rPr>
              <a:t>   </a:t>
            </a:r>
            <a:r>
              <a:rPr lang="en-US" sz="2500" dirty="0">
                <a:latin typeface="Comic Sans MS" panose="030F0702030302020204" pitchFamily="66" charset="0"/>
                <a:ea typeface="Cambria Math" panose="02040503050406030204" pitchFamily="18" charset="0"/>
              </a:rPr>
              <a:t>⊳ </a:t>
            </a:r>
            <a:r>
              <a:rPr lang="en-US" sz="2500" i="1" dirty="0">
                <a:solidFill>
                  <a:srgbClr val="0070C0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Negative semidefinite,</a:t>
            </a:r>
            <a:r>
              <a:rPr lang="en-US" sz="25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n-US" sz="2500" dirty="0">
                <a:latin typeface="Comic Sans MS" panose="030F0702030302020204" pitchFamily="66" charset="0"/>
              </a:rPr>
              <a:t>if for all X </a:t>
            </a:r>
            <a:r>
              <a:rPr lang="es-ES" sz="2500" dirty="0">
                <a:latin typeface="Cambria Math" panose="02040503050406030204" pitchFamily="18" charset="0"/>
                <a:ea typeface="Cambria Math" panose="02040503050406030204" pitchFamily="18" charset="0"/>
              </a:rPr>
              <a:t>∈ </a:t>
            </a:r>
            <a:r>
              <a:rPr lang="es-ES" sz="2500" dirty="0">
                <a:latin typeface="Comic Sans MS" panose="030F0702030302020204" pitchFamily="66" charset="0"/>
              </a:rPr>
              <a:t>M</a:t>
            </a:r>
            <a:r>
              <a:rPr lang="es-ES" sz="2500" baseline="-25000" dirty="0">
                <a:latin typeface="Comic Sans MS" panose="030F0702030302020204" pitchFamily="66" charset="0"/>
              </a:rPr>
              <a:t>R</a:t>
            </a:r>
            <a:r>
              <a:rPr lang="es-ES" sz="2500" dirty="0">
                <a:latin typeface="Comic Sans MS" panose="030F0702030302020204" pitchFamily="66" charset="0"/>
              </a:rPr>
              <a:t>(n x 1), </a:t>
            </a:r>
            <a:r>
              <a:rPr lang="es-ES" sz="2800" dirty="0">
                <a:latin typeface="Comic Sans MS" panose="030F0702030302020204" pitchFamily="66" charset="0"/>
              </a:rPr>
              <a:t>X ≠ [0]</a:t>
            </a:r>
            <a:r>
              <a:rPr lang="es-ES" sz="2800" baseline="-25000" dirty="0">
                <a:latin typeface="Comic Sans MS" panose="030F0702030302020204" pitchFamily="66" charset="0"/>
              </a:rPr>
              <a:t>n x 1</a:t>
            </a:r>
            <a:r>
              <a:rPr lang="es-ES" sz="2800" dirty="0">
                <a:latin typeface="Comic Sans MS" panose="030F0702030302020204" pitchFamily="66" charset="0"/>
              </a:rPr>
              <a:t>, </a:t>
            </a:r>
            <a:r>
              <a:rPr lang="es-ES" sz="25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it</a:t>
            </a:r>
            <a:r>
              <a:rPr lang="es-ES" sz="25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5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follows</a:t>
            </a:r>
            <a:r>
              <a:rPr lang="es-ES" sz="25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that</a:t>
            </a:r>
          </a:p>
          <a:p>
            <a:r>
              <a:rPr lang="es-ES" sz="25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    </a:t>
            </a:r>
            <a:r>
              <a:rPr lang="es-ES" sz="25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X</a:t>
            </a:r>
            <a:r>
              <a:rPr lang="es-ES" sz="2500" baseline="30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T</a:t>
            </a:r>
            <a:r>
              <a:rPr lang="es-ES" sz="25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A X  ≤  0</a:t>
            </a:r>
            <a:r>
              <a:rPr lang="es-ES" sz="25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  and  </a:t>
            </a:r>
            <a:r>
              <a:rPr lang="es-ES" sz="25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X</a:t>
            </a:r>
            <a:r>
              <a:rPr lang="es-ES" sz="2500" baseline="30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T</a:t>
            </a:r>
            <a:r>
              <a:rPr lang="es-ES" sz="25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A X  =  0 </a:t>
            </a:r>
            <a:r>
              <a:rPr lang="es-ES" sz="25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for</a:t>
            </a:r>
            <a:r>
              <a:rPr lang="es-ES" sz="25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5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some</a:t>
            </a:r>
            <a:r>
              <a:rPr lang="es-ES" sz="25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5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of</a:t>
            </a:r>
            <a:r>
              <a:rPr lang="es-ES" sz="25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5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these</a:t>
            </a:r>
            <a:r>
              <a:rPr lang="es-ES" sz="25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matrices X.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endParaRPr lang="es-ES" sz="2500" dirty="0">
              <a:latin typeface="Comic Sans MS" panose="030F0702030302020204" pitchFamily="66" charset="0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DA5FA04C-FB3D-DDE6-3808-DD23692FBD50}"/>
              </a:ext>
            </a:extLst>
          </p:cNvPr>
          <p:cNvSpPr txBox="1"/>
          <p:nvPr/>
        </p:nvSpPr>
        <p:spPr>
          <a:xfrm>
            <a:off x="29502" y="6104381"/>
            <a:ext cx="1191312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500" dirty="0">
                <a:latin typeface="Comic Sans MS" panose="030F0702030302020204" pitchFamily="66" charset="0"/>
              </a:rPr>
              <a:t>  </a:t>
            </a:r>
            <a:r>
              <a:rPr lang="en-US" sz="2500" dirty="0">
                <a:latin typeface="Comic Sans MS" panose="030F0702030302020204" pitchFamily="66" charset="0"/>
              </a:rPr>
              <a:t>   </a:t>
            </a:r>
            <a:r>
              <a:rPr lang="en-US" sz="2500" dirty="0">
                <a:latin typeface="Comic Sans MS" panose="030F0702030302020204" pitchFamily="66" charset="0"/>
                <a:ea typeface="Cambria Math" panose="02040503050406030204" pitchFamily="18" charset="0"/>
              </a:rPr>
              <a:t>⊳ </a:t>
            </a:r>
            <a:r>
              <a:rPr lang="en-US" sz="2500" i="1" dirty="0">
                <a:solidFill>
                  <a:srgbClr val="0070C0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Indefinite, </a:t>
            </a:r>
            <a:r>
              <a:rPr lang="en-US" sz="2500" dirty="0">
                <a:latin typeface="Comic Sans MS" panose="030F0702030302020204" pitchFamily="66" charset="0"/>
              </a:rPr>
              <a:t>otherwise</a:t>
            </a:r>
            <a:r>
              <a:rPr lang="es-ES" sz="25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.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endParaRPr lang="es-ES" sz="25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0874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869815AC-B5CB-8064-057A-6C1E5AE7BEB6}"/>
              </a:ext>
            </a:extLst>
          </p:cNvPr>
          <p:cNvSpPr txBox="1">
            <a:spLocks/>
          </p:cNvSpPr>
          <p:nvPr/>
        </p:nvSpPr>
        <p:spPr>
          <a:xfrm>
            <a:off x="281354" y="198219"/>
            <a:ext cx="11661269" cy="1011115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b="1" dirty="0">
                <a:solidFill>
                  <a:srgbClr val="7030A0"/>
                </a:solidFill>
              </a:rPr>
              <a:t>… </a:t>
            </a:r>
            <a:r>
              <a:rPr lang="es-ES" b="1" dirty="0" err="1">
                <a:solidFill>
                  <a:srgbClr val="7030A0"/>
                </a:solidFill>
              </a:rPr>
              <a:t>an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application</a:t>
            </a:r>
            <a:endParaRPr lang="es-ES" b="1" dirty="0">
              <a:solidFill>
                <a:srgbClr val="7030A0"/>
              </a:solidFill>
            </a:endParaRPr>
          </a:p>
        </p:txBody>
      </p:sp>
      <p:sp>
        <p:nvSpPr>
          <p:cNvPr id="5" name="Marcador de contenido 7">
            <a:extLst>
              <a:ext uri="{FF2B5EF4-FFF2-40B4-BE49-F238E27FC236}">
                <a16:creationId xmlns:a16="http://schemas.microsoft.com/office/drawing/2014/main" id="{6828014E-0C46-8C1A-0AA6-6202F8722C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138" y="1441274"/>
            <a:ext cx="12089861" cy="31184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>
                <a:solidFill>
                  <a:srgbClr val="7030A0"/>
                </a:solidFill>
                <a:latin typeface="Yu Mincho Light" panose="020B0400000000000000" pitchFamily="18" charset="-128"/>
                <a:ea typeface="Yu Mincho Light" panose="020B0400000000000000" pitchFamily="18" charset="-128"/>
              </a:rPr>
              <a:t>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Theorem</a:t>
            </a:r>
            <a:r>
              <a:rPr lang="es-ES" i="1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.</a:t>
            </a:r>
            <a:r>
              <a:rPr lang="es-ES" i="1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Let</a:t>
            </a:r>
            <a:r>
              <a:rPr lang="es-ES" sz="2700" i="1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A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 </a:t>
            </a:r>
            <a:r>
              <a:rPr lang="es-ES" sz="2700" dirty="0">
                <a:latin typeface="Comic Sans MS" panose="030F0702030302020204" pitchFamily="66" charset="0"/>
              </a:rPr>
              <a:t>M</a:t>
            </a:r>
            <a:r>
              <a:rPr lang="es-ES" sz="2700" baseline="-25000" dirty="0">
                <a:latin typeface="Comic Sans MS" panose="030F0702030302020204" pitchFamily="66" charset="0"/>
              </a:rPr>
              <a:t>R</a:t>
            </a:r>
            <a:r>
              <a:rPr lang="es-ES" sz="2700" dirty="0">
                <a:latin typeface="Comic Sans MS" panose="030F0702030302020204" pitchFamily="66" charset="0"/>
              </a:rPr>
              <a:t>(n x n) be a </a:t>
            </a:r>
            <a:r>
              <a:rPr lang="es-ES" sz="2700" dirty="0" err="1">
                <a:latin typeface="Comic Sans MS" panose="030F0702030302020204" pitchFamily="66" charset="0"/>
              </a:rPr>
              <a:t>symmetric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matrix</a:t>
            </a:r>
            <a:r>
              <a:rPr lang="es-ES" sz="2700" dirty="0">
                <a:latin typeface="Comic Sans MS" panose="030F0702030302020204" pitchFamily="66" charset="0"/>
              </a:rPr>
              <a:t>, </a:t>
            </a:r>
            <a:r>
              <a:rPr lang="es-ES" sz="2700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P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∈ </a:t>
            </a:r>
            <a:r>
              <a:rPr lang="es-ES" sz="2700" dirty="0">
                <a:latin typeface="Comic Sans MS" panose="030F0702030302020204" pitchFamily="66" charset="0"/>
              </a:rPr>
              <a:t>M</a:t>
            </a:r>
            <a:r>
              <a:rPr lang="es-ES" sz="2700" baseline="-25000" dirty="0">
                <a:latin typeface="Comic Sans MS" panose="030F0702030302020204" pitchFamily="66" charset="0"/>
              </a:rPr>
              <a:t>R</a:t>
            </a:r>
            <a:r>
              <a:rPr lang="es-ES" sz="2700" dirty="0">
                <a:latin typeface="Comic Sans MS" panose="030F0702030302020204" pitchFamily="66" charset="0"/>
              </a:rPr>
              <a:t>(n x n) be </a:t>
            </a:r>
            <a:r>
              <a:rPr lang="es-ES" sz="2700" dirty="0" err="1">
                <a:latin typeface="Comic Sans MS" panose="030F0702030302020204" pitchFamily="66" charset="0"/>
              </a:rPr>
              <a:t>an</a:t>
            </a:r>
            <a:r>
              <a:rPr lang="es-ES" sz="2700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</a:p>
          <a:p>
            <a:pPr marL="0" indent="0">
              <a:buNone/>
            </a:pP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            invertible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matrix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, and D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∈ </a:t>
            </a:r>
            <a:r>
              <a:rPr lang="es-ES" sz="2700" dirty="0">
                <a:latin typeface="Comic Sans MS" panose="030F0702030302020204" pitchFamily="66" charset="0"/>
              </a:rPr>
              <a:t>M</a:t>
            </a:r>
            <a:r>
              <a:rPr lang="es-ES" sz="2700" baseline="-25000" dirty="0">
                <a:latin typeface="Comic Sans MS" panose="030F0702030302020204" pitchFamily="66" charset="0"/>
              </a:rPr>
              <a:t>R</a:t>
            </a:r>
            <a:r>
              <a:rPr lang="es-ES" sz="2700" dirty="0">
                <a:latin typeface="Comic Sans MS" panose="030F0702030302020204" pitchFamily="66" charset="0"/>
              </a:rPr>
              <a:t>(n x n) be a diagonal </a:t>
            </a:r>
            <a:r>
              <a:rPr lang="es-ES" sz="2700" dirty="0" err="1">
                <a:latin typeface="Comic Sans MS" panose="030F0702030302020204" pitchFamily="66" charset="0"/>
              </a:rPr>
              <a:t>matrix</a:t>
            </a:r>
            <a:r>
              <a:rPr lang="es-ES" sz="2700" dirty="0">
                <a:latin typeface="Comic Sans MS" panose="030F0702030302020204" pitchFamily="66" charset="0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</a:rPr>
              <a:t>such</a:t>
            </a:r>
            <a:endParaRPr lang="es-ES" sz="27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                 that  </a:t>
            </a:r>
            <a:r>
              <a:rPr lang="es-ES" sz="28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P</a:t>
            </a:r>
            <a:r>
              <a:rPr lang="es-ES" sz="2800" baseline="300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T</a:t>
            </a:r>
            <a:r>
              <a:rPr lang="es-ES" sz="28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A P = D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.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Let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D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11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, …,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D</a:t>
            </a:r>
            <a:r>
              <a:rPr lang="es-ES" sz="2700" baseline="-250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nn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be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the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diagonal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entries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of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D. 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           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The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following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statements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hold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:</a:t>
            </a:r>
            <a:endParaRPr lang="es-ES" sz="27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b="1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endParaRPr lang="es-ES" sz="2700" b="1" dirty="0"/>
          </a:p>
        </p:txBody>
      </p:sp>
      <p:sp>
        <p:nvSpPr>
          <p:cNvPr id="8" name="Marcador de contenido 7">
            <a:extLst>
              <a:ext uri="{FF2B5EF4-FFF2-40B4-BE49-F238E27FC236}">
                <a16:creationId xmlns:a16="http://schemas.microsoft.com/office/drawing/2014/main" id="{8E9892D0-DA5A-7A67-A291-A55499A5D513}"/>
              </a:ext>
            </a:extLst>
          </p:cNvPr>
          <p:cNvSpPr txBox="1">
            <a:spLocks/>
          </p:cNvSpPr>
          <p:nvPr/>
        </p:nvSpPr>
        <p:spPr>
          <a:xfrm>
            <a:off x="0" y="3545125"/>
            <a:ext cx="12504087" cy="6534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▫</a:t>
            </a:r>
            <a:r>
              <a:rPr lang="es-ES" sz="2700" dirty="0">
                <a:latin typeface="Comic Sans MS" panose="030F0702030302020204" pitchFamily="66" charset="0"/>
              </a:rPr>
              <a:t>A (and D) </a:t>
            </a:r>
            <a:r>
              <a:rPr lang="es-ES" sz="2700" dirty="0" err="1">
                <a:latin typeface="Comic Sans MS" panose="030F0702030302020204" pitchFamily="66" charset="0"/>
              </a:rPr>
              <a:t>is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positive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definite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if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and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only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if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D</a:t>
            </a:r>
            <a:r>
              <a:rPr lang="es-ES" sz="2700" baseline="-25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jj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&gt; 0 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for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all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j = 1 , … , n;     </a:t>
            </a:r>
          </a:p>
        </p:txBody>
      </p:sp>
      <p:sp>
        <p:nvSpPr>
          <p:cNvPr id="9" name="Marcador de contenido 7">
            <a:extLst>
              <a:ext uri="{FF2B5EF4-FFF2-40B4-BE49-F238E27FC236}">
                <a16:creationId xmlns:a16="http://schemas.microsoft.com/office/drawing/2014/main" id="{BC996236-F41E-36C8-BAE8-A9605EE97F80}"/>
              </a:ext>
            </a:extLst>
          </p:cNvPr>
          <p:cNvSpPr txBox="1">
            <a:spLocks/>
          </p:cNvSpPr>
          <p:nvPr/>
        </p:nvSpPr>
        <p:spPr>
          <a:xfrm>
            <a:off x="0" y="4086889"/>
            <a:ext cx="12504087" cy="6534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▫</a:t>
            </a:r>
            <a:r>
              <a:rPr lang="es-ES" sz="2700" dirty="0">
                <a:latin typeface="Comic Sans MS" panose="030F0702030302020204" pitchFamily="66" charset="0"/>
              </a:rPr>
              <a:t>A (and D) </a:t>
            </a:r>
            <a:r>
              <a:rPr lang="es-ES" sz="2700" dirty="0" err="1">
                <a:latin typeface="Comic Sans MS" panose="030F0702030302020204" pitchFamily="66" charset="0"/>
              </a:rPr>
              <a:t>is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negative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definite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if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and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only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if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D</a:t>
            </a:r>
            <a:r>
              <a:rPr lang="es-ES" sz="2700" baseline="-25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jj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&lt; 0 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for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all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j = 1 , … , n;     </a:t>
            </a:r>
          </a:p>
        </p:txBody>
      </p:sp>
      <p:sp>
        <p:nvSpPr>
          <p:cNvPr id="10" name="Marcador de contenido 7">
            <a:extLst>
              <a:ext uri="{FF2B5EF4-FFF2-40B4-BE49-F238E27FC236}">
                <a16:creationId xmlns:a16="http://schemas.microsoft.com/office/drawing/2014/main" id="{56B5DB58-C4EF-2365-6216-21AA610435CE}"/>
              </a:ext>
            </a:extLst>
          </p:cNvPr>
          <p:cNvSpPr txBox="1">
            <a:spLocks/>
          </p:cNvSpPr>
          <p:nvPr/>
        </p:nvSpPr>
        <p:spPr>
          <a:xfrm>
            <a:off x="-1" y="4572610"/>
            <a:ext cx="12504087" cy="12215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▫</a:t>
            </a:r>
            <a:r>
              <a:rPr lang="es-ES" sz="2700" dirty="0">
                <a:latin typeface="Comic Sans MS" panose="030F0702030302020204" pitchFamily="66" charset="0"/>
              </a:rPr>
              <a:t>A (and D) </a:t>
            </a:r>
            <a:r>
              <a:rPr lang="es-ES" sz="2700" dirty="0" err="1">
                <a:latin typeface="Comic Sans MS" panose="030F0702030302020204" pitchFamily="66" charset="0"/>
              </a:rPr>
              <a:t>is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positive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semidefinite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if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and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only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if</a:t>
            </a:r>
            <a:r>
              <a:rPr lang="es-ES" sz="270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D</a:t>
            </a:r>
            <a:r>
              <a:rPr lang="es-ES" sz="2700" baseline="-2500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jj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≥ 0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for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all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j = 1 , … , n,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                                                                        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with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some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D</a:t>
            </a:r>
            <a:r>
              <a:rPr lang="es-ES" sz="2700" baseline="-25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jj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= 0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;</a:t>
            </a:r>
          </a:p>
        </p:txBody>
      </p:sp>
      <p:sp>
        <p:nvSpPr>
          <p:cNvPr id="11" name="Marcador de contenido 7">
            <a:extLst>
              <a:ext uri="{FF2B5EF4-FFF2-40B4-BE49-F238E27FC236}">
                <a16:creationId xmlns:a16="http://schemas.microsoft.com/office/drawing/2014/main" id="{3B8297D0-7F92-2902-AF21-1081640C861F}"/>
              </a:ext>
            </a:extLst>
          </p:cNvPr>
          <p:cNvSpPr txBox="1">
            <a:spLocks/>
          </p:cNvSpPr>
          <p:nvPr/>
        </p:nvSpPr>
        <p:spPr>
          <a:xfrm>
            <a:off x="0" y="5636426"/>
            <a:ext cx="12504087" cy="12215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▫</a:t>
            </a:r>
            <a:r>
              <a:rPr lang="es-ES" sz="2700" dirty="0">
                <a:latin typeface="Comic Sans MS" panose="030F0702030302020204" pitchFamily="66" charset="0"/>
              </a:rPr>
              <a:t>A (and D) </a:t>
            </a:r>
            <a:r>
              <a:rPr lang="es-ES" sz="2700" dirty="0" err="1">
                <a:latin typeface="Comic Sans MS" panose="030F0702030302020204" pitchFamily="66" charset="0"/>
              </a:rPr>
              <a:t>is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negative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semidefinite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if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and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only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if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D</a:t>
            </a:r>
            <a:r>
              <a:rPr lang="es-ES" sz="2700" baseline="-25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jj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≤ 0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for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all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j = 1 , … , n,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                                                                         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with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some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D</a:t>
            </a:r>
            <a:r>
              <a:rPr lang="es-ES" sz="2700" baseline="-25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jj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= 0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3226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FB519587-DCBE-09F9-5620-DF1E3FDB8EDF}"/>
              </a:ext>
            </a:extLst>
          </p:cNvPr>
          <p:cNvSpPr txBox="1">
            <a:spLocks/>
          </p:cNvSpPr>
          <p:nvPr/>
        </p:nvSpPr>
        <p:spPr>
          <a:xfrm>
            <a:off x="495511" y="708208"/>
            <a:ext cx="11426953" cy="10759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- As </a:t>
            </a:r>
            <a:r>
              <a:rPr lang="es-ES" sz="2700" dirty="0" err="1">
                <a:latin typeface="Comic Sans MS" panose="030F0702030302020204" pitchFamily="66" charset="0"/>
              </a:rPr>
              <a:t>an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example</a:t>
            </a:r>
            <a:r>
              <a:rPr lang="es-ES" sz="2700" dirty="0">
                <a:latin typeface="Comic Sans MS" panose="030F0702030302020204" pitchFamily="66" charset="0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</a:rPr>
              <a:t>let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us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classify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symmetric</a:t>
            </a:r>
            <a:r>
              <a:rPr lang="es-ES" sz="2700" dirty="0">
                <a:latin typeface="Comic Sans MS" panose="030F0702030302020204" pitchFamily="66" charset="0"/>
              </a:rPr>
              <a:t> matrices </a:t>
            </a:r>
          </a:p>
        </p:txBody>
      </p:sp>
      <p:sp>
        <p:nvSpPr>
          <p:cNvPr id="5" name="Abrir corchete 4">
            <a:extLst>
              <a:ext uri="{FF2B5EF4-FFF2-40B4-BE49-F238E27FC236}">
                <a16:creationId xmlns:a16="http://schemas.microsoft.com/office/drawing/2014/main" id="{31AB3EF6-46C9-7486-2E31-529BE776389E}"/>
              </a:ext>
            </a:extLst>
          </p:cNvPr>
          <p:cNvSpPr/>
          <p:nvPr/>
        </p:nvSpPr>
        <p:spPr>
          <a:xfrm>
            <a:off x="2313050" y="1319147"/>
            <a:ext cx="70783" cy="1090800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Cerrar corchete 5">
            <a:extLst>
              <a:ext uri="{FF2B5EF4-FFF2-40B4-BE49-F238E27FC236}">
                <a16:creationId xmlns:a16="http://schemas.microsoft.com/office/drawing/2014/main" id="{C2164AE2-083A-27B3-C883-D6944AE71950}"/>
              </a:ext>
            </a:extLst>
          </p:cNvPr>
          <p:cNvSpPr/>
          <p:nvPr/>
        </p:nvSpPr>
        <p:spPr>
          <a:xfrm>
            <a:off x="3418533" y="1298949"/>
            <a:ext cx="70783" cy="1090800"/>
          </a:xfrm>
          <a:prstGeom prst="righ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E54DA2ED-83EA-6E34-BE0C-442DD85DF13D}"/>
              </a:ext>
            </a:extLst>
          </p:cNvPr>
          <p:cNvSpPr txBox="1"/>
          <p:nvPr/>
        </p:nvSpPr>
        <p:spPr>
          <a:xfrm>
            <a:off x="1464725" y="1680207"/>
            <a:ext cx="25458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A </a:t>
            </a:r>
            <a:r>
              <a:rPr lang="es-ES" sz="2800" dirty="0"/>
              <a:t>=                      , 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C863ECF5-9CCA-6F52-8116-9D1F42D8055F}"/>
              </a:ext>
            </a:extLst>
          </p:cNvPr>
          <p:cNvSpPr txBox="1"/>
          <p:nvPr/>
        </p:nvSpPr>
        <p:spPr>
          <a:xfrm>
            <a:off x="2282330" y="1360443"/>
            <a:ext cx="248883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latin typeface="Comic Sans MS" panose="030F0702030302020204" pitchFamily="66" charset="0"/>
              </a:rPr>
              <a:t>3  -2</a:t>
            </a:r>
          </a:p>
          <a:p>
            <a:r>
              <a:rPr lang="es-ES" sz="3200" dirty="0">
                <a:latin typeface="Comic Sans MS" panose="030F0702030302020204" pitchFamily="66" charset="0"/>
              </a:rPr>
              <a:t>-2   4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9" name="Abrir corchete 8">
            <a:extLst>
              <a:ext uri="{FF2B5EF4-FFF2-40B4-BE49-F238E27FC236}">
                <a16:creationId xmlns:a16="http://schemas.microsoft.com/office/drawing/2014/main" id="{BBBEBE1D-5FB6-A6F9-B9EB-93877DFBED34}"/>
              </a:ext>
            </a:extLst>
          </p:cNvPr>
          <p:cNvSpPr/>
          <p:nvPr/>
        </p:nvSpPr>
        <p:spPr>
          <a:xfrm>
            <a:off x="4927579" y="1194002"/>
            <a:ext cx="70783" cy="1306800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errar corchete 9">
            <a:extLst>
              <a:ext uri="{FF2B5EF4-FFF2-40B4-BE49-F238E27FC236}">
                <a16:creationId xmlns:a16="http://schemas.microsoft.com/office/drawing/2014/main" id="{0F958983-7D9A-4C4C-71FD-DA2F4865E959}"/>
              </a:ext>
            </a:extLst>
          </p:cNvPr>
          <p:cNvSpPr/>
          <p:nvPr/>
        </p:nvSpPr>
        <p:spPr>
          <a:xfrm>
            <a:off x="6399192" y="1215980"/>
            <a:ext cx="70783" cy="1306800"/>
          </a:xfrm>
          <a:prstGeom prst="righ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670413EF-0EA8-21B8-241F-6B2DEB97CFF7}"/>
              </a:ext>
            </a:extLst>
          </p:cNvPr>
          <p:cNvSpPr txBox="1"/>
          <p:nvPr/>
        </p:nvSpPr>
        <p:spPr>
          <a:xfrm>
            <a:off x="4224410" y="1667980"/>
            <a:ext cx="298511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B </a:t>
            </a:r>
            <a:r>
              <a:rPr lang="es-ES" sz="2800" dirty="0"/>
              <a:t>=                         ,    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62D34FC9-5A40-8177-4C07-F085B6A21794}"/>
              </a:ext>
            </a:extLst>
          </p:cNvPr>
          <p:cNvSpPr txBox="1"/>
          <p:nvPr/>
        </p:nvSpPr>
        <p:spPr>
          <a:xfrm>
            <a:off x="4881078" y="1134534"/>
            <a:ext cx="2488837" cy="206210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3200" dirty="0">
                <a:latin typeface="Comic Sans MS" panose="030F0702030302020204" pitchFamily="66" charset="0"/>
              </a:rPr>
              <a:t>-2  1   1</a:t>
            </a:r>
          </a:p>
          <a:p>
            <a:r>
              <a:rPr lang="es-ES" sz="3200" dirty="0">
                <a:latin typeface="Comic Sans MS" panose="030F0702030302020204" pitchFamily="66" charset="0"/>
              </a:rPr>
              <a:t> 1  -1  0</a:t>
            </a:r>
          </a:p>
          <a:p>
            <a:r>
              <a:rPr lang="es-ES" sz="3200" dirty="0">
                <a:latin typeface="Comic Sans MS" panose="030F0702030302020204" pitchFamily="66" charset="0"/>
              </a:rPr>
              <a:t> 1   0 -1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1DA64732-43F2-1A08-1BE8-FC4839B7884A}"/>
              </a:ext>
            </a:extLst>
          </p:cNvPr>
          <p:cNvSpPr txBox="1"/>
          <p:nvPr/>
        </p:nvSpPr>
        <p:spPr>
          <a:xfrm>
            <a:off x="7741282" y="1094769"/>
            <a:ext cx="2488837" cy="206210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latin typeface="Comic Sans MS" panose="030F0702030302020204" pitchFamily="66" charset="0"/>
              </a:rPr>
              <a:t>1  3  0</a:t>
            </a:r>
          </a:p>
          <a:p>
            <a:r>
              <a:rPr lang="es-ES" sz="3200" dirty="0">
                <a:latin typeface="Comic Sans MS" panose="030F0702030302020204" pitchFamily="66" charset="0"/>
              </a:rPr>
              <a:t> 3  2  1</a:t>
            </a:r>
          </a:p>
          <a:p>
            <a:r>
              <a:rPr lang="es-ES" sz="3200" dirty="0">
                <a:latin typeface="Comic Sans MS" panose="030F0702030302020204" pitchFamily="66" charset="0"/>
              </a:rPr>
              <a:t> 0  1 -1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Abrir corchete 13">
            <a:extLst>
              <a:ext uri="{FF2B5EF4-FFF2-40B4-BE49-F238E27FC236}">
                <a16:creationId xmlns:a16="http://schemas.microsoft.com/office/drawing/2014/main" id="{96EB9F45-53CD-9BB7-9F8A-89DCC443205B}"/>
              </a:ext>
            </a:extLst>
          </p:cNvPr>
          <p:cNvSpPr/>
          <p:nvPr/>
        </p:nvSpPr>
        <p:spPr>
          <a:xfrm>
            <a:off x="7796821" y="1183013"/>
            <a:ext cx="70783" cy="1306800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Cerrar corchete 14">
            <a:extLst>
              <a:ext uri="{FF2B5EF4-FFF2-40B4-BE49-F238E27FC236}">
                <a16:creationId xmlns:a16="http://schemas.microsoft.com/office/drawing/2014/main" id="{B0B42C54-6102-9451-5980-CC48384469FE}"/>
              </a:ext>
            </a:extLst>
          </p:cNvPr>
          <p:cNvSpPr/>
          <p:nvPr/>
        </p:nvSpPr>
        <p:spPr>
          <a:xfrm>
            <a:off x="9198778" y="1204991"/>
            <a:ext cx="70783" cy="1306800"/>
          </a:xfrm>
          <a:prstGeom prst="righ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D9BEC6E0-E925-BA4B-9D90-91BDE9B0FBE0}"/>
              </a:ext>
            </a:extLst>
          </p:cNvPr>
          <p:cNvSpPr txBox="1"/>
          <p:nvPr/>
        </p:nvSpPr>
        <p:spPr>
          <a:xfrm>
            <a:off x="7093652" y="1656991"/>
            <a:ext cx="28680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C </a:t>
            </a:r>
            <a:r>
              <a:rPr lang="es-ES" sz="2800" dirty="0"/>
              <a:t>=                        :    </a:t>
            </a:r>
          </a:p>
        </p:txBody>
      </p:sp>
      <p:cxnSp>
        <p:nvCxnSpPr>
          <p:cNvPr id="17" name="Conector recto de flecha 16">
            <a:extLst>
              <a:ext uri="{FF2B5EF4-FFF2-40B4-BE49-F238E27FC236}">
                <a16:creationId xmlns:a16="http://schemas.microsoft.com/office/drawing/2014/main" id="{8895EB09-C911-4959-D10E-B767F161CDB2}"/>
              </a:ext>
            </a:extLst>
          </p:cNvPr>
          <p:cNvCxnSpPr>
            <a:cxnSpLocks/>
          </p:cNvCxnSpPr>
          <p:nvPr/>
        </p:nvCxnSpPr>
        <p:spPr>
          <a:xfrm>
            <a:off x="2951611" y="3871924"/>
            <a:ext cx="1181304" cy="9932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uadroTexto 17">
            <a:extLst>
              <a:ext uri="{FF2B5EF4-FFF2-40B4-BE49-F238E27FC236}">
                <a16:creationId xmlns:a16="http://schemas.microsoft.com/office/drawing/2014/main" id="{47AF6295-1BF4-1577-84D4-0166CE517487}"/>
              </a:ext>
            </a:extLst>
          </p:cNvPr>
          <p:cNvSpPr txBox="1"/>
          <p:nvPr/>
        </p:nvSpPr>
        <p:spPr>
          <a:xfrm>
            <a:off x="2884166" y="3430100"/>
            <a:ext cx="13880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+(2/3)r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24" name="Abrir corchete 23">
            <a:extLst>
              <a:ext uri="{FF2B5EF4-FFF2-40B4-BE49-F238E27FC236}">
                <a16:creationId xmlns:a16="http://schemas.microsoft.com/office/drawing/2014/main" id="{EDC176C2-58D9-8B21-B7F0-AF5218256366}"/>
              </a:ext>
            </a:extLst>
          </p:cNvPr>
          <p:cNvSpPr/>
          <p:nvPr/>
        </p:nvSpPr>
        <p:spPr>
          <a:xfrm>
            <a:off x="4358710" y="3254552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5" name="Cerrar corchete 24">
            <a:extLst>
              <a:ext uri="{FF2B5EF4-FFF2-40B4-BE49-F238E27FC236}">
                <a16:creationId xmlns:a16="http://schemas.microsoft.com/office/drawing/2014/main" id="{F77B7356-2E56-6814-BF53-ACA33E2FBE73}"/>
              </a:ext>
            </a:extLst>
          </p:cNvPr>
          <p:cNvSpPr/>
          <p:nvPr/>
        </p:nvSpPr>
        <p:spPr>
          <a:xfrm>
            <a:off x="5726360" y="3234468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6" name="Abrir corchete 25">
            <a:extLst>
              <a:ext uri="{FF2B5EF4-FFF2-40B4-BE49-F238E27FC236}">
                <a16:creationId xmlns:a16="http://schemas.microsoft.com/office/drawing/2014/main" id="{75F1167F-A7B1-9A7D-73DF-C18FF007D7B7}"/>
              </a:ext>
            </a:extLst>
          </p:cNvPr>
          <p:cNvSpPr/>
          <p:nvPr/>
        </p:nvSpPr>
        <p:spPr>
          <a:xfrm>
            <a:off x="1613462" y="3254666"/>
            <a:ext cx="70783" cy="1090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7" name="Cerrar corchete 26">
            <a:extLst>
              <a:ext uri="{FF2B5EF4-FFF2-40B4-BE49-F238E27FC236}">
                <a16:creationId xmlns:a16="http://schemas.microsoft.com/office/drawing/2014/main" id="{964F1E2E-8184-F179-5D03-275A3DEC7114}"/>
              </a:ext>
            </a:extLst>
          </p:cNvPr>
          <p:cNvSpPr/>
          <p:nvPr/>
        </p:nvSpPr>
        <p:spPr>
          <a:xfrm>
            <a:off x="2718945" y="3234468"/>
            <a:ext cx="70783" cy="1090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E87C06FE-0C66-7291-EF47-92741668CB7C}"/>
              </a:ext>
            </a:extLst>
          </p:cNvPr>
          <p:cNvSpPr txBox="1"/>
          <p:nvPr/>
        </p:nvSpPr>
        <p:spPr>
          <a:xfrm>
            <a:off x="1583724" y="3293598"/>
            <a:ext cx="248883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3  -2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-2   4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6" name="Abrir corchete 35">
            <a:extLst>
              <a:ext uri="{FF2B5EF4-FFF2-40B4-BE49-F238E27FC236}">
                <a16:creationId xmlns:a16="http://schemas.microsoft.com/office/drawing/2014/main" id="{A4439A33-15FC-1495-6A02-71926923970B}"/>
              </a:ext>
            </a:extLst>
          </p:cNvPr>
          <p:cNvSpPr/>
          <p:nvPr/>
        </p:nvSpPr>
        <p:spPr>
          <a:xfrm>
            <a:off x="7433497" y="3262365"/>
            <a:ext cx="70783" cy="1090800"/>
          </a:xfrm>
          <a:prstGeom prst="leftBracket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7" name="Cerrar corchete 36">
            <a:extLst>
              <a:ext uri="{FF2B5EF4-FFF2-40B4-BE49-F238E27FC236}">
                <a16:creationId xmlns:a16="http://schemas.microsoft.com/office/drawing/2014/main" id="{B2757375-2FE0-FE6E-0B47-F825C854E399}"/>
              </a:ext>
            </a:extLst>
          </p:cNvPr>
          <p:cNvSpPr/>
          <p:nvPr/>
        </p:nvSpPr>
        <p:spPr>
          <a:xfrm>
            <a:off x="8831808" y="3262365"/>
            <a:ext cx="70783" cy="1090800"/>
          </a:xfrm>
          <a:prstGeom prst="rightBracket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6" name="CuadroTexto 45">
            <a:extLst>
              <a:ext uri="{FF2B5EF4-FFF2-40B4-BE49-F238E27FC236}">
                <a16:creationId xmlns:a16="http://schemas.microsoft.com/office/drawing/2014/main" id="{02FD7A2B-51C1-AA48-749B-77440272450E}"/>
              </a:ext>
            </a:extLst>
          </p:cNvPr>
          <p:cNvSpPr txBox="1"/>
          <p:nvPr/>
        </p:nvSpPr>
        <p:spPr>
          <a:xfrm>
            <a:off x="825149" y="3528205"/>
            <a:ext cx="24432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A =</a:t>
            </a:r>
            <a:r>
              <a:rPr lang="es-ES" sz="2800" dirty="0">
                <a:solidFill>
                  <a:srgbClr val="0070C0"/>
                </a:solidFill>
              </a:rPr>
              <a:t>                      </a:t>
            </a:r>
            <a:r>
              <a:rPr lang="es-ES" sz="2800" dirty="0"/>
              <a:t> </a:t>
            </a:r>
          </a:p>
        </p:txBody>
      </p:sp>
      <p:sp>
        <p:nvSpPr>
          <p:cNvPr id="48" name="CuadroTexto 47">
            <a:extLst>
              <a:ext uri="{FF2B5EF4-FFF2-40B4-BE49-F238E27FC236}">
                <a16:creationId xmlns:a16="http://schemas.microsoft.com/office/drawing/2014/main" id="{C9F4588A-9041-6AE7-8C7E-859D148D1722}"/>
              </a:ext>
            </a:extLst>
          </p:cNvPr>
          <p:cNvSpPr txBox="1"/>
          <p:nvPr/>
        </p:nvSpPr>
        <p:spPr>
          <a:xfrm>
            <a:off x="4312980" y="3242184"/>
            <a:ext cx="248883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3  -2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8/3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9" name="CuadroTexto 48">
            <a:extLst>
              <a:ext uri="{FF2B5EF4-FFF2-40B4-BE49-F238E27FC236}">
                <a16:creationId xmlns:a16="http://schemas.microsoft.com/office/drawing/2014/main" id="{19DE6F4D-D291-4B17-E5A7-AEAE1073AE88}"/>
              </a:ext>
            </a:extLst>
          </p:cNvPr>
          <p:cNvSpPr txBox="1"/>
          <p:nvPr/>
        </p:nvSpPr>
        <p:spPr>
          <a:xfrm>
            <a:off x="5918349" y="3476374"/>
            <a:ext cx="13880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+(2/3)c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50" name="Conector recto de flecha 49">
            <a:extLst>
              <a:ext uri="{FF2B5EF4-FFF2-40B4-BE49-F238E27FC236}">
                <a16:creationId xmlns:a16="http://schemas.microsoft.com/office/drawing/2014/main" id="{5310FC85-6D55-31A6-3F70-FA7F44982F50}"/>
              </a:ext>
            </a:extLst>
          </p:cNvPr>
          <p:cNvCxnSpPr>
            <a:cxnSpLocks/>
          </p:cNvCxnSpPr>
          <p:nvPr/>
        </p:nvCxnSpPr>
        <p:spPr>
          <a:xfrm>
            <a:off x="6008714" y="3885995"/>
            <a:ext cx="1181304" cy="9932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CuadroTexto 50">
            <a:extLst>
              <a:ext uri="{FF2B5EF4-FFF2-40B4-BE49-F238E27FC236}">
                <a16:creationId xmlns:a16="http://schemas.microsoft.com/office/drawing/2014/main" id="{A2115C9F-D01D-8BE3-0441-38E508DDFE24}"/>
              </a:ext>
            </a:extLst>
          </p:cNvPr>
          <p:cNvSpPr txBox="1"/>
          <p:nvPr/>
        </p:nvSpPr>
        <p:spPr>
          <a:xfrm>
            <a:off x="7453243" y="3333748"/>
            <a:ext cx="248883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3    0</a:t>
            </a:r>
          </a:p>
          <a:p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 0  8/3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52" name="CuadroTexto 51">
            <a:extLst>
              <a:ext uri="{FF2B5EF4-FFF2-40B4-BE49-F238E27FC236}">
                <a16:creationId xmlns:a16="http://schemas.microsoft.com/office/drawing/2014/main" id="{94BA815C-A3EB-2858-9B94-B85394834625}"/>
              </a:ext>
            </a:extLst>
          </p:cNvPr>
          <p:cNvSpPr txBox="1"/>
          <p:nvPr/>
        </p:nvSpPr>
        <p:spPr>
          <a:xfrm>
            <a:off x="9036523" y="3476374"/>
            <a:ext cx="2592376" cy="12618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,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diagonal </a:t>
            </a:r>
            <a:r>
              <a:rPr lang="es-ES" sz="24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matrix</a:t>
            </a:r>
            <a:endParaRPr lang="es-ES" sz="24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with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diagonal</a:t>
            </a:r>
          </a:p>
          <a:p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entries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&gt; 0</a:t>
            </a:r>
          </a:p>
        </p:txBody>
      </p:sp>
      <p:sp>
        <p:nvSpPr>
          <p:cNvPr id="53" name="Flecha: a la derecha 52">
            <a:extLst>
              <a:ext uri="{FF2B5EF4-FFF2-40B4-BE49-F238E27FC236}">
                <a16:creationId xmlns:a16="http://schemas.microsoft.com/office/drawing/2014/main" id="{6F635FD1-19C1-68AA-B2BF-789F711A1AFC}"/>
              </a:ext>
            </a:extLst>
          </p:cNvPr>
          <p:cNvSpPr/>
          <p:nvPr/>
        </p:nvSpPr>
        <p:spPr>
          <a:xfrm rot="5400000">
            <a:off x="9665418" y="4990957"/>
            <a:ext cx="779044" cy="484632"/>
          </a:xfrm>
          <a:prstGeom prst="rightArrow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4" name="CuadroTexto 53">
            <a:extLst>
              <a:ext uri="{FF2B5EF4-FFF2-40B4-BE49-F238E27FC236}">
                <a16:creationId xmlns:a16="http://schemas.microsoft.com/office/drawing/2014/main" id="{64DAC398-0F85-CB48-4E12-644D015AAED1}"/>
              </a:ext>
            </a:extLst>
          </p:cNvPr>
          <p:cNvSpPr txBox="1"/>
          <p:nvPr/>
        </p:nvSpPr>
        <p:spPr>
          <a:xfrm>
            <a:off x="8139056" y="5653009"/>
            <a:ext cx="36744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A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is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positive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definite</a:t>
            </a:r>
            <a:endParaRPr lang="es-ES" sz="27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7507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4" grpId="0" animBg="1"/>
      <p:bldP spid="25" grpId="0" animBg="1"/>
      <p:bldP spid="26" grpId="0" animBg="1"/>
      <p:bldP spid="27" grpId="0" animBg="1"/>
      <p:bldP spid="28" grpId="0"/>
      <p:bldP spid="36" grpId="0" animBg="1"/>
      <p:bldP spid="37" grpId="0" animBg="1"/>
      <p:bldP spid="46" grpId="0"/>
      <p:bldP spid="48" grpId="0"/>
      <p:bldP spid="49" grpId="0"/>
      <p:bldP spid="51" grpId="0"/>
      <p:bldP spid="52" grpId="0"/>
      <p:bldP spid="53" grpId="0" animBg="1"/>
      <p:bldP spid="5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7C967E-9B78-0A6E-7779-8764BF1930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brir corchete 8">
            <a:extLst>
              <a:ext uri="{FF2B5EF4-FFF2-40B4-BE49-F238E27FC236}">
                <a16:creationId xmlns:a16="http://schemas.microsoft.com/office/drawing/2014/main" id="{7B05F4C5-EDE1-2CF1-DAA3-1E60FD5ECC25}"/>
              </a:ext>
            </a:extLst>
          </p:cNvPr>
          <p:cNvSpPr/>
          <p:nvPr/>
        </p:nvSpPr>
        <p:spPr>
          <a:xfrm>
            <a:off x="1773567" y="1032654"/>
            <a:ext cx="70783" cy="1306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errar corchete 9">
            <a:extLst>
              <a:ext uri="{FF2B5EF4-FFF2-40B4-BE49-F238E27FC236}">
                <a16:creationId xmlns:a16="http://schemas.microsoft.com/office/drawing/2014/main" id="{B3C16AED-B6F2-46BC-A7EF-9EF8EB0FCBDA}"/>
              </a:ext>
            </a:extLst>
          </p:cNvPr>
          <p:cNvSpPr/>
          <p:nvPr/>
        </p:nvSpPr>
        <p:spPr>
          <a:xfrm>
            <a:off x="3245180" y="1054632"/>
            <a:ext cx="70783" cy="1306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1245428B-6ED4-EA3F-0C92-34D3A12CF53C}"/>
              </a:ext>
            </a:extLst>
          </p:cNvPr>
          <p:cNvSpPr txBox="1"/>
          <p:nvPr/>
        </p:nvSpPr>
        <p:spPr>
          <a:xfrm>
            <a:off x="1070398" y="1506632"/>
            <a:ext cx="28488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B </a:t>
            </a:r>
            <a:r>
              <a:rPr lang="es-ES" sz="2800" dirty="0">
                <a:solidFill>
                  <a:srgbClr val="0070C0"/>
                </a:solidFill>
              </a:rPr>
              <a:t>=</a:t>
            </a:r>
            <a:r>
              <a:rPr lang="es-ES" sz="2800" dirty="0"/>
              <a:t>                             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7994D1C6-A694-3D85-D996-312C06FD0607}"/>
              </a:ext>
            </a:extLst>
          </p:cNvPr>
          <p:cNvSpPr txBox="1"/>
          <p:nvPr/>
        </p:nvSpPr>
        <p:spPr>
          <a:xfrm>
            <a:off x="1697569" y="901638"/>
            <a:ext cx="2488837" cy="206210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-2  1   1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1  -1  0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1   0 -1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17" name="Conector recto de flecha 16">
            <a:extLst>
              <a:ext uri="{FF2B5EF4-FFF2-40B4-BE49-F238E27FC236}">
                <a16:creationId xmlns:a16="http://schemas.microsoft.com/office/drawing/2014/main" id="{D326E642-0BE7-6C56-338B-A3001F572C09}"/>
              </a:ext>
            </a:extLst>
          </p:cNvPr>
          <p:cNvCxnSpPr>
            <a:cxnSpLocks/>
          </p:cNvCxnSpPr>
          <p:nvPr/>
        </p:nvCxnSpPr>
        <p:spPr>
          <a:xfrm>
            <a:off x="3446547" y="1787486"/>
            <a:ext cx="1181304" cy="9932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uadroTexto 17">
            <a:extLst>
              <a:ext uri="{FF2B5EF4-FFF2-40B4-BE49-F238E27FC236}">
                <a16:creationId xmlns:a16="http://schemas.microsoft.com/office/drawing/2014/main" id="{83B4E25B-DEE1-3069-3C14-1166080BB37F}"/>
              </a:ext>
            </a:extLst>
          </p:cNvPr>
          <p:cNvSpPr txBox="1"/>
          <p:nvPr/>
        </p:nvSpPr>
        <p:spPr>
          <a:xfrm>
            <a:off x="3388934" y="1345662"/>
            <a:ext cx="13880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+(1/2)r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52" name="CuadroTexto 51">
            <a:extLst>
              <a:ext uri="{FF2B5EF4-FFF2-40B4-BE49-F238E27FC236}">
                <a16:creationId xmlns:a16="http://schemas.microsoft.com/office/drawing/2014/main" id="{C18FB0B2-3F8F-6790-3745-A54C164B7041}"/>
              </a:ext>
            </a:extLst>
          </p:cNvPr>
          <p:cNvSpPr txBox="1"/>
          <p:nvPr/>
        </p:nvSpPr>
        <p:spPr>
          <a:xfrm>
            <a:off x="8309614" y="4729572"/>
            <a:ext cx="3209533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diagonal </a:t>
            </a:r>
            <a:r>
              <a:rPr lang="es-ES" sz="24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matrix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with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diagonal</a:t>
            </a:r>
          </a:p>
          <a:p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entries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≤ 0</a:t>
            </a:r>
          </a:p>
          <a:p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 and </a:t>
            </a:r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one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of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them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= 0</a:t>
            </a:r>
          </a:p>
        </p:txBody>
      </p:sp>
      <p:sp>
        <p:nvSpPr>
          <p:cNvPr id="53" name="Flecha: a la derecha 52">
            <a:extLst>
              <a:ext uri="{FF2B5EF4-FFF2-40B4-BE49-F238E27FC236}">
                <a16:creationId xmlns:a16="http://schemas.microsoft.com/office/drawing/2014/main" id="{393C8AFC-686E-8FF0-0079-D4ECADFD4C40}"/>
              </a:ext>
            </a:extLst>
          </p:cNvPr>
          <p:cNvSpPr/>
          <p:nvPr/>
        </p:nvSpPr>
        <p:spPr>
          <a:xfrm rot="10800000">
            <a:off x="6214319" y="5351368"/>
            <a:ext cx="2032828" cy="484632"/>
          </a:xfrm>
          <a:prstGeom prst="rightArrow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4" name="CuadroTexto 53">
            <a:extLst>
              <a:ext uri="{FF2B5EF4-FFF2-40B4-BE49-F238E27FC236}">
                <a16:creationId xmlns:a16="http://schemas.microsoft.com/office/drawing/2014/main" id="{FE14348C-4B73-9AC9-5331-9E388C493FB2}"/>
              </a:ext>
            </a:extLst>
          </p:cNvPr>
          <p:cNvSpPr txBox="1"/>
          <p:nvPr/>
        </p:nvSpPr>
        <p:spPr>
          <a:xfrm>
            <a:off x="1539781" y="5309023"/>
            <a:ext cx="446308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B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is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negative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semidefinite</a:t>
            </a:r>
            <a:endParaRPr lang="es-ES" sz="27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E1943C27-FE21-1444-4415-C16ECA7E6600}"/>
              </a:ext>
            </a:extLst>
          </p:cNvPr>
          <p:cNvSpPr txBox="1"/>
          <p:nvPr/>
        </p:nvSpPr>
        <p:spPr>
          <a:xfrm>
            <a:off x="4772067" y="1362410"/>
            <a:ext cx="13880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+(1/2)c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19" name="Conector recto de flecha 18">
            <a:extLst>
              <a:ext uri="{FF2B5EF4-FFF2-40B4-BE49-F238E27FC236}">
                <a16:creationId xmlns:a16="http://schemas.microsoft.com/office/drawing/2014/main" id="{897987A2-0696-9779-FD15-2A03843201B1}"/>
              </a:ext>
            </a:extLst>
          </p:cNvPr>
          <p:cNvCxnSpPr>
            <a:cxnSpLocks/>
          </p:cNvCxnSpPr>
          <p:nvPr/>
        </p:nvCxnSpPr>
        <p:spPr>
          <a:xfrm>
            <a:off x="4813577" y="1792452"/>
            <a:ext cx="1181304" cy="9932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Abrir corchete 19">
            <a:extLst>
              <a:ext uri="{FF2B5EF4-FFF2-40B4-BE49-F238E27FC236}">
                <a16:creationId xmlns:a16="http://schemas.microsoft.com/office/drawing/2014/main" id="{8AAE4C28-536F-AB8C-EE4E-7A59A4266FC8}"/>
              </a:ext>
            </a:extLst>
          </p:cNvPr>
          <p:cNvSpPr/>
          <p:nvPr/>
        </p:nvSpPr>
        <p:spPr>
          <a:xfrm>
            <a:off x="6170035" y="1032654"/>
            <a:ext cx="70783" cy="1306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Cerrar corchete 20">
            <a:extLst>
              <a:ext uri="{FF2B5EF4-FFF2-40B4-BE49-F238E27FC236}">
                <a16:creationId xmlns:a16="http://schemas.microsoft.com/office/drawing/2014/main" id="{AA6B4279-1F1C-40EC-273B-09080A593975}"/>
              </a:ext>
            </a:extLst>
          </p:cNvPr>
          <p:cNvSpPr/>
          <p:nvPr/>
        </p:nvSpPr>
        <p:spPr>
          <a:xfrm>
            <a:off x="8549352" y="1032654"/>
            <a:ext cx="70783" cy="1306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A9CFE1D7-44EF-2F8E-ADBA-D143CE9AB4EA}"/>
              </a:ext>
            </a:extLst>
          </p:cNvPr>
          <p:cNvSpPr txBox="1"/>
          <p:nvPr/>
        </p:nvSpPr>
        <p:spPr>
          <a:xfrm>
            <a:off x="6205426" y="1506632"/>
            <a:ext cx="23230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/>
              <a:t>                             </a:t>
            </a: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E7F144E0-5410-55ED-7863-B10C39D6B8F0}"/>
              </a:ext>
            </a:extLst>
          </p:cNvPr>
          <p:cNvSpPr txBox="1"/>
          <p:nvPr/>
        </p:nvSpPr>
        <p:spPr>
          <a:xfrm>
            <a:off x="6214319" y="927738"/>
            <a:ext cx="2488837" cy="206210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-2    0    1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0 -1/2  1/2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1   1/2   -1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29" name="Conector recto de flecha 28">
            <a:extLst>
              <a:ext uri="{FF2B5EF4-FFF2-40B4-BE49-F238E27FC236}">
                <a16:creationId xmlns:a16="http://schemas.microsoft.com/office/drawing/2014/main" id="{0B37F304-E8CE-E9C4-D1C9-92306DF129B1}"/>
              </a:ext>
            </a:extLst>
          </p:cNvPr>
          <p:cNvCxnSpPr>
            <a:cxnSpLocks/>
          </p:cNvCxnSpPr>
          <p:nvPr/>
        </p:nvCxnSpPr>
        <p:spPr>
          <a:xfrm>
            <a:off x="8853712" y="1745301"/>
            <a:ext cx="1181304" cy="9932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CuadroTexto 29">
            <a:extLst>
              <a:ext uri="{FF2B5EF4-FFF2-40B4-BE49-F238E27FC236}">
                <a16:creationId xmlns:a16="http://schemas.microsoft.com/office/drawing/2014/main" id="{D33EC03B-7F47-CD4D-1033-6AFE58930F29}"/>
              </a:ext>
            </a:extLst>
          </p:cNvPr>
          <p:cNvSpPr txBox="1"/>
          <p:nvPr/>
        </p:nvSpPr>
        <p:spPr>
          <a:xfrm>
            <a:off x="8755288" y="1343677"/>
            <a:ext cx="13880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+(1/2)r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4448A8D6-0B6E-7339-2C61-ADD1A24ADC72}"/>
              </a:ext>
            </a:extLst>
          </p:cNvPr>
          <p:cNvSpPr txBox="1"/>
          <p:nvPr/>
        </p:nvSpPr>
        <p:spPr>
          <a:xfrm>
            <a:off x="1431095" y="2801310"/>
            <a:ext cx="13880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+(1/2)c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32" name="Conector recto de flecha 31">
            <a:extLst>
              <a:ext uri="{FF2B5EF4-FFF2-40B4-BE49-F238E27FC236}">
                <a16:creationId xmlns:a16="http://schemas.microsoft.com/office/drawing/2014/main" id="{69C7A266-2F16-EA11-7D50-7DA7F4795BDD}"/>
              </a:ext>
            </a:extLst>
          </p:cNvPr>
          <p:cNvCxnSpPr>
            <a:cxnSpLocks/>
          </p:cNvCxnSpPr>
          <p:nvPr/>
        </p:nvCxnSpPr>
        <p:spPr>
          <a:xfrm>
            <a:off x="1522411" y="3265666"/>
            <a:ext cx="1181304" cy="9932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Abrir corchete 32">
            <a:extLst>
              <a:ext uri="{FF2B5EF4-FFF2-40B4-BE49-F238E27FC236}">
                <a16:creationId xmlns:a16="http://schemas.microsoft.com/office/drawing/2014/main" id="{6F7C3BE2-EE0C-FE3D-BBFC-786EB1C34CFB}"/>
              </a:ext>
            </a:extLst>
          </p:cNvPr>
          <p:cNvSpPr/>
          <p:nvPr/>
        </p:nvSpPr>
        <p:spPr>
          <a:xfrm>
            <a:off x="2934530" y="2664829"/>
            <a:ext cx="70783" cy="1306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4" name="Cerrar corchete 33">
            <a:extLst>
              <a:ext uri="{FF2B5EF4-FFF2-40B4-BE49-F238E27FC236}">
                <a16:creationId xmlns:a16="http://schemas.microsoft.com/office/drawing/2014/main" id="{81CB90B3-1F57-03CE-8140-8A58F2512D51}"/>
              </a:ext>
            </a:extLst>
          </p:cNvPr>
          <p:cNvSpPr/>
          <p:nvPr/>
        </p:nvSpPr>
        <p:spPr>
          <a:xfrm>
            <a:off x="5313847" y="2664829"/>
            <a:ext cx="70783" cy="1306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id="{0C64A7B2-776C-8681-07D8-AA68B1FFD4A1}"/>
              </a:ext>
            </a:extLst>
          </p:cNvPr>
          <p:cNvSpPr txBox="1"/>
          <p:nvPr/>
        </p:nvSpPr>
        <p:spPr>
          <a:xfrm>
            <a:off x="2969921" y="3138807"/>
            <a:ext cx="23230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/>
              <a:t>                             </a:t>
            </a:r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5D4FE485-B6D6-1A63-02A7-6C249FAD91C9}"/>
              </a:ext>
            </a:extLst>
          </p:cNvPr>
          <p:cNvSpPr txBox="1"/>
          <p:nvPr/>
        </p:nvSpPr>
        <p:spPr>
          <a:xfrm>
            <a:off x="2949412" y="2566973"/>
            <a:ext cx="2737052" cy="206210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-2    0    0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0 -1/2  1/2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1/2 -1/2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39" name="Conector recto de flecha 38">
            <a:extLst>
              <a:ext uri="{FF2B5EF4-FFF2-40B4-BE49-F238E27FC236}">
                <a16:creationId xmlns:a16="http://schemas.microsoft.com/office/drawing/2014/main" id="{613F764A-63DA-AA65-0ACB-734BF9912F8F}"/>
              </a:ext>
            </a:extLst>
          </p:cNvPr>
          <p:cNvCxnSpPr>
            <a:cxnSpLocks/>
          </p:cNvCxnSpPr>
          <p:nvPr/>
        </p:nvCxnSpPr>
        <p:spPr>
          <a:xfrm>
            <a:off x="5618207" y="3377476"/>
            <a:ext cx="1181304" cy="9932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CuadroTexto 39">
            <a:extLst>
              <a:ext uri="{FF2B5EF4-FFF2-40B4-BE49-F238E27FC236}">
                <a16:creationId xmlns:a16="http://schemas.microsoft.com/office/drawing/2014/main" id="{BB20E559-BB14-500E-C06A-94E7A667CF31}"/>
              </a:ext>
            </a:extLst>
          </p:cNvPr>
          <p:cNvSpPr txBox="1"/>
          <p:nvPr/>
        </p:nvSpPr>
        <p:spPr>
          <a:xfrm>
            <a:off x="5765712" y="2965687"/>
            <a:ext cx="13880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41" name="CuadroTexto 40">
            <a:extLst>
              <a:ext uri="{FF2B5EF4-FFF2-40B4-BE49-F238E27FC236}">
                <a16:creationId xmlns:a16="http://schemas.microsoft.com/office/drawing/2014/main" id="{EC1EF77E-E252-B0EE-015F-381B69694AE6}"/>
              </a:ext>
            </a:extLst>
          </p:cNvPr>
          <p:cNvSpPr txBox="1"/>
          <p:nvPr/>
        </p:nvSpPr>
        <p:spPr>
          <a:xfrm>
            <a:off x="7056192" y="2963741"/>
            <a:ext cx="13880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42" name="Conector recto de flecha 41">
            <a:extLst>
              <a:ext uri="{FF2B5EF4-FFF2-40B4-BE49-F238E27FC236}">
                <a16:creationId xmlns:a16="http://schemas.microsoft.com/office/drawing/2014/main" id="{EEEA7D29-9BE0-FD8F-125B-B559A4E9FD55}"/>
              </a:ext>
            </a:extLst>
          </p:cNvPr>
          <p:cNvCxnSpPr>
            <a:cxnSpLocks/>
          </p:cNvCxnSpPr>
          <p:nvPr/>
        </p:nvCxnSpPr>
        <p:spPr>
          <a:xfrm>
            <a:off x="6949034" y="3372510"/>
            <a:ext cx="1181304" cy="9932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CuadroTexto 42">
            <a:extLst>
              <a:ext uri="{FF2B5EF4-FFF2-40B4-BE49-F238E27FC236}">
                <a16:creationId xmlns:a16="http://schemas.microsoft.com/office/drawing/2014/main" id="{C87F9324-140A-CAE4-85C5-0EFC4BBF43D9}"/>
              </a:ext>
            </a:extLst>
          </p:cNvPr>
          <p:cNvSpPr txBox="1"/>
          <p:nvPr/>
        </p:nvSpPr>
        <p:spPr>
          <a:xfrm>
            <a:off x="8414189" y="2566972"/>
            <a:ext cx="2737052" cy="206210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-2    0    0</a:t>
            </a:r>
          </a:p>
          <a:p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 0 -1/2   0</a:t>
            </a:r>
          </a:p>
          <a:p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 0    0     0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4" name="Abrir corchete 43">
            <a:extLst>
              <a:ext uri="{FF2B5EF4-FFF2-40B4-BE49-F238E27FC236}">
                <a16:creationId xmlns:a16="http://schemas.microsoft.com/office/drawing/2014/main" id="{59ED8057-4F58-16A6-6BEA-DA0FB029753B}"/>
              </a:ext>
            </a:extLst>
          </p:cNvPr>
          <p:cNvSpPr/>
          <p:nvPr/>
        </p:nvSpPr>
        <p:spPr>
          <a:xfrm>
            <a:off x="8329152" y="2664829"/>
            <a:ext cx="70783" cy="1306800"/>
          </a:xfrm>
          <a:prstGeom prst="leftBracket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5" name="Cerrar corchete 44">
            <a:extLst>
              <a:ext uri="{FF2B5EF4-FFF2-40B4-BE49-F238E27FC236}">
                <a16:creationId xmlns:a16="http://schemas.microsoft.com/office/drawing/2014/main" id="{EBC9A1B7-AC49-D148-9B48-D1DE33CC3A2D}"/>
              </a:ext>
            </a:extLst>
          </p:cNvPr>
          <p:cNvSpPr/>
          <p:nvPr/>
        </p:nvSpPr>
        <p:spPr>
          <a:xfrm>
            <a:off x="10559052" y="2664829"/>
            <a:ext cx="70783" cy="1306800"/>
          </a:xfrm>
          <a:prstGeom prst="rightBracket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7" name="Flecha: a la derecha 46">
            <a:extLst>
              <a:ext uri="{FF2B5EF4-FFF2-40B4-BE49-F238E27FC236}">
                <a16:creationId xmlns:a16="http://schemas.microsoft.com/office/drawing/2014/main" id="{0496B0F2-C517-B4F8-0345-4A180BF3D4FF}"/>
              </a:ext>
            </a:extLst>
          </p:cNvPr>
          <p:cNvSpPr/>
          <p:nvPr/>
        </p:nvSpPr>
        <p:spPr>
          <a:xfrm rot="16200000">
            <a:off x="9196879" y="4325034"/>
            <a:ext cx="652023" cy="157053"/>
          </a:xfrm>
          <a:prstGeom prst="rightArrow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6254419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78962A-4D5E-3BC1-4350-D966398CC6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brir corchete 8">
            <a:extLst>
              <a:ext uri="{FF2B5EF4-FFF2-40B4-BE49-F238E27FC236}">
                <a16:creationId xmlns:a16="http://schemas.microsoft.com/office/drawing/2014/main" id="{1870F0C0-324E-DBA7-0738-272FD36ABBD5}"/>
              </a:ext>
            </a:extLst>
          </p:cNvPr>
          <p:cNvSpPr/>
          <p:nvPr/>
        </p:nvSpPr>
        <p:spPr>
          <a:xfrm>
            <a:off x="2530650" y="1032654"/>
            <a:ext cx="70783" cy="1306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errar corchete 9">
            <a:extLst>
              <a:ext uri="{FF2B5EF4-FFF2-40B4-BE49-F238E27FC236}">
                <a16:creationId xmlns:a16="http://schemas.microsoft.com/office/drawing/2014/main" id="{AEF95FD9-18BE-7FF3-932F-E85A1FC941FE}"/>
              </a:ext>
            </a:extLst>
          </p:cNvPr>
          <p:cNvSpPr/>
          <p:nvPr/>
        </p:nvSpPr>
        <p:spPr>
          <a:xfrm>
            <a:off x="4002263" y="1054632"/>
            <a:ext cx="70783" cy="1306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00060A69-F226-AF52-2B0D-12810E39B5F0}"/>
              </a:ext>
            </a:extLst>
          </p:cNvPr>
          <p:cNvSpPr txBox="1"/>
          <p:nvPr/>
        </p:nvSpPr>
        <p:spPr>
          <a:xfrm>
            <a:off x="1827481" y="1506632"/>
            <a:ext cx="28392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C </a:t>
            </a:r>
            <a:r>
              <a:rPr lang="es-ES" sz="2800" dirty="0">
                <a:solidFill>
                  <a:srgbClr val="0070C0"/>
                </a:solidFill>
              </a:rPr>
              <a:t>=</a:t>
            </a:r>
            <a:r>
              <a:rPr lang="es-ES" sz="2800" dirty="0"/>
              <a:t>                             </a:t>
            </a:r>
          </a:p>
        </p:txBody>
      </p:sp>
      <p:cxnSp>
        <p:nvCxnSpPr>
          <p:cNvPr id="17" name="Conector recto de flecha 16">
            <a:extLst>
              <a:ext uri="{FF2B5EF4-FFF2-40B4-BE49-F238E27FC236}">
                <a16:creationId xmlns:a16="http://schemas.microsoft.com/office/drawing/2014/main" id="{63F1313C-AB0E-A741-2330-6628C54FC486}"/>
              </a:ext>
            </a:extLst>
          </p:cNvPr>
          <p:cNvCxnSpPr>
            <a:cxnSpLocks/>
          </p:cNvCxnSpPr>
          <p:nvPr/>
        </p:nvCxnSpPr>
        <p:spPr>
          <a:xfrm>
            <a:off x="4203630" y="1787486"/>
            <a:ext cx="1181304" cy="9932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uadroTexto 17">
            <a:extLst>
              <a:ext uri="{FF2B5EF4-FFF2-40B4-BE49-F238E27FC236}">
                <a16:creationId xmlns:a16="http://schemas.microsoft.com/office/drawing/2014/main" id="{3A339610-E0F2-36ED-5C3E-A3E8B83E7591}"/>
              </a:ext>
            </a:extLst>
          </p:cNvPr>
          <p:cNvSpPr txBox="1"/>
          <p:nvPr/>
        </p:nvSpPr>
        <p:spPr>
          <a:xfrm>
            <a:off x="4313730" y="1343677"/>
            <a:ext cx="13880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-3r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52" name="CuadroTexto 51">
            <a:extLst>
              <a:ext uri="{FF2B5EF4-FFF2-40B4-BE49-F238E27FC236}">
                <a16:creationId xmlns:a16="http://schemas.microsoft.com/office/drawing/2014/main" id="{E4E7BCFC-7E47-9E17-B530-89A2910B01CC}"/>
              </a:ext>
            </a:extLst>
          </p:cNvPr>
          <p:cNvSpPr txBox="1"/>
          <p:nvPr/>
        </p:nvSpPr>
        <p:spPr>
          <a:xfrm>
            <a:off x="6393183" y="3001034"/>
            <a:ext cx="4382972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,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diagonal </a:t>
            </a:r>
            <a:r>
              <a:rPr lang="es-ES" sz="24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matrix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with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some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diagonal</a:t>
            </a:r>
          </a:p>
          <a:p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 </a:t>
            </a:r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entries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&gt; 0  and </a:t>
            </a:r>
            <a:r>
              <a:rPr lang="es-ES" sz="2400" dirty="0" err="1">
                <a:solidFill>
                  <a:srgbClr val="7030A0"/>
                </a:solidFill>
                <a:latin typeface="Comic Sans MS" panose="030F0702030302020204" pitchFamily="66" charset="0"/>
              </a:rPr>
              <a:t>others</a:t>
            </a:r>
            <a:r>
              <a:rPr lang="es-ES" sz="2400" dirty="0">
                <a:solidFill>
                  <a:srgbClr val="7030A0"/>
                </a:solidFill>
                <a:latin typeface="Comic Sans MS" panose="030F0702030302020204" pitchFamily="66" charset="0"/>
              </a:rPr>
              <a:t> &lt; 0</a:t>
            </a:r>
          </a:p>
        </p:txBody>
      </p:sp>
      <p:sp>
        <p:nvSpPr>
          <p:cNvPr id="53" name="Flecha: a la derecha 52">
            <a:extLst>
              <a:ext uri="{FF2B5EF4-FFF2-40B4-BE49-F238E27FC236}">
                <a16:creationId xmlns:a16="http://schemas.microsoft.com/office/drawing/2014/main" id="{945DA1AA-2844-B1CD-18A3-DF0BB5FF3F8D}"/>
              </a:ext>
            </a:extLst>
          </p:cNvPr>
          <p:cNvSpPr/>
          <p:nvPr/>
        </p:nvSpPr>
        <p:spPr>
          <a:xfrm rot="5400000">
            <a:off x="7710358" y="4441747"/>
            <a:ext cx="774098" cy="484632"/>
          </a:xfrm>
          <a:prstGeom prst="rightArrow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4" name="CuadroTexto 53">
            <a:extLst>
              <a:ext uri="{FF2B5EF4-FFF2-40B4-BE49-F238E27FC236}">
                <a16:creationId xmlns:a16="http://schemas.microsoft.com/office/drawing/2014/main" id="{D3E7668D-5C60-9B1F-882D-0F6F9C48C35C}"/>
              </a:ext>
            </a:extLst>
          </p:cNvPr>
          <p:cNvSpPr txBox="1"/>
          <p:nvPr/>
        </p:nvSpPr>
        <p:spPr>
          <a:xfrm>
            <a:off x="6852989" y="5137324"/>
            <a:ext cx="25523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C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is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indefinite</a:t>
            </a:r>
            <a:endParaRPr lang="es-ES" sz="27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C8103990-ECB7-FF35-10C9-FD233428A9DF}"/>
              </a:ext>
            </a:extLst>
          </p:cNvPr>
          <p:cNvSpPr txBox="1"/>
          <p:nvPr/>
        </p:nvSpPr>
        <p:spPr>
          <a:xfrm>
            <a:off x="5699170" y="1361486"/>
            <a:ext cx="13880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-3c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19" name="Conector recto de flecha 18">
            <a:extLst>
              <a:ext uri="{FF2B5EF4-FFF2-40B4-BE49-F238E27FC236}">
                <a16:creationId xmlns:a16="http://schemas.microsoft.com/office/drawing/2014/main" id="{2954A3BB-2E6E-F72C-BF12-323494AC838C}"/>
              </a:ext>
            </a:extLst>
          </p:cNvPr>
          <p:cNvCxnSpPr>
            <a:cxnSpLocks/>
          </p:cNvCxnSpPr>
          <p:nvPr/>
        </p:nvCxnSpPr>
        <p:spPr>
          <a:xfrm>
            <a:off x="5570660" y="1792452"/>
            <a:ext cx="1181304" cy="9932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Abrir corchete 19">
            <a:extLst>
              <a:ext uri="{FF2B5EF4-FFF2-40B4-BE49-F238E27FC236}">
                <a16:creationId xmlns:a16="http://schemas.microsoft.com/office/drawing/2014/main" id="{4974D0EC-04DD-8F92-EB68-2660D02BBA40}"/>
              </a:ext>
            </a:extLst>
          </p:cNvPr>
          <p:cNvSpPr/>
          <p:nvPr/>
        </p:nvSpPr>
        <p:spPr>
          <a:xfrm>
            <a:off x="6927118" y="1032654"/>
            <a:ext cx="70783" cy="13068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Cerrar corchete 20">
            <a:extLst>
              <a:ext uri="{FF2B5EF4-FFF2-40B4-BE49-F238E27FC236}">
                <a16:creationId xmlns:a16="http://schemas.microsoft.com/office/drawing/2014/main" id="{52973D2A-88A9-092A-76D5-46C35EAAA24D}"/>
              </a:ext>
            </a:extLst>
          </p:cNvPr>
          <p:cNvSpPr/>
          <p:nvPr/>
        </p:nvSpPr>
        <p:spPr>
          <a:xfrm>
            <a:off x="8677170" y="1021999"/>
            <a:ext cx="70783" cy="130680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359223BD-807F-1E65-ECB0-A0C6D6448476}"/>
              </a:ext>
            </a:extLst>
          </p:cNvPr>
          <p:cNvSpPr txBox="1"/>
          <p:nvPr/>
        </p:nvSpPr>
        <p:spPr>
          <a:xfrm>
            <a:off x="6962509" y="1506632"/>
            <a:ext cx="23230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/>
              <a:t>                             </a:t>
            </a: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8AB7CBA3-6C9B-CEA9-2764-118F7B48667C}"/>
              </a:ext>
            </a:extLst>
          </p:cNvPr>
          <p:cNvSpPr txBox="1"/>
          <p:nvPr/>
        </p:nvSpPr>
        <p:spPr>
          <a:xfrm>
            <a:off x="6852989" y="938931"/>
            <a:ext cx="2488837" cy="206210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1    0   0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-7 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 1   -1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29" name="Conector recto de flecha 28">
            <a:extLst>
              <a:ext uri="{FF2B5EF4-FFF2-40B4-BE49-F238E27FC236}">
                <a16:creationId xmlns:a16="http://schemas.microsoft.com/office/drawing/2014/main" id="{115AFA79-4094-83C1-ACDE-6184C96BFCBB}"/>
              </a:ext>
            </a:extLst>
          </p:cNvPr>
          <p:cNvCxnSpPr>
            <a:cxnSpLocks/>
          </p:cNvCxnSpPr>
          <p:nvPr/>
        </p:nvCxnSpPr>
        <p:spPr>
          <a:xfrm>
            <a:off x="8963743" y="1750100"/>
            <a:ext cx="1181304" cy="9932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CuadroTexto 29">
            <a:extLst>
              <a:ext uri="{FF2B5EF4-FFF2-40B4-BE49-F238E27FC236}">
                <a16:creationId xmlns:a16="http://schemas.microsoft.com/office/drawing/2014/main" id="{24DA2D3D-01C1-B74C-90FE-5F9BBF17FFFE}"/>
              </a:ext>
            </a:extLst>
          </p:cNvPr>
          <p:cNvSpPr txBox="1"/>
          <p:nvPr/>
        </p:nvSpPr>
        <p:spPr>
          <a:xfrm>
            <a:off x="8855814" y="1343677"/>
            <a:ext cx="13880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+(1/7)r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FBC12FD2-454C-4A17-0511-C5C90BF9E043}"/>
              </a:ext>
            </a:extLst>
          </p:cNvPr>
          <p:cNvSpPr txBox="1"/>
          <p:nvPr/>
        </p:nvSpPr>
        <p:spPr>
          <a:xfrm>
            <a:off x="2188178" y="2801310"/>
            <a:ext cx="13880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+(1/7)c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32" name="Conector recto de flecha 31">
            <a:extLst>
              <a:ext uri="{FF2B5EF4-FFF2-40B4-BE49-F238E27FC236}">
                <a16:creationId xmlns:a16="http://schemas.microsoft.com/office/drawing/2014/main" id="{989BD917-DB96-C854-3EF5-751CB2C85E5D}"/>
              </a:ext>
            </a:extLst>
          </p:cNvPr>
          <p:cNvCxnSpPr>
            <a:cxnSpLocks/>
          </p:cNvCxnSpPr>
          <p:nvPr/>
        </p:nvCxnSpPr>
        <p:spPr>
          <a:xfrm>
            <a:off x="2279494" y="3265666"/>
            <a:ext cx="1181304" cy="9932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Abrir corchete 32">
            <a:extLst>
              <a:ext uri="{FF2B5EF4-FFF2-40B4-BE49-F238E27FC236}">
                <a16:creationId xmlns:a16="http://schemas.microsoft.com/office/drawing/2014/main" id="{DA8E02F2-5FB2-81A9-96D3-F9814C922D56}"/>
              </a:ext>
            </a:extLst>
          </p:cNvPr>
          <p:cNvSpPr/>
          <p:nvPr/>
        </p:nvSpPr>
        <p:spPr>
          <a:xfrm>
            <a:off x="3691613" y="2664829"/>
            <a:ext cx="70783" cy="1306800"/>
          </a:xfrm>
          <a:prstGeom prst="leftBracket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4" name="Cerrar corchete 33">
            <a:extLst>
              <a:ext uri="{FF2B5EF4-FFF2-40B4-BE49-F238E27FC236}">
                <a16:creationId xmlns:a16="http://schemas.microsoft.com/office/drawing/2014/main" id="{EC6912C0-2E6F-A433-AF47-236DAF6D0B70}"/>
              </a:ext>
            </a:extLst>
          </p:cNvPr>
          <p:cNvSpPr/>
          <p:nvPr/>
        </p:nvSpPr>
        <p:spPr>
          <a:xfrm>
            <a:off x="6070930" y="2664829"/>
            <a:ext cx="70783" cy="1306800"/>
          </a:xfrm>
          <a:prstGeom prst="rightBracket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id="{16038FB7-C049-31A1-F920-96D0088A2D38}"/>
              </a:ext>
            </a:extLst>
          </p:cNvPr>
          <p:cNvSpPr txBox="1"/>
          <p:nvPr/>
        </p:nvSpPr>
        <p:spPr>
          <a:xfrm>
            <a:off x="3727004" y="3138807"/>
            <a:ext cx="23230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/>
              <a:t>                             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B5D11C12-1B74-C83A-3A53-D28F9468E194}"/>
              </a:ext>
            </a:extLst>
          </p:cNvPr>
          <p:cNvSpPr txBox="1"/>
          <p:nvPr/>
        </p:nvSpPr>
        <p:spPr>
          <a:xfrm>
            <a:off x="2518907" y="918500"/>
            <a:ext cx="2488837" cy="206210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1  3  0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3  2  1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1 -1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8D6D0D8C-0DF3-C1F1-A2E2-E24EABBDE1BC}"/>
              </a:ext>
            </a:extLst>
          </p:cNvPr>
          <p:cNvSpPr txBox="1"/>
          <p:nvPr/>
        </p:nvSpPr>
        <p:spPr>
          <a:xfrm>
            <a:off x="3807020" y="2565496"/>
            <a:ext cx="2488837" cy="206210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1    0    0</a:t>
            </a:r>
          </a:p>
          <a:p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 0  -7    0</a:t>
            </a:r>
          </a:p>
          <a:p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 0   0  -6/7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667850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Elipse 13">
            <a:extLst>
              <a:ext uri="{FF2B5EF4-FFF2-40B4-BE49-F238E27FC236}">
                <a16:creationId xmlns:a16="http://schemas.microsoft.com/office/drawing/2014/main" id="{B00C0E72-AFC8-8D39-5D0B-8E0E3E52EEC2}"/>
              </a:ext>
            </a:extLst>
          </p:cNvPr>
          <p:cNvSpPr/>
          <p:nvPr/>
        </p:nvSpPr>
        <p:spPr>
          <a:xfrm>
            <a:off x="10797308" y="185303"/>
            <a:ext cx="1182254" cy="1091449"/>
          </a:xfrm>
          <a:prstGeom prst="ellipse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15A0D00-F8C1-56C8-8B8B-3B456EB15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4011" y="174458"/>
            <a:ext cx="10743831" cy="1307213"/>
          </a:xfrm>
          <a:noFill/>
        </p:spPr>
        <p:txBody>
          <a:bodyPr>
            <a:noAutofit/>
          </a:bodyPr>
          <a:lstStyle/>
          <a:p>
            <a:br>
              <a:rPr lang="es-ES" b="1" dirty="0">
                <a:solidFill>
                  <a:srgbClr val="FF0000"/>
                </a:solidFill>
                <a:latin typeface="Comic Sans MS" panose="030F0702030302020204" pitchFamily="66" charset="0"/>
              </a:rPr>
            </a:br>
            <a:r>
              <a:rPr lang="es-ES" b="1" dirty="0">
                <a:solidFill>
                  <a:srgbClr val="FF0000"/>
                </a:solidFill>
                <a:latin typeface="Comic Sans MS" panose="030F0702030302020204" pitchFamily="66" charset="0"/>
              </a:rPr>
              <a:t>SOME HELPFUL RELATED TOPICS</a:t>
            </a:r>
            <a:br>
              <a:rPr lang="es-ES" b="1" dirty="0">
                <a:solidFill>
                  <a:srgbClr val="FF0000"/>
                </a:solidFill>
                <a:latin typeface="Comic Sans MS" panose="030F0702030302020204" pitchFamily="66" charset="0"/>
              </a:rPr>
            </a:br>
            <a:endParaRPr lang="es-ES" b="1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596358D-5931-A138-69D5-57366B624C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4011" y="1581042"/>
            <a:ext cx="11587989" cy="4351338"/>
          </a:xfrm>
        </p:spPr>
        <p:txBody>
          <a:bodyPr/>
          <a:lstStyle/>
          <a:p>
            <a:pPr marL="0" indent="0">
              <a:buNone/>
            </a:pPr>
            <a:r>
              <a:rPr lang="es-ES" dirty="0"/>
              <a:t>• </a:t>
            </a:r>
            <a:r>
              <a:rPr lang="es-ES" sz="3200" dirty="0" err="1">
                <a:latin typeface="Comic Sans MS" panose="030F0702030302020204" pitchFamily="66" charset="0"/>
              </a:rPr>
              <a:t>Revision</a:t>
            </a:r>
            <a:r>
              <a:rPr lang="es-ES" sz="3200" dirty="0"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latin typeface="Comic Sans MS" panose="030F0702030302020204" pitchFamily="66" charset="0"/>
              </a:rPr>
              <a:t>of</a:t>
            </a:r>
            <a:r>
              <a:rPr lang="es-ES" sz="3200" dirty="0"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latin typeface="Comic Sans MS" panose="030F0702030302020204" pitchFamily="66" charset="0"/>
              </a:rPr>
              <a:t>the</a:t>
            </a:r>
            <a:r>
              <a:rPr lang="es-ES" sz="3200" dirty="0"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latin typeface="Comic Sans MS" panose="030F0702030302020204" pitchFamily="66" charset="0"/>
              </a:rPr>
              <a:t>some</a:t>
            </a:r>
            <a:r>
              <a:rPr lang="es-ES" sz="3200" dirty="0"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latin typeface="Comic Sans MS" panose="030F0702030302020204" pitchFamily="66" charset="0"/>
              </a:rPr>
              <a:t>of</a:t>
            </a:r>
            <a:r>
              <a:rPr lang="es-ES" sz="3200" dirty="0"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latin typeface="Comic Sans MS" panose="030F0702030302020204" pitchFamily="66" charset="0"/>
              </a:rPr>
              <a:t>following</a:t>
            </a:r>
            <a:r>
              <a:rPr lang="es-ES" sz="3200" dirty="0"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latin typeface="Comic Sans MS" panose="030F0702030302020204" pitchFamily="66" charset="0"/>
              </a:rPr>
              <a:t>topics</a:t>
            </a:r>
            <a:r>
              <a:rPr lang="es-ES" sz="3200" dirty="0"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latin typeface="Comic Sans MS" panose="030F0702030302020204" pitchFamily="66" charset="0"/>
              </a:rPr>
              <a:t>is</a:t>
            </a:r>
            <a:r>
              <a:rPr lang="es-ES" sz="3200" dirty="0"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latin typeface="Comic Sans MS" panose="030F0702030302020204" pitchFamily="66" charset="0"/>
              </a:rPr>
              <a:t>suggested</a:t>
            </a:r>
            <a:r>
              <a:rPr lang="es-ES" sz="3200" dirty="0">
                <a:latin typeface="Comic Sans MS" panose="030F0702030302020204" pitchFamily="66" charset="0"/>
              </a:rPr>
              <a:t>:</a:t>
            </a:r>
          </a:p>
          <a:p>
            <a:pPr marL="0" indent="0">
              <a:buNone/>
            </a:pPr>
            <a:r>
              <a:rPr lang="es-ES" sz="3200" dirty="0">
                <a:latin typeface="Comic Sans MS" panose="030F0702030302020204" pitchFamily="66" charset="0"/>
              </a:rPr>
              <a:t>  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0A65BCB2-6E76-5803-E8BB-19BCB411F56E}"/>
              </a:ext>
            </a:extLst>
          </p:cNvPr>
          <p:cNvSpPr txBox="1"/>
          <p:nvPr/>
        </p:nvSpPr>
        <p:spPr>
          <a:xfrm>
            <a:off x="1011378" y="3158633"/>
            <a:ext cx="87029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–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Inner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product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in a real vector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space</a:t>
            </a:r>
            <a:endParaRPr lang="es-ES" sz="28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590573D9-3C64-1ADF-D349-2DAFECF6C379}"/>
              </a:ext>
            </a:extLst>
          </p:cNvPr>
          <p:cNvSpPr txBox="1"/>
          <p:nvPr/>
        </p:nvSpPr>
        <p:spPr>
          <a:xfrm>
            <a:off x="1011378" y="4721695"/>
            <a:ext cx="112683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–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Leading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principal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minors</a:t>
            </a:r>
            <a:endParaRPr lang="es-ES" sz="28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27A609CC-F0E2-DF2D-AB38-F3551A094F93}"/>
              </a:ext>
            </a:extLst>
          </p:cNvPr>
          <p:cNvSpPr txBox="1"/>
          <p:nvPr/>
        </p:nvSpPr>
        <p:spPr>
          <a:xfrm>
            <a:off x="1015998" y="3937606"/>
            <a:ext cx="1037243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– 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Local extrema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of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scalar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fields</a:t>
            </a:r>
            <a:endParaRPr lang="es-ES" sz="28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endParaRPr lang="es-ES" sz="28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pic>
        <p:nvPicPr>
          <p:cNvPr id="13" name="Gráfico 12" descr="Libros con relleno sólido">
            <a:extLst>
              <a:ext uri="{FF2B5EF4-FFF2-40B4-BE49-F238E27FC236}">
                <a16:creationId xmlns:a16="http://schemas.microsoft.com/office/drawing/2014/main" id="{28D05808-8F06-BA75-4DCB-357EF53C1799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235" y="273828"/>
            <a:ext cx="914400" cy="914400"/>
          </a:xfrm>
          <a:prstGeom prst="rect">
            <a:avLst/>
          </a:prstGeom>
        </p:spPr>
      </p:pic>
      <p:sp>
        <p:nvSpPr>
          <p:cNvPr id="10" name="CuadroTexto 9">
            <a:extLst>
              <a:ext uri="{FF2B5EF4-FFF2-40B4-BE49-F238E27FC236}">
                <a16:creationId xmlns:a16="http://schemas.microsoft.com/office/drawing/2014/main" id="{7A4B6C9D-82AF-71A2-6B7A-DD86BF980142}"/>
              </a:ext>
            </a:extLst>
          </p:cNvPr>
          <p:cNvSpPr txBox="1"/>
          <p:nvPr/>
        </p:nvSpPr>
        <p:spPr>
          <a:xfrm>
            <a:off x="1011378" y="5505784"/>
            <a:ext cx="109681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–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Diagonalization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of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real matrices (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eigenvalues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) 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D08055B8-11FA-E697-C567-B398297C19D6}"/>
              </a:ext>
            </a:extLst>
          </p:cNvPr>
          <p:cNvSpPr txBox="1"/>
          <p:nvPr/>
        </p:nvSpPr>
        <p:spPr>
          <a:xfrm>
            <a:off x="1011378" y="2433396"/>
            <a:ext cx="87029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– 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Gauss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elimination</a:t>
            </a:r>
            <a:endParaRPr lang="es-ES" sz="28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23165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32DDB8-AF0A-12A1-38AC-885A7FC08E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ítulo 1">
            <a:extLst>
              <a:ext uri="{FF2B5EF4-FFF2-40B4-BE49-F238E27FC236}">
                <a16:creationId xmlns:a16="http://schemas.microsoft.com/office/drawing/2014/main" id="{B55834D4-70A0-2864-FDD2-142FD7E5EB42}"/>
              </a:ext>
            </a:extLst>
          </p:cNvPr>
          <p:cNvSpPr txBox="1">
            <a:spLocks/>
          </p:cNvSpPr>
          <p:nvPr/>
        </p:nvSpPr>
        <p:spPr>
          <a:xfrm>
            <a:off x="281354" y="360485"/>
            <a:ext cx="11661269" cy="1011115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b="1">
                <a:solidFill>
                  <a:srgbClr val="7030A0"/>
                </a:solidFill>
              </a:rPr>
              <a:t>The </a:t>
            </a:r>
            <a:r>
              <a:rPr lang="es-ES" b="1" dirty="0" err="1">
                <a:solidFill>
                  <a:srgbClr val="7030A0"/>
                </a:solidFill>
              </a:rPr>
              <a:t>main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result</a:t>
            </a:r>
            <a:endParaRPr lang="es-ES" b="1" dirty="0">
              <a:solidFill>
                <a:srgbClr val="7030A0"/>
              </a:solidFill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569765" y="1495688"/>
            <a:ext cx="1084142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700" dirty="0" err="1">
                <a:latin typeface="Comic Sans MS" panose="030F0702030302020204" pitchFamily="66" charset="0"/>
              </a:rPr>
              <a:t>We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will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write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M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R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(n x n) </a:t>
            </a:r>
            <a:r>
              <a:rPr lang="es-ES" sz="2700" dirty="0">
                <a:latin typeface="Comic Sans MS" panose="030F0702030302020204" pitchFamily="66" charset="0"/>
              </a:rPr>
              <a:t>to </a:t>
            </a:r>
            <a:r>
              <a:rPr lang="es-ES" sz="2700" dirty="0" err="1">
                <a:latin typeface="Comic Sans MS" panose="030F0702030302020204" pitchFamily="66" charset="0"/>
              </a:rPr>
              <a:t>refer</a:t>
            </a:r>
            <a:r>
              <a:rPr lang="es-ES" sz="2700" dirty="0">
                <a:latin typeface="Comic Sans MS" panose="030F0702030302020204" pitchFamily="66" charset="0"/>
              </a:rPr>
              <a:t> to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set </a:t>
            </a:r>
            <a:r>
              <a:rPr lang="es-ES" sz="2700" dirty="0" err="1">
                <a:latin typeface="Comic Sans MS" panose="030F0702030302020204" pitchFamily="66" charset="0"/>
              </a:rPr>
              <a:t>of</a:t>
            </a:r>
            <a:r>
              <a:rPr lang="es-ES" sz="2700" dirty="0">
                <a:latin typeface="Comic Sans MS" panose="030F0702030302020204" pitchFamily="66" charset="0"/>
              </a:rPr>
              <a:t> (</a:t>
            </a:r>
            <a:r>
              <a:rPr lang="es-ES" sz="2700" dirty="0" err="1">
                <a:latin typeface="Comic Sans MS" panose="030F0702030302020204" pitchFamily="66" charset="0"/>
              </a:rPr>
              <a:t>square</a:t>
            </a:r>
            <a:r>
              <a:rPr lang="es-ES" sz="2700" dirty="0">
                <a:latin typeface="Comic Sans MS" panose="030F0702030302020204" pitchFamily="66" charset="0"/>
              </a:rPr>
              <a:t>) matrices</a:t>
            </a:r>
          </a:p>
          <a:p>
            <a:r>
              <a:rPr lang="es-ES" sz="2700" dirty="0" err="1">
                <a:latin typeface="Comic Sans MS" panose="030F0702030302020204" pitchFamily="66" charset="0"/>
              </a:rPr>
              <a:t>with</a:t>
            </a:r>
            <a:r>
              <a:rPr lang="es-ES" sz="2700" dirty="0">
                <a:latin typeface="Comic Sans MS" panose="030F0702030302020204" pitchFamily="66" charset="0"/>
              </a:rPr>
              <a:t> n </a:t>
            </a:r>
            <a:r>
              <a:rPr lang="es-ES" sz="2700" dirty="0" err="1">
                <a:latin typeface="Comic Sans MS" panose="030F0702030302020204" pitchFamily="66" charset="0"/>
              </a:rPr>
              <a:t>rows</a:t>
            </a:r>
            <a:r>
              <a:rPr lang="es-ES" sz="2700" dirty="0">
                <a:latin typeface="Comic Sans MS" panose="030F0702030302020204" pitchFamily="66" charset="0"/>
              </a:rPr>
              <a:t> and n </a:t>
            </a:r>
            <a:r>
              <a:rPr lang="es-ES" sz="2700" dirty="0" err="1">
                <a:latin typeface="Comic Sans MS" panose="030F0702030302020204" pitchFamily="66" charset="0"/>
              </a:rPr>
              <a:t>columns</a:t>
            </a:r>
            <a:r>
              <a:rPr lang="es-ES" sz="2700" dirty="0">
                <a:latin typeface="Comic Sans MS" panose="030F0702030302020204" pitchFamily="66" charset="0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</a:rPr>
              <a:t>with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coefficients</a:t>
            </a:r>
            <a:r>
              <a:rPr lang="es-ES" sz="2700" dirty="0">
                <a:latin typeface="Comic Sans MS" panose="030F0702030302020204" pitchFamily="66" charset="0"/>
              </a:rPr>
              <a:t> in R (= real </a:t>
            </a:r>
            <a:r>
              <a:rPr lang="es-ES" sz="2700" dirty="0" err="1">
                <a:latin typeface="Comic Sans MS" panose="030F0702030302020204" pitchFamily="66" charset="0"/>
              </a:rPr>
              <a:t>numbers</a:t>
            </a:r>
            <a:r>
              <a:rPr lang="es-ES" sz="2700" dirty="0">
                <a:latin typeface="Comic Sans MS" panose="030F0702030302020204" pitchFamily="66" charset="0"/>
              </a:rPr>
              <a:t>).</a:t>
            </a:r>
            <a:endParaRPr lang="es-ES_tradnl" sz="2700" dirty="0"/>
          </a:p>
        </p:txBody>
      </p:sp>
      <p:sp>
        <p:nvSpPr>
          <p:cNvPr id="12" name="CuadroTexto 11"/>
          <p:cNvSpPr txBox="1"/>
          <p:nvPr/>
        </p:nvSpPr>
        <p:spPr>
          <a:xfrm>
            <a:off x="569765" y="2782214"/>
            <a:ext cx="11551560" cy="13388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700" dirty="0" err="1">
                <a:latin typeface="Comic Sans MS" panose="030F0702030302020204" pitchFamily="66" charset="0"/>
              </a:rPr>
              <a:t>If</a:t>
            </a:r>
            <a:r>
              <a:rPr lang="es-ES" sz="2700" dirty="0">
                <a:latin typeface="Comic Sans MS" panose="030F0702030302020204" pitchFamily="66" charset="0"/>
              </a:rPr>
              <a:t> A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</a:t>
            </a:r>
            <a:r>
              <a:rPr lang="es-ES" sz="2700" dirty="0">
                <a:latin typeface="Comic Sans MS" panose="030F0702030302020204" pitchFamily="66" charset="0"/>
              </a:rPr>
              <a:t> M</a:t>
            </a:r>
            <a:r>
              <a:rPr lang="es-ES" sz="2700" baseline="-25000" dirty="0">
                <a:latin typeface="Comic Sans MS" panose="030F0702030302020204" pitchFamily="66" charset="0"/>
              </a:rPr>
              <a:t>R</a:t>
            </a:r>
            <a:r>
              <a:rPr lang="es-ES" sz="2700" dirty="0">
                <a:latin typeface="Comic Sans MS" panose="030F0702030302020204" pitchFamily="66" charset="0"/>
              </a:rPr>
              <a:t>(n x n),  </a:t>
            </a:r>
            <a:r>
              <a:rPr lang="es-ES" sz="2700" dirty="0" err="1">
                <a:latin typeface="Comic Sans MS" panose="030F0702030302020204" pitchFamily="66" charset="0"/>
              </a:rPr>
              <a:t>we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will</a:t>
            </a:r>
            <a:r>
              <a:rPr lang="es-ES" sz="2700" dirty="0">
                <a:latin typeface="Comic Sans MS" panose="030F0702030302020204" pitchFamily="66" charset="0"/>
              </a:rPr>
              <a:t> denote </a:t>
            </a:r>
            <a:r>
              <a:rPr lang="es-ES" sz="2700" dirty="0" err="1">
                <a:latin typeface="Comic Sans MS" panose="030F0702030302020204" pitchFamily="66" charset="0"/>
              </a:rPr>
              <a:t>by</a:t>
            </a:r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sz="2700" baseline="30000" dirty="0">
                <a:solidFill>
                  <a:srgbClr val="0070C0"/>
                </a:solidFill>
                <a:latin typeface="Comic Sans MS" panose="030F0702030302020204" pitchFamily="66" charset="0"/>
              </a:rPr>
              <a:t>T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∈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M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R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(n x n) 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</a:rPr>
              <a:t>transpose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  <a:p>
            <a:r>
              <a:rPr lang="es-ES" sz="2700" i="1" dirty="0" err="1">
                <a:latin typeface="Comic Sans MS" panose="030F0702030302020204" pitchFamily="66" charset="0"/>
              </a:rPr>
              <a:t>matrix</a:t>
            </a:r>
            <a:r>
              <a:rPr lang="es-ES" sz="2700" i="1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</a:rPr>
              <a:t>of</a:t>
            </a:r>
            <a:r>
              <a:rPr lang="es-ES" sz="2700" i="1" dirty="0">
                <a:latin typeface="Comic Sans MS" panose="030F0702030302020204" pitchFamily="66" charset="0"/>
              </a:rPr>
              <a:t>  A</a:t>
            </a:r>
            <a:r>
              <a:rPr lang="es-ES" sz="2700" dirty="0">
                <a:latin typeface="Comic Sans MS" panose="030F0702030302020204" pitchFamily="66" charset="0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</a:rPr>
              <a:t>whose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rows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correspond</a:t>
            </a:r>
            <a:r>
              <a:rPr lang="es-ES" sz="2700" dirty="0">
                <a:latin typeface="Comic Sans MS" panose="030F0702030302020204" pitchFamily="66" charset="0"/>
              </a:rPr>
              <a:t> to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columns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of</a:t>
            </a:r>
            <a:r>
              <a:rPr lang="es-ES" sz="2700" dirty="0">
                <a:latin typeface="Comic Sans MS" panose="030F0702030302020204" pitchFamily="66" charset="0"/>
              </a:rPr>
              <a:t> A (</a:t>
            </a:r>
            <a:r>
              <a:rPr lang="es-ES" sz="2700" dirty="0" err="1">
                <a:latin typeface="Comic Sans MS" panose="030F0702030302020204" pitchFamily="66" charset="0"/>
              </a:rPr>
              <a:t>analogously</a:t>
            </a:r>
            <a:r>
              <a:rPr lang="es-ES" sz="2700" dirty="0">
                <a:latin typeface="Comic Sans MS" panose="030F0702030302020204" pitchFamily="66" charset="0"/>
              </a:rPr>
              <a:t>,</a:t>
            </a:r>
          </a:p>
          <a:p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columns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of</a:t>
            </a:r>
            <a:r>
              <a:rPr lang="es-ES" sz="2700" dirty="0">
                <a:latin typeface="Comic Sans MS" panose="030F0702030302020204" pitchFamily="66" charset="0"/>
              </a:rPr>
              <a:t> A</a:t>
            </a:r>
            <a:r>
              <a:rPr lang="es-ES" sz="2700" baseline="30000" dirty="0">
                <a:latin typeface="Comic Sans MS" panose="030F0702030302020204" pitchFamily="66" charset="0"/>
              </a:rPr>
              <a:t>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correspond</a:t>
            </a:r>
            <a:r>
              <a:rPr lang="es-ES" sz="2700" dirty="0">
                <a:latin typeface="Comic Sans MS" panose="030F0702030302020204" pitchFamily="66" charset="0"/>
              </a:rPr>
              <a:t> to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rows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of</a:t>
            </a:r>
            <a:r>
              <a:rPr lang="es-ES" sz="2700" dirty="0">
                <a:latin typeface="Comic Sans MS" panose="030F0702030302020204" pitchFamily="66" charset="0"/>
              </a:rPr>
              <a:t> A).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639494" y="4484238"/>
            <a:ext cx="9134232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700" dirty="0" err="1">
                <a:latin typeface="Comic Sans MS" panose="030F0702030302020204" pitchFamily="66" charset="0"/>
              </a:rPr>
              <a:t>When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sz="2700" baseline="30000" dirty="0">
                <a:solidFill>
                  <a:srgbClr val="0070C0"/>
                </a:solidFill>
                <a:latin typeface="Comic Sans MS" panose="030F0702030302020204" pitchFamily="66" charset="0"/>
              </a:rPr>
              <a:t>T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=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A </a:t>
            </a:r>
            <a:r>
              <a:rPr lang="es-ES" sz="2700" dirty="0">
                <a:latin typeface="Comic Sans MS" panose="030F0702030302020204" pitchFamily="66" charset="0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</a:rPr>
              <a:t>we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will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say</a:t>
            </a:r>
            <a:r>
              <a:rPr lang="es-ES" sz="2700" dirty="0">
                <a:latin typeface="Comic Sans MS" panose="030F0702030302020204" pitchFamily="66" charset="0"/>
              </a:rPr>
              <a:t> that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matrix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A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is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symmetric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.</a:t>
            </a:r>
            <a:r>
              <a:rPr lang="es-ES" sz="2700" i="1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602306" y="4508879"/>
            <a:ext cx="11158824" cy="13388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                                                                                    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For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example</a:t>
            </a:r>
            <a:r>
              <a:rPr lang="es-ES" sz="2700" dirty="0">
                <a:latin typeface="Comic Sans MS" panose="030F0702030302020204" pitchFamily="66" charset="0"/>
              </a:rPr>
              <a:t>,</a:t>
            </a:r>
          </a:p>
          <a:p>
            <a:endParaRPr lang="es-ES" sz="2700" dirty="0">
              <a:latin typeface="Comic Sans MS" panose="030F0702030302020204" pitchFamily="66" charset="0"/>
            </a:endParaRPr>
          </a:p>
          <a:p>
            <a:r>
              <a:rPr lang="es-ES" sz="2700" dirty="0">
                <a:latin typeface="Comic Sans MS" panose="030F0702030302020204" pitchFamily="66" charset="0"/>
              </a:rPr>
              <a:t>A=               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∈</a:t>
            </a:r>
            <a:r>
              <a:rPr lang="es-ES" sz="2700" dirty="0">
                <a:latin typeface="Comic Sans MS" panose="030F0702030302020204" pitchFamily="66" charset="0"/>
              </a:rPr>
              <a:t> M</a:t>
            </a:r>
            <a:r>
              <a:rPr lang="es-ES" sz="2700" baseline="-25000" dirty="0">
                <a:latin typeface="Comic Sans MS" panose="030F0702030302020204" pitchFamily="66" charset="0"/>
              </a:rPr>
              <a:t>R</a:t>
            </a:r>
            <a:r>
              <a:rPr lang="es-ES" sz="2700" dirty="0">
                <a:latin typeface="Comic Sans MS" panose="030F0702030302020204" pitchFamily="66" charset="0"/>
              </a:rPr>
              <a:t>(3 x 3) </a:t>
            </a:r>
            <a:r>
              <a:rPr lang="es-ES" sz="2700" dirty="0" err="1">
                <a:latin typeface="Comic Sans MS" panose="030F0702030302020204" pitchFamily="66" charset="0"/>
              </a:rPr>
              <a:t>is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symmetric</a:t>
            </a:r>
            <a:r>
              <a:rPr lang="es-ES" sz="2700" dirty="0">
                <a:latin typeface="Comic Sans MS" panose="030F0702030302020204" pitchFamily="66" charset="0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</a:rPr>
              <a:t>since</a:t>
            </a:r>
            <a:r>
              <a:rPr lang="es-ES" sz="2700" dirty="0">
                <a:latin typeface="Comic Sans MS" panose="030F0702030302020204" pitchFamily="66" charset="0"/>
              </a:rPr>
              <a:t>  A</a:t>
            </a:r>
            <a:r>
              <a:rPr lang="es-ES" sz="2700" baseline="30000" dirty="0">
                <a:latin typeface="Comic Sans MS" panose="030F0702030302020204" pitchFamily="66" charset="0"/>
              </a:rPr>
              <a:t>T</a:t>
            </a:r>
            <a:r>
              <a:rPr lang="es-ES" sz="2700" dirty="0">
                <a:latin typeface="Comic Sans MS" panose="030F0702030302020204" pitchFamily="66" charset="0"/>
              </a:rPr>
              <a:t>=                =A.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D727F961-3B37-4C2F-69CC-832624F42C05}"/>
              </a:ext>
            </a:extLst>
          </p:cNvPr>
          <p:cNvSpPr txBox="1"/>
          <p:nvPr/>
        </p:nvSpPr>
        <p:spPr>
          <a:xfrm>
            <a:off x="1180015" y="4992069"/>
            <a:ext cx="2488837" cy="169277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3  6  -1            </a:t>
            </a:r>
          </a:p>
          <a:p>
            <a:r>
              <a:rPr lang="es-ES" sz="2800" dirty="0"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6  0   2           </a:t>
            </a:r>
          </a:p>
          <a:p>
            <a:r>
              <a:rPr lang="es-ES" sz="2800" dirty="0">
                <a:solidFill>
                  <a:srgbClr val="7030A0"/>
                </a:solidFill>
                <a:latin typeface="Comic Sans MS" panose="030F0702030302020204" pitchFamily="66" charset="0"/>
              </a:rPr>
              <a:t>-1  2   0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Cerrar corchete 7">
            <a:extLst>
              <a:ext uri="{FF2B5EF4-FFF2-40B4-BE49-F238E27FC236}">
                <a16:creationId xmlns:a16="http://schemas.microsoft.com/office/drawing/2014/main" id="{3E0A9822-27A4-39D9-F6C8-93938BE37351}"/>
              </a:ext>
            </a:extLst>
          </p:cNvPr>
          <p:cNvSpPr/>
          <p:nvPr/>
        </p:nvSpPr>
        <p:spPr>
          <a:xfrm>
            <a:off x="2620889" y="5029953"/>
            <a:ext cx="70783" cy="1224000"/>
          </a:xfrm>
          <a:prstGeom prst="righ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9" name="Abrir corchete 8">
            <a:extLst>
              <a:ext uri="{FF2B5EF4-FFF2-40B4-BE49-F238E27FC236}">
                <a16:creationId xmlns:a16="http://schemas.microsoft.com/office/drawing/2014/main" id="{5E76EC25-A485-EDE5-11BC-B884504446AC}"/>
              </a:ext>
            </a:extLst>
          </p:cNvPr>
          <p:cNvSpPr/>
          <p:nvPr/>
        </p:nvSpPr>
        <p:spPr>
          <a:xfrm>
            <a:off x="1180015" y="5029953"/>
            <a:ext cx="65687" cy="1224000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D727F961-3B37-4C2F-69CC-832624F42C05}"/>
              </a:ext>
            </a:extLst>
          </p:cNvPr>
          <p:cNvSpPr txBox="1"/>
          <p:nvPr/>
        </p:nvSpPr>
        <p:spPr>
          <a:xfrm>
            <a:off x="8664374" y="4992069"/>
            <a:ext cx="2488837" cy="169277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3</a:t>
            </a:r>
            <a:r>
              <a:rPr lang="es-ES" sz="2800" dirty="0">
                <a:latin typeface="Comic Sans MS" panose="030F0702030302020204" pitchFamily="66" charset="0"/>
              </a:rPr>
              <a:t>  </a:t>
            </a:r>
            <a:r>
              <a:rPr lang="es-ES" sz="2800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6</a:t>
            </a:r>
            <a:r>
              <a:rPr lang="es-ES" sz="2800" dirty="0">
                <a:latin typeface="Comic Sans MS" panose="030F0702030302020204" pitchFamily="66" charset="0"/>
              </a:rPr>
              <a:t>  </a:t>
            </a:r>
            <a:r>
              <a:rPr lang="es-ES" sz="2800" dirty="0">
                <a:solidFill>
                  <a:srgbClr val="7030A0"/>
                </a:solidFill>
                <a:latin typeface="Comic Sans MS" panose="030F0702030302020204" pitchFamily="66" charset="0"/>
              </a:rPr>
              <a:t>-1</a:t>
            </a:r>
            <a:r>
              <a:rPr lang="es-ES" sz="2800" dirty="0">
                <a:latin typeface="Comic Sans MS" panose="030F0702030302020204" pitchFamily="66" charset="0"/>
              </a:rPr>
              <a:t>            </a:t>
            </a:r>
          </a:p>
          <a:p>
            <a:r>
              <a:rPr lang="es-ES" sz="2800" dirty="0"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6</a:t>
            </a:r>
            <a:r>
              <a:rPr lang="es-ES" sz="2800" dirty="0">
                <a:latin typeface="Comic Sans MS" panose="030F0702030302020204" pitchFamily="66" charset="0"/>
              </a:rPr>
              <a:t>  </a:t>
            </a:r>
            <a:r>
              <a:rPr lang="es-ES" sz="2800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0</a:t>
            </a:r>
            <a:r>
              <a:rPr lang="es-ES" sz="2800" dirty="0">
                <a:latin typeface="Comic Sans MS" panose="030F0702030302020204" pitchFamily="66" charset="0"/>
              </a:rPr>
              <a:t>   </a:t>
            </a:r>
            <a:r>
              <a:rPr lang="es-ES" sz="2800" dirty="0">
                <a:solidFill>
                  <a:srgbClr val="7030A0"/>
                </a:solidFill>
                <a:latin typeface="Comic Sans MS" panose="030F0702030302020204" pitchFamily="66" charset="0"/>
              </a:rPr>
              <a:t>2</a:t>
            </a:r>
            <a:r>
              <a:rPr lang="es-ES" sz="2800" dirty="0">
                <a:latin typeface="Comic Sans MS" panose="030F0702030302020204" pitchFamily="66" charset="0"/>
              </a:rPr>
              <a:t>         </a:t>
            </a:r>
          </a:p>
          <a:p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-1</a:t>
            </a:r>
            <a:r>
              <a:rPr lang="es-ES" sz="2800" dirty="0">
                <a:latin typeface="Comic Sans MS" panose="030F0702030302020204" pitchFamily="66" charset="0"/>
              </a:rPr>
              <a:t>  </a:t>
            </a:r>
            <a:r>
              <a:rPr lang="es-ES" sz="2800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  <a:r>
              <a:rPr lang="es-ES" sz="2800" dirty="0">
                <a:latin typeface="Comic Sans MS" panose="030F0702030302020204" pitchFamily="66" charset="0"/>
              </a:rPr>
              <a:t>   </a:t>
            </a:r>
            <a:r>
              <a:rPr lang="es-ES" sz="2800" dirty="0">
                <a:solidFill>
                  <a:srgbClr val="7030A0"/>
                </a:solidFill>
                <a:latin typeface="Comic Sans MS" panose="030F0702030302020204" pitchFamily="66" charset="0"/>
              </a:rPr>
              <a:t>0</a:t>
            </a:r>
            <a:r>
              <a:rPr lang="es-ES" sz="2800" dirty="0">
                <a:latin typeface="Comic Sans MS" panose="030F0702030302020204" pitchFamily="66" charset="0"/>
              </a:rPr>
              <a:t>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Cerrar corchete 12">
            <a:extLst>
              <a:ext uri="{FF2B5EF4-FFF2-40B4-BE49-F238E27FC236}">
                <a16:creationId xmlns:a16="http://schemas.microsoft.com/office/drawing/2014/main" id="{3E0A9822-27A4-39D9-F6C8-93938BE37351}"/>
              </a:ext>
            </a:extLst>
          </p:cNvPr>
          <p:cNvSpPr/>
          <p:nvPr/>
        </p:nvSpPr>
        <p:spPr>
          <a:xfrm>
            <a:off x="10111757" y="5099555"/>
            <a:ext cx="70783" cy="1224000"/>
          </a:xfrm>
          <a:prstGeom prst="righ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Abrir corchete 13">
            <a:extLst>
              <a:ext uri="{FF2B5EF4-FFF2-40B4-BE49-F238E27FC236}">
                <a16:creationId xmlns:a16="http://schemas.microsoft.com/office/drawing/2014/main" id="{5E76EC25-A485-EDE5-11BC-B884504446AC}"/>
              </a:ext>
            </a:extLst>
          </p:cNvPr>
          <p:cNvSpPr/>
          <p:nvPr/>
        </p:nvSpPr>
        <p:spPr>
          <a:xfrm>
            <a:off x="8749541" y="5077404"/>
            <a:ext cx="65687" cy="1224000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7519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5" grpId="0"/>
      <p:bldP spid="6" grpId="0"/>
      <p:bldP spid="7" grpId="0"/>
      <p:bldP spid="8" grpId="0" animBg="1"/>
      <p:bldP spid="9" grpId="0" animBg="1"/>
      <p:bldP spid="10" grpId="0"/>
      <p:bldP spid="13" grpId="0" animBg="1"/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: esquinas redondeadas 4">
            <a:extLst>
              <a:ext uri="{FF2B5EF4-FFF2-40B4-BE49-F238E27FC236}">
                <a16:creationId xmlns:a16="http://schemas.microsoft.com/office/drawing/2014/main" id="{C2184FA7-5C9A-70DA-21E2-2B325E0CC445}"/>
              </a:ext>
            </a:extLst>
          </p:cNvPr>
          <p:cNvSpPr/>
          <p:nvPr/>
        </p:nvSpPr>
        <p:spPr>
          <a:xfrm>
            <a:off x="290879" y="1581149"/>
            <a:ext cx="11642213" cy="4972051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5" name="Marcador de contenido 7">
            <a:extLst>
              <a:ext uri="{FF2B5EF4-FFF2-40B4-BE49-F238E27FC236}">
                <a16:creationId xmlns:a16="http://schemas.microsoft.com/office/drawing/2014/main" id="{4CC63FB5-70F1-8341-D4D5-B1E77BCD24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823" y="1797671"/>
            <a:ext cx="11196326" cy="22718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>
                <a:solidFill>
                  <a:srgbClr val="7030A0"/>
                </a:solidFill>
                <a:latin typeface="Yu Mincho Light" panose="020B0400000000000000" pitchFamily="18" charset="-128"/>
                <a:ea typeface="Yu Mincho Light" panose="020B0400000000000000" pitchFamily="18" charset="-128"/>
              </a:rPr>
              <a:t>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Theorem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i="1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(</a:t>
            </a:r>
            <a:r>
              <a:rPr lang="es-ES" i="1" u="sng" dirty="0" err="1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Congruent</a:t>
            </a:r>
            <a:r>
              <a:rPr lang="es-ES" i="1" u="sng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i="1" u="sng" dirty="0" err="1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diagonalization</a:t>
            </a:r>
            <a:r>
              <a:rPr lang="es-ES" i="1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)</a:t>
            </a:r>
            <a:r>
              <a:rPr lang="es-ES" i="1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.</a:t>
            </a:r>
            <a:r>
              <a:rPr lang="es-ES" i="1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</a:p>
          <a:p>
            <a:pPr marL="0" indent="0">
              <a:buNone/>
            </a:pPr>
            <a:r>
              <a:rPr lang="es-ES" i="1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</a:t>
            </a:r>
            <a:r>
              <a:rPr lang="es-ES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Given</a:t>
            </a:r>
            <a:r>
              <a:rPr lang="es-ES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a </a:t>
            </a:r>
            <a:r>
              <a:rPr lang="es-ES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symmetric</a:t>
            </a:r>
            <a:r>
              <a:rPr lang="es-ES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matrix</a:t>
            </a:r>
            <a:r>
              <a:rPr lang="es-ES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800" dirty="0">
                <a:latin typeface="Comic Sans MS" panose="030F0702030302020204" pitchFamily="66" charset="0"/>
              </a:rPr>
              <a:t>A </a:t>
            </a:r>
            <a:r>
              <a:rPr lang="es-ES" sz="28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</a:t>
            </a:r>
            <a:r>
              <a:rPr lang="es-ES" sz="28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 </a:t>
            </a:r>
            <a:r>
              <a:rPr lang="es-ES" sz="2800" dirty="0">
                <a:latin typeface="Comic Sans MS" panose="030F0702030302020204" pitchFamily="66" charset="0"/>
              </a:rPr>
              <a:t>M</a:t>
            </a:r>
            <a:r>
              <a:rPr lang="es-ES" baseline="-25000" dirty="0">
                <a:latin typeface="Comic Sans MS" panose="030F0702030302020204" pitchFamily="66" charset="0"/>
              </a:rPr>
              <a:t>R</a:t>
            </a:r>
            <a:r>
              <a:rPr lang="es-ES" sz="2800" dirty="0">
                <a:latin typeface="Comic Sans MS" panose="030F0702030302020204" pitchFamily="66" charset="0"/>
              </a:rPr>
              <a:t>(n x n), </a:t>
            </a:r>
            <a:r>
              <a:rPr lang="es-ES" sz="2800" dirty="0" err="1">
                <a:latin typeface="Comic Sans MS" panose="030F0702030302020204" pitchFamily="66" charset="0"/>
              </a:rPr>
              <a:t>it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latin typeface="Comic Sans MS" panose="030F0702030302020204" pitchFamily="66" charset="0"/>
              </a:rPr>
              <a:t>follows</a:t>
            </a:r>
            <a:r>
              <a:rPr lang="es-ES" sz="2800" dirty="0">
                <a:latin typeface="Comic Sans MS" panose="030F0702030302020204" pitchFamily="66" charset="0"/>
              </a:rPr>
              <a:t> that</a:t>
            </a:r>
            <a:r>
              <a:rPr lang="es-ES" sz="2700" dirty="0">
                <a:latin typeface="Comic Sans MS" panose="030F0702030302020204" pitchFamily="66" charset="0"/>
              </a:rPr>
              <a:t>: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b="1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endParaRPr lang="es-ES" sz="2700" b="1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C1095333-A335-FA1B-3971-2081D7D7A52E}"/>
              </a:ext>
            </a:extLst>
          </p:cNvPr>
          <p:cNvSpPr txBox="1"/>
          <p:nvPr/>
        </p:nvSpPr>
        <p:spPr>
          <a:xfrm>
            <a:off x="997538" y="2933619"/>
            <a:ext cx="10769851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Yu Gothic UI" panose="020B0500000000000000" pitchFamily="34" charset="-128"/>
                <a:ea typeface="Yu Gothic UI" panose="020B0500000000000000" pitchFamily="34" charset="-128"/>
              </a:rPr>
              <a:t>➊</a:t>
            </a: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Yu Mincho Light" panose="020B0400000000000000" pitchFamily="18" charset="-128"/>
                <a:ea typeface="Yu Mincho Light" panose="020B0400000000000000" pitchFamily="18" charset="-128"/>
                <a:cs typeface="+mn-cs"/>
              </a:rPr>
              <a:t> 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There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e</a:t>
            </a:r>
            <a:r>
              <a:rPr lang="es-ES" sz="2700" noProof="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xists</a:t>
            </a:r>
            <a:r>
              <a:rPr lang="es-ES" sz="2700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noProof="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an</a:t>
            </a:r>
            <a:r>
              <a:rPr lang="es-ES" sz="2700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invertible </a:t>
            </a:r>
            <a:r>
              <a:rPr lang="es-ES" sz="2700" noProof="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matrix</a:t>
            </a:r>
            <a:r>
              <a:rPr lang="es-ES" sz="2700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P</a:t>
            </a:r>
            <a:r>
              <a:rPr lang="es-ES" sz="2400" dirty="0">
                <a:latin typeface="Comic Sans MS" panose="030F0702030302020204" pitchFamily="66" charset="0"/>
                <a:ea typeface="Yu Gothic UI" panose="020B0500000000000000" pitchFamily="34" charset="-128"/>
              </a:rPr>
              <a:t> ∈</a:t>
            </a:r>
            <a:r>
              <a:rPr lang="es-ES" sz="24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 </a:t>
            </a:r>
            <a:r>
              <a:rPr lang="es-ES" sz="2400" dirty="0">
                <a:latin typeface="Comic Sans MS" panose="030F0702030302020204" pitchFamily="66" charset="0"/>
              </a:rPr>
              <a:t>M</a:t>
            </a:r>
            <a:r>
              <a:rPr lang="es-ES" sz="2800" baseline="-25000" dirty="0">
                <a:latin typeface="Comic Sans MS" panose="030F0702030302020204" pitchFamily="66" charset="0"/>
              </a:rPr>
              <a:t>R</a:t>
            </a:r>
            <a:r>
              <a:rPr lang="es-ES" sz="2400" dirty="0">
                <a:latin typeface="Comic Sans MS" panose="030F0702030302020204" pitchFamily="66" charset="0"/>
              </a:rPr>
              <a:t>(n x n) </a:t>
            </a:r>
            <a:r>
              <a:rPr lang="es-ES" sz="24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such</a:t>
            </a:r>
            <a:r>
              <a:rPr lang="es-ES" sz="2700" dirty="0">
                <a:latin typeface="Comic Sans MS" panose="030F0702030302020204" pitchFamily="66" charset="0"/>
              </a:rPr>
              <a:t> that</a:t>
            </a:r>
          </a:p>
          <a:p>
            <a:pPr lvl="0">
              <a:defRPr/>
            </a:pPr>
            <a:endParaRPr kumimoji="0" lang="es-ES" sz="27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omic Sans MS" panose="030F0702030302020204" pitchFamily="66" charset="0"/>
              <a:ea typeface="Yu Mincho Light" panose="020B0400000000000000" pitchFamily="18" charset="-128"/>
            </a:endParaRPr>
          </a:p>
          <a:p>
            <a:pPr lvl="0">
              <a:defRPr/>
            </a:pP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              P</a:t>
            </a:r>
            <a:r>
              <a:rPr lang="es-ES" sz="2700" baseline="300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T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A P = D </a:t>
            </a:r>
            <a:r>
              <a:rPr lang="es-ES" sz="28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</a:t>
            </a:r>
            <a:r>
              <a:rPr lang="es-ES" sz="28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 </a:t>
            </a:r>
            <a:r>
              <a:rPr lang="es-ES" sz="2800" dirty="0">
                <a:latin typeface="Comic Sans MS" panose="030F0702030302020204" pitchFamily="66" charset="0"/>
              </a:rPr>
              <a:t>M</a:t>
            </a:r>
            <a:r>
              <a:rPr lang="es-ES" sz="3200" baseline="-25000" dirty="0">
                <a:latin typeface="Comic Sans MS" panose="030F0702030302020204" pitchFamily="66" charset="0"/>
              </a:rPr>
              <a:t>R</a:t>
            </a:r>
            <a:r>
              <a:rPr lang="es-ES" sz="2800" dirty="0">
                <a:latin typeface="Comic Sans MS" panose="030F0702030302020204" pitchFamily="66" charset="0"/>
              </a:rPr>
              <a:t>(n x n),  </a:t>
            </a:r>
            <a:r>
              <a:rPr lang="es-ES" sz="2800" i="1" dirty="0">
                <a:solidFill>
                  <a:srgbClr val="7030A0"/>
                </a:solidFill>
                <a:latin typeface="Comic Sans MS" panose="030F0702030302020204" pitchFamily="66" charset="0"/>
              </a:rPr>
              <a:t>diagonal </a:t>
            </a:r>
            <a:r>
              <a:rPr lang="es-ES" sz="2800" i="1" dirty="0" err="1">
                <a:solidFill>
                  <a:srgbClr val="7030A0"/>
                </a:solidFill>
                <a:latin typeface="Comic Sans MS" panose="030F0702030302020204" pitchFamily="66" charset="0"/>
              </a:rPr>
              <a:t>matrix</a:t>
            </a:r>
            <a:r>
              <a:rPr lang="es-ES" sz="2800" i="1" dirty="0">
                <a:solidFill>
                  <a:srgbClr val="7030A0"/>
                </a:solidFill>
                <a:latin typeface="Comic Sans MS" panose="030F0702030302020204" pitchFamily="66" charset="0"/>
              </a:rPr>
              <a:t>. </a:t>
            </a:r>
            <a:endParaRPr kumimoji="0" lang="es-ES" sz="2700" b="0" i="1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omic Sans MS" panose="030F0702030302020204" pitchFamily="66" charset="0"/>
              <a:ea typeface="Yu Mincho Light" panose="020B0400000000000000" pitchFamily="18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7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endParaRPr kumimoji="0" lang="es-ES" sz="27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</a:endParaRPr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B55834D4-70A0-2864-FDD2-142FD7E5EB42}"/>
              </a:ext>
            </a:extLst>
          </p:cNvPr>
          <p:cNvSpPr txBox="1">
            <a:spLocks/>
          </p:cNvSpPr>
          <p:nvPr/>
        </p:nvSpPr>
        <p:spPr>
          <a:xfrm>
            <a:off x="281354" y="360485"/>
            <a:ext cx="11661269" cy="1011115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b="1" dirty="0">
                <a:solidFill>
                  <a:srgbClr val="7030A0"/>
                </a:solidFill>
              </a:rPr>
              <a:t>… </a:t>
            </a:r>
            <a:r>
              <a:rPr lang="es-ES" b="1" dirty="0" err="1">
                <a:solidFill>
                  <a:srgbClr val="7030A0"/>
                </a:solidFill>
              </a:rPr>
              <a:t>the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main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result</a:t>
            </a:r>
            <a:endParaRPr lang="es-ES" b="1" dirty="0">
              <a:solidFill>
                <a:srgbClr val="7030A0"/>
              </a:solidFill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C1095333-A335-FA1B-3971-2081D7D7A52E}"/>
              </a:ext>
            </a:extLst>
          </p:cNvPr>
          <p:cNvSpPr txBox="1"/>
          <p:nvPr/>
        </p:nvSpPr>
        <p:spPr>
          <a:xfrm>
            <a:off x="997537" y="4529485"/>
            <a:ext cx="10769851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mic Sans MS" panose="030F0702030302020204" pitchFamily="66" charset="0"/>
                <a:ea typeface="Yu Gothic UI" panose="020B0500000000000000" pitchFamily="34" charset="-128"/>
              </a:rPr>
              <a:t>❷</a:t>
            </a: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Yu Mincho Light" panose="020B0400000000000000" pitchFamily="18" charset="-128"/>
                <a:ea typeface="Yu Mincho Light" panose="020B0400000000000000" pitchFamily="18" charset="-128"/>
                <a:cs typeface="+mn-cs"/>
              </a:rPr>
              <a:t>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The</a:t>
            </a:r>
            <a:r>
              <a:rPr lang="es-ES" sz="2700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noProof="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matrix</a:t>
            </a:r>
            <a:r>
              <a:rPr lang="es-ES" sz="2700" noProof="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P</a:t>
            </a:r>
            <a:r>
              <a:rPr lang="es-ES" sz="2400" dirty="0">
                <a:latin typeface="Comic Sans MS" panose="030F0702030302020204" pitchFamily="66" charset="0"/>
                <a:ea typeface="Yu Gothic UI" panose="020B0500000000000000" pitchFamily="34" charset="-128"/>
              </a:rPr>
              <a:t> ∈</a:t>
            </a:r>
            <a:r>
              <a:rPr lang="es-ES" sz="2400" dirty="0">
                <a:latin typeface="Yu Gothic UI" panose="020B0500000000000000" pitchFamily="34" charset="-128"/>
                <a:ea typeface="Yu Gothic UI" panose="020B0500000000000000" pitchFamily="34" charset="-128"/>
              </a:rPr>
              <a:t> </a:t>
            </a:r>
            <a:r>
              <a:rPr lang="es-ES" sz="2400" dirty="0">
                <a:latin typeface="Comic Sans MS" panose="030F0702030302020204" pitchFamily="66" charset="0"/>
              </a:rPr>
              <a:t>M</a:t>
            </a:r>
            <a:r>
              <a:rPr lang="es-ES" sz="2800" baseline="-25000" dirty="0">
                <a:latin typeface="Comic Sans MS" panose="030F0702030302020204" pitchFamily="66" charset="0"/>
              </a:rPr>
              <a:t>R</a:t>
            </a:r>
            <a:r>
              <a:rPr lang="es-ES" sz="2400" dirty="0">
                <a:latin typeface="Comic Sans MS" panose="030F0702030302020204" pitchFamily="66" charset="0"/>
              </a:rPr>
              <a:t>(n x n)  </a:t>
            </a:r>
            <a:r>
              <a:rPr lang="es-ES" sz="2700" dirty="0">
                <a:latin typeface="Comic Sans MS" panose="030F0702030302020204" pitchFamily="66" charset="0"/>
              </a:rPr>
              <a:t>can be </a:t>
            </a:r>
            <a:r>
              <a:rPr lang="es-ES" sz="2700" dirty="0" err="1">
                <a:latin typeface="Comic Sans MS" panose="030F0702030302020204" pitchFamily="66" charset="0"/>
              </a:rPr>
              <a:t>chosen</a:t>
            </a:r>
            <a:r>
              <a:rPr lang="es-ES" sz="2700" dirty="0">
                <a:latin typeface="Comic Sans MS" panose="030F0702030302020204" pitchFamily="66" charset="0"/>
              </a:rPr>
              <a:t> in </a:t>
            </a:r>
            <a:r>
              <a:rPr lang="es-ES" sz="2700" dirty="0" err="1">
                <a:latin typeface="Comic Sans MS" panose="030F0702030302020204" pitchFamily="66" charset="0"/>
              </a:rPr>
              <a:t>such</a:t>
            </a:r>
            <a:r>
              <a:rPr lang="es-ES" sz="2700" dirty="0">
                <a:latin typeface="Comic Sans MS" panose="030F0702030302020204" pitchFamily="66" charset="0"/>
              </a:rPr>
              <a:t> a </a:t>
            </a:r>
            <a:r>
              <a:rPr lang="es-ES" sz="2700" dirty="0" err="1">
                <a:latin typeface="Comic Sans MS" panose="030F0702030302020204" pitchFamily="66" charset="0"/>
              </a:rPr>
              <a:t>way</a:t>
            </a:r>
            <a:r>
              <a:rPr lang="es-ES" sz="2700" dirty="0">
                <a:latin typeface="Comic Sans MS" panose="030F0702030302020204" pitchFamily="66" charset="0"/>
              </a:rPr>
              <a:t> that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  <a:p>
            <a:pPr lvl="0">
              <a:defRPr/>
            </a:pPr>
            <a:r>
              <a:rPr lang="es-ES" sz="2700" dirty="0">
                <a:latin typeface="Comic Sans MS" panose="030F0702030302020204" pitchFamily="66" charset="0"/>
              </a:rPr>
              <a:t>     diagonal </a:t>
            </a:r>
            <a:r>
              <a:rPr lang="es-ES" sz="2700" dirty="0" err="1">
                <a:latin typeface="Comic Sans MS" panose="030F0702030302020204" pitchFamily="66" charset="0"/>
              </a:rPr>
              <a:t>entries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of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diagonal </a:t>
            </a:r>
            <a:r>
              <a:rPr lang="es-ES" sz="2700" dirty="0" err="1">
                <a:latin typeface="Comic Sans MS" panose="030F0702030302020204" pitchFamily="66" charset="0"/>
              </a:rPr>
              <a:t>matrix</a:t>
            </a:r>
            <a:r>
              <a:rPr lang="es-ES" sz="2700" dirty="0">
                <a:latin typeface="Comic Sans MS" panose="030F0702030302020204" pitchFamily="66" charset="0"/>
              </a:rPr>
              <a:t>  D  </a:t>
            </a:r>
            <a:r>
              <a:rPr lang="es-ES" sz="2700" dirty="0" err="1">
                <a:latin typeface="Comic Sans MS" panose="030F0702030302020204" pitchFamily="66" charset="0"/>
              </a:rPr>
              <a:t>belong</a:t>
            </a:r>
            <a:r>
              <a:rPr lang="es-ES" sz="2700" dirty="0">
                <a:latin typeface="Comic Sans MS" panose="030F0702030302020204" pitchFamily="66" charset="0"/>
              </a:rPr>
              <a:t> to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set  </a:t>
            </a:r>
          </a:p>
          <a:p>
            <a:pPr lvl="0">
              <a:defRPr/>
            </a:pPr>
            <a:endParaRPr lang="es-ES" sz="2700" dirty="0">
              <a:latin typeface="Comic Sans MS" panose="030F0702030302020204" pitchFamily="66" charset="0"/>
            </a:endParaRPr>
          </a:p>
          <a:p>
            <a:pPr lvl="0">
              <a:defRPr/>
            </a:pP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                                    { -1, 0, 1}</a:t>
            </a:r>
            <a:r>
              <a:rPr lang="es-ES" sz="2800" i="1" dirty="0">
                <a:solidFill>
                  <a:srgbClr val="7030A0"/>
                </a:solidFill>
                <a:latin typeface="Comic Sans MS" panose="030F0702030302020204" pitchFamily="66" charset="0"/>
              </a:rPr>
              <a:t>. </a:t>
            </a:r>
            <a:endParaRPr kumimoji="0" lang="es-ES" sz="2700" b="0" i="1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omic Sans MS" panose="030F0702030302020204" pitchFamily="66" charset="0"/>
              <a:ea typeface="Yu Mincho Light" panose="020B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69208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>
            <a:extLst>
              <a:ext uri="{FF2B5EF4-FFF2-40B4-BE49-F238E27FC236}">
                <a16:creationId xmlns:a16="http://schemas.microsoft.com/office/drawing/2014/main" id="{B55834D4-70A0-2864-FDD2-142FD7E5EB42}"/>
              </a:ext>
            </a:extLst>
          </p:cNvPr>
          <p:cNvSpPr txBox="1">
            <a:spLocks/>
          </p:cNvSpPr>
          <p:nvPr/>
        </p:nvSpPr>
        <p:spPr>
          <a:xfrm>
            <a:off x="281354" y="360485"/>
            <a:ext cx="11661269" cy="1011115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b="1" dirty="0">
                <a:solidFill>
                  <a:srgbClr val="7030A0"/>
                </a:solidFill>
              </a:rPr>
              <a:t>… </a:t>
            </a:r>
            <a:r>
              <a:rPr lang="es-ES" b="1" dirty="0" err="1">
                <a:solidFill>
                  <a:srgbClr val="7030A0"/>
                </a:solidFill>
              </a:rPr>
              <a:t>the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main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result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i="1" dirty="0">
                <a:solidFill>
                  <a:srgbClr val="7030A0"/>
                </a:solidFill>
              </a:rPr>
              <a:t>(</a:t>
            </a:r>
            <a:r>
              <a:rPr lang="es-ES" b="1" i="1" dirty="0" err="1">
                <a:solidFill>
                  <a:srgbClr val="7030A0"/>
                </a:solidFill>
              </a:rPr>
              <a:t>observations</a:t>
            </a:r>
            <a:r>
              <a:rPr lang="es-ES" b="1" i="1" dirty="0">
                <a:solidFill>
                  <a:srgbClr val="7030A0"/>
                </a:solidFill>
              </a:rPr>
              <a:t>)</a:t>
            </a:r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F471192C-D083-B214-75B3-247D4636AB4A}"/>
              </a:ext>
            </a:extLst>
          </p:cNvPr>
          <p:cNvSpPr txBox="1">
            <a:spLocks/>
          </p:cNvSpPr>
          <p:nvPr/>
        </p:nvSpPr>
        <p:spPr>
          <a:xfrm>
            <a:off x="633162" y="1583279"/>
            <a:ext cx="11426953" cy="10759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● In </a:t>
            </a:r>
            <a:r>
              <a:rPr lang="es-ES" sz="2700" dirty="0" err="1">
                <a:latin typeface="Comic Sans MS" panose="030F0702030302020204" pitchFamily="66" charset="0"/>
              </a:rPr>
              <a:t>order</a:t>
            </a:r>
            <a:r>
              <a:rPr lang="es-ES" sz="2700" dirty="0">
                <a:latin typeface="Comic Sans MS" panose="030F0702030302020204" pitchFamily="66" charset="0"/>
              </a:rPr>
              <a:t> to </a:t>
            </a:r>
            <a:r>
              <a:rPr lang="es-ES" sz="2700" dirty="0" err="1">
                <a:latin typeface="Comic Sans MS" panose="030F0702030302020204" pitchFamily="66" charset="0"/>
              </a:rPr>
              <a:t>find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both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matrix</a:t>
            </a:r>
            <a:r>
              <a:rPr lang="es-ES" sz="2700" dirty="0">
                <a:latin typeface="Comic Sans MS" panose="030F0702030302020204" pitchFamily="66" charset="0"/>
              </a:rPr>
              <a:t> P and </a:t>
            </a:r>
            <a:r>
              <a:rPr lang="es-ES" sz="2700" dirty="0" err="1">
                <a:latin typeface="Comic Sans MS" panose="030F0702030302020204" pitchFamily="66" charset="0"/>
              </a:rPr>
              <a:t>matrix</a:t>
            </a:r>
            <a:r>
              <a:rPr lang="es-ES" sz="2700" dirty="0">
                <a:latin typeface="Comic Sans MS" panose="030F0702030302020204" pitchFamily="66" charset="0"/>
              </a:rPr>
              <a:t> D </a:t>
            </a:r>
            <a:r>
              <a:rPr lang="es-ES" sz="2700" dirty="0" err="1">
                <a:latin typeface="Comic Sans MS" panose="030F0702030302020204" pitchFamily="66" charset="0"/>
              </a:rPr>
              <a:t>of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this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theorem</a:t>
            </a:r>
            <a:r>
              <a:rPr lang="es-ES" sz="2700" dirty="0">
                <a:latin typeface="Comic Sans MS" panose="030F0702030302020204" pitchFamily="66" charset="0"/>
              </a:rPr>
              <a:t>,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   </a:t>
            </a:r>
            <a:r>
              <a:rPr lang="es-ES" sz="2700" dirty="0" err="1">
                <a:latin typeface="Comic Sans MS" panose="030F0702030302020204" pitchFamily="66" charset="0"/>
              </a:rPr>
              <a:t>it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is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worth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recalling</a:t>
            </a:r>
            <a:r>
              <a:rPr lang="es-ES" sz="2700" dirty="0">
                <a:latin typeface="Comic Sans MS" panose="030F0702030302020204" pitchFamily="66" charset="0"/>
              </a:rPr>
              <a:t> that:</a:t>
            </a:r>
          </a:p>
          <a:p>
            <a:pPr marL="0" indent="0">
              <a:buNone/>
            </a:pPr>
            <a:endParaRPr lang="es-ES" sz="2700" dirty="0">
              <a:latin typeface="Comic Sans MS" panose="030F0702030302020204" pitchFamily="66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30D093D-CD99-1F5E-5B75-78780D32A1A6}"/>
              </a:ext>
            </a:extLst>
          </p:cNvPr>
          <p:cNvSpPr txBox="1"/>
          <p:nvPr/>
        </p:nvSpPr>
        <p:spPr>
          <a:xfrm>
            <a:off x="750653" y="2588884"/>
            <a:ext cx="11309462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lphaLcParenR"/>
            </a:pP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result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of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performing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an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elementary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row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operation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(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e.r.o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.)</a:t>
            </a:r>
          </a:p>
          <a:p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  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e  </a:t>
            </a:r>
            <a:r>
              <a:rPr lang="es-ES" sz="2700" dirty="0">
                <a:latin typeface="Comic Sans MS" panose="030F0702030302020204" pitchFamily="66" charset="0"/>
              </a:rPr>
              <a:t>on a </a:t>
            </a:r>
            <a:r>
              <a:rPr lang="es-ES" sz="2700" dirty="0" err="1">
                <a:latin typeface="Comic Sans MS" panose="030F0702030302020204" pitchFamily="66" charset="0"/>
              </a:rPr>
              <a:t>matrix</a:t>
            </a:r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B  </a:t>
            </a:r>
            <a:r>
              <a:rPr lang="es-ES" sz="2700" dirty="0" err="1">
                <a:latin typeface="Comic Sans MS" panose="030F0702030302020204" pitchFamily="66" charset="0"/>
              </a:rPr>
              <a:t>is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another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matrix</a:t>
            </a:r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C </a:t>
            </a:r>
            <a:r>
              <a:rPr lang="es-ES" sz="2700" dirty="0">
                <a:latin typeface="Comic Sans MS" panose="030F0702030302020204" pitchFamily="66" charset="0"/>
              </a:rPr>
              <a:t>(in general, C ≠ B)  that has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same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>
                <a:latin typeface="Comic Sans MS" panose="030F0702030302020204" pitchFamily="66" charset="0"/>
              </a:rPr>
              <a:t>number </a:t>
            </a:r>
            <a:r>
              <a:rPr lang="es-ES" sz="2700" dirty="0" err="1">
                <a:latin typeface="Comic Sans MS" panose="030F0702030302020204" pitchFamily="66" charset="0"/>
              </a:rPr>
              <a:t>of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rows</a:t>
            </a:r>
            <a:r>
              <a:rPr lang="es-ES" sz="2700" dirty="0">
                <a:latin typeface="Comic Sans MS" panose="030F0702030302020204" pitchFamily="66" charset="0"/>
              </a:rPr>
              <a:t> and </a:t>
            </a:r>
            <a:r>
              <a:rPr lang="es-ES" sz="2700" dirty="0" err="1">
                <a:latin typeface="Comic Sans MS" panose="030F0702030302020204" pitchFamily="66" charset="0"/>
              </a:rPr>
              <a:t>columns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than</a:t>
            </a:r>
            <a:r>
              <a:rPr lang="es-ES" sz="2700" dirty="0">
                <a:latin typeface="Comic Sans MS" panose="030F0702030302020204" pitchFamily="66" charset="0"/>
              </a:rPr>
              <a:t> B. </a:t>
            </a:r>
            <a:r>
              <a:rPr lang="es-ES" sz="2700" dirty="0" err="1">
                <a:latin typeface="Comic Sans MS" panose="030F0702030302020204" pitchFamily="66" charset="0"/>
              </a:rPr>
              <a:t>We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write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  <a:p>
            <a:endParaRPr lang="es-ES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FAA8073B-0054-D7FB-8526-EF9DECE8B205}"/>
              </a:ext>
            </a:extLst>
          </p:cNvPr>
          <p:cNvSpPr txBox="1"/>
          <p:nvPr/>
        </p:nvSpPr>
        <p:spPr>
          <a:xfrm>
            <a:off x="633162" y="3856817"/>
            <a:ext cx="1066569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                                       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B            C</a:t>
            </a:r>
            <a:endParaRPr lang="es-ES" dirty="0"/>
          </a:p>
        </p:txBody>
      </p:sp>
      <p:cxnSp>
        <p:nvCxnSpPr>
          <p:cNvPr id="7" name="Conector recto de flecha 6">
            <a:extLst>
              <a:ext uri="{FF2B5EF4-FFF2-40B4-BE49-F238E27FC236}">
                <a16:creationId xmlns:a16="http://schemas.microsoft.com/office/drawing/2014/main" id="{704D653C-63C0-5D65-7956-0646D1757612}"/>
              </a:ext>
            </a:extLst>
          </p:cNvPr>
          <p:cNvCxnSpPr>
            <a:cxnSpLocks/>
          </p:cNvCxnSpPr>
          <p:nvPr/>
        </p:nvCxnSpPr>
        <p:spPr>
          <a:xfrm>
            <a:off x="5259255" y="4121317"/>
            <a:ext cx="1130005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CuadroTexto 7">
            <a:extLst>
              <a:ext uri="{FF2B5EF4-FFF2-40B4-BE49-F238E27FC236}">
                <a16:creationId xmlns:a16="http://schemas.microsoft.com/office/drawing/2014/main" id="{5A1F38C5-22D6-EF0C-59C4-77E33CEFB971}"/>
              </a:ext>
            </a:extLst>
          </p:cNvPr>
          <p:cNvSpPr txBox="1"/>
          <p:nvPr/>
        </p:nvSpPr>
        <p:spPr>
          <a:xfrm>
            <a:off x="901194" y="4540902"/>
            <a:ext cx="1139045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  </a:t>
            </a:r>
            <a:r>
              <a:rPr lang="es-ES" sz="2700" dirty="0">
                <a:latin typeface="Comic Sans MS" panose="030F0702030302020204" pitchFamily="66" charset="0"/>
              </a:rPr>
              <a:t>And 3 </a:t>
            </a:r>
            <a:r>
              <a:rPr lang="es-ES" sz="2700" dirty="0" err="1">
                <a:latin typeface="Comic Sans MS" panose="030F0702030302020204" pitchFamily="66" charset="0"/>
              </a:rPr>
              <a:t>types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of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e.r.o</a:t>
            </a:r>
            <a:r>
              <a:rPr lang="es-ES" sz="2700" dirty="0">
                <a:latin typeface="Comic Sans MS" panose="030F0702030302020204" pitchFamily="66" charset="0"/>
              </a:rPr>
              <a:t>. can be </a:t>
            </a:r>
            <a:r>
              <a:rPr lang="es-ES" sz="2700" dirty="0" err="1">
                <a:latin typeface="Comic Sans MS" panose="030F0702030302020204" pitchFamily="66" charset="0"/>
              </a:rPr>
              <a:t>defined</a:t>
            </a:r>
            <a:r>
              <a:rPr lang="es-ES" sz="2700" dirty="0">
                <a:latin typeface="Comic Sans MS" panose="030F0702030302020204" pitchFamily="66" charset="0"/>
              </a:rPr>
              <a:t> on a </a:t>
            </a:r>
            <a:r>
              <a:rPr lang="es-ES" sz="2700" dirty="0" err="1">
                <a:latin typeface="Comic Sans MS" panose="030F0702030302020204" pitchFamily="66" charset="0"/>
              </a:rPr>
              <a:t>matrix</a:t>
            </a:r>
            <a:r>
              <a:rPr lang="es-ES" sz="2700" dirty="0">
                <a:latin typeface="Comic Sans MS" panose="030F0702030302020204" pitchFamily="66" charset="0"/>
              </a:rPr>
              <a:t> B (</a:t>
            </a:r>
            <a:r>
              <a:rPr lang="es-ES" sz="2700" dirty="0" err="1">
                <a:latin typeface="Comic Sans MS" panose="030F0702030302020204" pitchFamily="66" charset="0"/>
              </a:rPr>
              <a:t>with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rows</a:t>
            </a:r>
            <a:r>
              <a:rPr lang="es-ES" sz="2700" dirty="0">
                <a:latin typeface="Comic Sans MS" panose="030F0702030302020204" pitchFamily="66" charset="0"/>
              </a:rPr>
              <a:t> r</a:t>
            </a:r>
            <a:r>
              <a:rPr lang="es-ES" sz="2700" baseline="-25000" dirty="0">
                <a:latin typeface="Comic Sans MS" panose="030F0702030302020204" pitchFamily="66" charset="0"/>
              </a:rPr>
              <a:t>1</a:t>
            </a:r>
            <a:r>
              <a:rPr lang="es-ES" sz="2700" dirty="0">
                <a:latin typeface="Comic Sans MS" panose="030F0702030302020204" pitchFamily="66" charset="0"/>
              </a:rPr>
              <a:t>,r</a:t>
            </a:r>
            <a:r>
              <a:rPr lang="es-ES" sz="2700" baseline="-25000" dirty="0">
                <a:latin typeface="Comic Sans MS" panose="030F0702030302020204" pitchFamily="66" charset="0"/>
              </a:rPr>
              <a:t>2</a:t>
            </a:r>
            <a:r>
              <a:rPr lang="es-ES" sz="2700" dirty="0">
                <a:latin typeface="Comic Sans MS" panose="030F0702030302020204" pitchFamily="66" charset="0"/>
              </a:rPr>
              <a:t>,…): 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FD7FEA9C-1966-8A28-15FD-01AAD40BC1D6}"/>
              </a:ext>
            </a:extLst>
          </p:cNvPr>
          <p:cNvSpPr txBox="1"/>
          <p:nvPr/>
        </p:nvSpPr>
        <p:spPr>
          <a:xfrm>
            <a:off x="0" y="5048733"/>
            <a:ext cx="12060115" cy="19543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      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 =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r</a:t>
            </a:r>
            <a:r>
              <a:rPr lang="es-ES" sz="2700" baseline="-250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i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r</a:t>
            </a:r>
            <a:r>
              <a:rPr lang="es-ES" sz="2700" baseline="-250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j</a:t>
            </a:r>
            <a:r>
              <a:rPr lang="es-ES" sz="27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(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type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I):  switches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rows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i,j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of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B;</a:t>
            </a:r>
          </a:p>
          <a:p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       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e = </a:t>
            </a:r>
            <a:r>
              <a:rPr lang="el-GR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λ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r</a:t>
            </a:r>
            <a:r>
              <a:rPr lang="es-ES" sz="2700" baseline="-250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i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(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type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II): 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multiplies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by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l-GR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λ≠</a:t>
            </a:r>
            <a:r>
              <a:rPr lang="es-ES_tradnl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0 (</a:t>
            </a:r>
            <a:r>
              <a:rPr lang="el-GR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λ</a:t>
            </a:r>
            <a:r>
              <a:rPr lang="es-ES_tradnl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_tradnl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 R)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row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i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of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B;</a:t>
            </a:r>
          </a:p>
          <a:p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        e =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r</a:t>
            </a:r>
            <a:r>
              <a:rPr lang="es-ES" sz="2700" baseline="-250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i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+ </a:t>
            </a:r>
            <a:r>
              <a:rPr lang="el-GR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λ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r</a:t>
            </a:r>
            <a:r>
              <a:rPr lang="es-ES" sz="2700" baseline="-25000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j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(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type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III): 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adds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to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row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i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of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B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its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row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j </a:t>
            </a:r>
          </a:p>
          <a:p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                                           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multiplied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by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l-GR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λ</a:t>
            </a:r>
            <a:r>
              <a:rPr lang="es-ES_tradnl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_tradnl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 R.</a:t>
            </a:r>
            <a:endParaRPr lang="es-ES" sz="2700" dirty="0">
              <a:latin typeface="Comic Sans MS" panose="030F0702030302020204" pitchFamily="66" charset="0"/>
              <a:ea typeface="Yu Mincho Light" panose="020B0400000000000000" pitchFamily="18" charset="-128"/>
            </a:endParaRPr>
          </a:p>
          <a:p>
            <a:endParaRPr lang="es-ES" b="1" baseline="-25000" dirty="0"/>
          </a:p>
        </p:txBody>
      </p:sp>
      <p:cxnSp>
        <p:nvCxnSpPr>
          <p:cNvPr id="14" name="Conector recto de flecha 13">
            <a:extLst>
              <a:ext uri="{FF2B5EF4-FFF2-40B4-BE49-F238E27FC236}">
                <a16:creationId xmlns:a16="http://schemas.microsoft.com/office/drawing/2014/main" id="{F73BEDE4-AC03-BDE9-E4EB-29AAB0424E40}"/>
              </a:ext>
            </a:extLst>
          </p:cNvPr>
          <p:cNvCxnSpPr/>
          <p:nvPr/>
        </p:nvCxnSpPr>
        <p:spPr>
          <a:xfrm flipV="1">
            <a:off x="2332527" y="5358125"/>
            <a:ext cx="563418" cy="3405"/>
          </a:xfrm>
          <a:prstGeom prst="straightConnector1">
            <a:avLst/>
          </a:prstGeom>
          <a:ln w="38100">
            <a:solidFill>
              <a:srgbClr val="FF0000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CuadroTexto 1">
            <a:extLst>
              <a:ext uri="{FF2B5EF4-FFF2-40B4-BE49-F238E27FC236}">
                <a16:creationId xmlns:a16="http://schemas.microsoft.com/office/drawing/2014/main" id="{F6F58B5E-F0FB-0325-2748-CD76C0B0A30A}"/>
              </a:ext>
            </a:extLst>
          </p:cNvPr>
          <p:cNvSpPr txBox="1"/>
          <p:nvPr/>
        </p:nvSpPr>
        <p:spPr>
          <a:xfrm>
            <a:off x="5575235" y="3704461"/>
            <a:ext cx="49804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r>
              <a:rPr lang="es-ES" sz="2700" dirty="0">
                <a:latin typeface="Comic Sans MS" panose="030F0702030302020204" pitchFamily="66" charset="0"/>
              </a:rPr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4271355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930D093D-CD99-1F5E-5B75-78780D32A1A6}"/>
              </a:ext>
            </a:extLst>
          </p:cNvPr>
          <p:cNvSpPr txBox="1"/>
          <p:nvPr/>
        </p:nvSpPr>
        <p:spPr>
          <a:xfrm>
            <a:off x="566014" y="1685216"/>
            <a:ext cx="11625985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b) On a </a:t>
            </a:r>
            <a:r>
              <a:rPr lang="es-ES" sz="2700" dirty="0" err="1">
                <a:latin typeface="Comic Sans MS" panose="030F0702030302020204" pitchFamily="66" charset="0"/>
              </a:rPr>
              <a:t>matrix</a:t>
            </a:r>
            <a:r>
              <a:rPr lang="es-ES" sz="2700" dirty="0">
                <a:latin typeface="Comic Sans MS" panose="030F0702030302020204" pitchFamily="66" charset="0"/>
              </a:rPr>
              <a:t> B, </a:t>
            </a:r>
            <a:r>
              <a:rPr lang="es-ES" sz="2700" dirty="0" err="1">
                <a:latin typeface="Comic Sans MS" panose="030F0702030302020204" pitchFamily="66" charset="0"/>
              </a:rPr>
              <a:t>appropiate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e.r.o.’s</a:t>
            </a:r>
            <a:r>
              <a:rPr lang="es-ES" sz="2700" dirty="0">
                <a:latin typeface="Comic Sans MS" panose="030F0702030302020204" pitchFamily="66" charset="0"/>
              </a:rPr>
              <a:t> can be </a:t>
            </a:r>
            <a:r>
              <a:rPr lang="es-ES" sz="2700" dirty="0" err="1">
                <a:latin typeface="Comic Sans MS" panose="030F0702030302020204" pitchFamily="66" charset="0"/>
              </a:rPr>
              <a:t>successively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performed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endParaRPr lang="es-ES" sz="2700" i="1" dirty="0">
              <a:latin typeface="Comic Sans MS" panose="030F0702030302020204" pitchFamily="66" charset="0"/>
            </a:endParaRPr>
          </a:p>
          <a:p>
            <a:r>
              <a:rPr lang="es-ES" sz="2700" i="1" dirty="0">
                <a:latin typeface="Comic Sans MS" panose="030F0702030302020204" pitchFamily="66" charset="0"/>
              </a:rPr>
              <a:t>    </a:t>
            </a:r>
            <a:r>
              <a:rPr lang="es-ES" sz="2700" dirty="0" err="1">
                <a:latin typeface="Comic Sans MS" panose="030F0702030302020204" pitchFamily="66" charset="0"/>
              </a:rPr>
              <a:t>until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getting</a:t>
            </a:r>
            <a:r>
              <a:rPr lang="es-ES" sz="2700" dirty="0">
                <a:latin typeface="Comic Sans MS" panose="030F0702030302020204" pitchFamily="66" charset="0"/>
              </a:rPr>
              <a:t> to a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matrix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in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row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echelon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form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(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r.e.f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.), </a:t>
            </a:r>
            <a:r>
              <a:rPr lang="es-ES" sz="2700" dirty="0" err="1">
                <a:latin typeface="Comic Sans MS" panose="030F0702030302020204" pitchFamily="66" charset="0"/>
              </a:rPr>
              <a:t>procedure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  <a:p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   </a:t>
            </a:r>
            <a:r>
              <a:rPr lang="es-ES" sz="2700" dirty="0" err="1">
                <a:latin typeface="Comic Sans MS" panose="030F0702030302020204" pitchFamily="66" charset="0"/>
              </a:rPr>
              <a:t>usually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known</a:t>
            </a:r>
            <a:r>
              <a:rPr lang="es-ES" sz="2700" dirty="0">
                <a:latin typeface="Comic Sans MS" panose="030F0702030302020204" pitchFamily="66" charset="0"/>
              </a:rPr>
              <a:t> as 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Gaussian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elimination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.</a:t>
            </a:r>
          </a:p>
          <a:p>
            <a:endParaRPr lang="es-ES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930D093D-CD99-1F5E-5B75-78780D32A1A6}"/>
              </a:ext>
            </a:extLst>
          </p:cNvPr>
          <p:cNvSpPr txBox="1"/>
          <p:nvPr/>
        </p:nvSpPr>
        <p:spPr>
          <a:xfrm>
            <a:off x="566015" y="3171116"/>
            <a:ext cx="11625985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    A </a:t>
            </a:r>
            <a:r>
              <a:rPr lang="es-ES" sz="2700" dirty="0" err="1">
                <a:latin typeface="Comic Sans MS" panose="030F0702030302020204" pitchFamily="66" charset="0"/>
              </a:rPr>
              <a:t>matrix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is</a:t>
            </a:r>
            <a:r>
              <a:rPr lang="es-ES" sz="2700" dirty="0">
                <a:latin typeface="Comic Sans MS" panose="030F0702030302020204" pitchFamily="66" charset="0"/>
              </a:rPr>
              <a:t> in </a:t>
            </a:r>
            <a:r>
              <a:rPr lang="es-ES" sz="2700" i="1" dirty="0" err="1">
                <a:latin typeface="Comic Sans MS" panose="030F0702030302020204" pitchFamily="66" charset="0"/>
              </a:rPr>
              <a:t>row</a:t>
            </a:r>
            <a:r>
              <a:rPr lang="es-ES" sz="2700" i="1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</a:rPr>
              <a:t>echelon</a:t>
            </a:r>
            <a:r>
              <a:rPr lang="es-ES" sz="2700" i="1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</a:rPr>
              <a:t>form</a:t>
            </a:r>
            <a:r>
              <a:rPr lang="es-ES" sz="2700" i="1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if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following</a:t>
            </a:r>
            <a:r>
              <a:rPr lang="es-ES" sz="2700" dirty="0">
                <a:latin typeface="Comic Sans MS" panose="030F0702030302020204" pitchFamily="66" charset="0"/>
              </a:rPr>
              <a:t> 2 </a:t>
            </a:r>
            <a:r>
              <a:rPr lang="es-ES" sz="2700" dirty="0" err="1">
                <a:latin typeface="Comic Sans MS" panose="030F0702030302020204" pitchFamily="66" charset="0"/>
              </a:rPr>
              <a:t>conditions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hold</a:t>
            </a:r>
            <a:r>
              <a:rPr lang="es-ES" sz="2700" dirty="0">
                <a:latin typeface="Comic Sans MS" panose="030F0702030302020204" pitchFamily="66" charset="0"/>
              </a:rPr>
              <a:t>: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     </a:t>
            </a:r>
            <a:endParaRPr lang="es-ES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930D093D-CD99-1F5E-5B75-78780D32A1A6}"/>
              </a:ext>
            </a:extLst>
          </p:cNvPr>
          <p:cNvSpPr txBox="1"/>
          <p:nvPr/>
        </p:nvSpPr>
        <p:spPr>
          <a:xfrm>
            <a:off x="566015" y="3702030"/>
            <a:ext cx="1162598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>
                <a:latin typeface="Comic Sans MS" panose="030F0702030302020204" pitchFamily="66" charset="0"/>
              </a:rPr>
              <a:t>      ▫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all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the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rows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full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of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zeros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(</a:t>
            </a:r>
            <a:r>
              <a:rPr lang="es-ES" sz="2700" i="1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zero</a:t>
            </a:r>
            <a:r>
              <a:rPr lang="es-ES" sz="2700" i="1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rows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),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if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any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, are in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the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bottom </a:t>
            </a:r>
          </a:p>
          <a:p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   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of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the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matrix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;</a:t>
            </a:r>
          </a:p>
          <a:p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     </a:t>
            </a:r>
            <a:r>
              <a:rPr lang="es-ES" sz="2700" dirty="0">
                <a:latin typeface="Comic Sans MS" panose="030F0702030302020204" pitchFamily="66" charset="0"/>
              </a:rPr>
              <a:t>▫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for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all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nonzero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row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(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if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any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),</a:t>
            </a:r>
            <a:r>
              <a:rPr lang="es-ES" sz="27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its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left-most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nonzero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entry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(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its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</a:p>
          <a:p>
            <a:r>
              <a:rPr lang="es-ES" sz="2700" i="1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    </a:t>
            </a:r>
            <a:r>
              <a:rPr lang="es-ES" sz="2700" i="1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pivot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)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is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on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the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right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of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the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pivot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of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any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other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row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above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. </a:t>
            </a:r>
            <a:endParaRPr lang="es-ES" dirty="0"/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B55834D4-70A0-2864-FDD2-142FD7E5EB42}"/>
              </a:ext>
            </a:extLst>
          </p:cNvPr>
          <p:cNvSpPr txBox="1">
            <a:spLocks/>
          </p:cNvSpPr>
          <p:nvPr/>
        </p:nvSpPr>
        <p:spPr>
          <a:xfrm>
            <a:off x="281354" y="360485"/>
            <a:ext cx="11661269" cy="1011115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b="1" dirty="0">
                <a:solidFill>
                  <a:srgbClr val="7030A0"/>
                </a:solidFill>
              </a:rPr>
              <a:t>… </a:t>
            </a:r>
            <a:r>
              <a:rPr lang="es-ES" b="1" dirty="0" err="1">
                <a:solidFill>
                  <a:srgbClr val="7030A0"/>
                </a:solidFill>
              </a:rPr>
              <a:t>the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main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result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i="1" dirty="0">
                <a:solidFill>
                  <a:srgbClr val="7030A0"/>
                </a:solidFill>
              </a:rPr>
              <a:t>(</a:t>
            </a:r>
            <a:r>
              <a:rPr lang="es-ES" b="1" i="1" dirty="0" err="1">
                <a:solidFill>
                  <a:srgbClr val="7030A0"/>
                </a:solidFill>
              </a:rPr>
              <a:t>observations</a:t>
            </a:r>
            <a:r>
              <a:rPr lang="es-ES" b="1" i="1" dirty="0">
                <a:solidFill>
                  <a:srgbClr val="7030A0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721065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742081-D5B1-96EF-40EA-B6EB946823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>
            <a:extLst>
              <a:ext uri="{FF2B5EF4-FFF2-40B4-BE49-F238E27FC236}">
                <a16:creationId xmlns:a16="http://schemas.microsoft.com/office/drawing/2014/main" id="{F014A462-AE6F-4807-CAB2-6449E192DFBF}"/>
              </a:ext>
            </a:extLst>
          </p:cNvPr>
          <p:cNvSpPr txBox="1"/>
          <p:nvPr/>
        </p:nvSpPr>
        <p:spPr>
          <a:xfrm>
            <a:off x="1613565" y="2732016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2   2   3  4     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1  -1   0   1       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4  0   3   6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Abrir corchete 6">
            <a:extLst>
              <a:ext uri="{FF2B5EF4-FFF2-40B4-BE49-F238E27FC236}">
                <a16:creationId xmlns:a16="http://schemas.microsoft.com/office/drawing/2014/main" id="{EAA6A134-2F70-F4CA-FC94-88F3066C0187}"/>
              </a:ext>
            </a:extLst>
          </p:cNvPr>
          <p:cNvSpPr/>
          <p:nvPr/>
        </p:nvSpPr>
        <p:spPr>
          <a:xfrm>
            <a:off x="1626517" y="2786455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Cerrar corchete 7">
            <a:extLst>
              <a:ext uri="{FF2B5EF4-FFF2-40B4-BE49-F238E27FC236}">
                <a16:creationId xmlns:a16="http://schemas.microsoft.com/office/drawing/2014/main" id="{DDE9AA40-6A38-EA03-7D97-F45019BC8110}"/>
              </a:ext>
            </a:extLst>
          </p:cNvPr>
          <p:cNvSpPr/>
          <p:nvPr/>
        </p:nvSpPr>
        <p:spPr>
          <a:xfrm>
            <a:off x="3789156" y="2786455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C83DE716-2211-7324-AEA3-0EB9F1339E33}"/>
              </a:ext>
            </a:extLst>
          </p:cNvPr>
          <p:cNvSpPr txBox="1"/>
          <p:nvPr/>
        </p:nvSpPr>
        <p:spPr>
          <a:xfrm>
            <a:off x="778192" y="3147515"/>
            <a:ext cx="7328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B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rgbClr val="0070C0"/>
                </a:solidFill>
              </a:rPr>
              <a:t>=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9C226BA2-9B09-9418-99C7-CA7925C6BBA2}"/>
              </a:ext>
            </a:extLst>
          </p:cNvPr>
          <p:cNvSpPr txBox="1"/>
          <p:nvPr/>
        </p:nvSpPr>
        <p:spPr>
          <a:xfrm>
            <a:off x="3971585" y="3241139"/>
            <a:ext cx="10533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      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16" name="Conector recto de flecha 15">
            <a:extLst>
              <a:ext uri="{FF2B5EF4-FFF2-40B4-BE49-F238E27FC236}">
                <a16:creationId xmlns:a16="http://schemas.microsoft.com/office/drawing/2014/main" id="{47729DC9-C510-4C5C-60F4-81741F3DBC51}"/>
              </a:ext>
            </a:extLst>
          </p:cNvPr>
          <p:cNvCxnSpPr>
            <a:cxnSpLocks/>
          </p:cNvCxnSpPr>
          <p:nvPr/>
        </p:nvCxnSpPr>
        <p:spPr>
          <a:xfrm>
            <a:off x="4302618" y="3441194"/>
            <a:ext cx="262347" cy="0"/>
          </a:xfrm>
          <a:prstGeom prst="straightConnector1">
            <a:avLst/>
          </a:prstGeom>
          <a:ln w="12700">
            <a:solidFill>
              <a:srgbClr val="0070C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de flecha 16">
            <a:extLst>
              <a:ext uri="{FF2B5EF4-FFF2-40B4-BE49-F238E27FC236}">
                <a16:creationId xmlns:a16="http://schemas.microsoft.com/office/drawing/2014/main" id="{F921B272-24D7-AB58-345E-21D3A2035D67}"/>
              </a:ext>
            </a:extLst>
          </p:cNvPr>
          <p:cNvCxnSpPr/>
          <p:nvPr/>
        </p:nvCxnSpPr>
        <p:spPr>
          <a:xfrm>
            <a:off x="4017236" y="3618558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uadroTexto 1">
            <a:extLst>
              <a:ext uri="{FF2B5EF4-FFF2-40B4-BE49-F238E27FC236}">
                <a16:creationId xmlns:a16="http://schemas.microsoft.com/office/drawing/2014/main" id="{6D19773E-42E7-BB9E-86C7-22053BC9D09E}"/>
              </a:ext>
            </a:extLst>
          </p:cNvPr>
          <p:cNvSpPr txBox="1"/>
          <p:nvPr/>
        </p:nvSpPr>
        <p:spPr>
          <a:xfrm>
            <a:off x="4949839" y="2761539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-1   0 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2  2   3   4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4  0   3   6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Abrir corchete 2">
            <a:extLst>
              <a:ext uri="{FF2B5EF4-FFF2-40B4-BE49-F238E27FC236}">
                <a16:creationId xmlns:a16="http://schemas.microsoft.com/office/drawing/2014/main" id="{28469F88-A1C5-1E9B-2D29-10EEB8486F26}"/>
              </a:ext>
            </a:extLst>
          </p:cNvPr>
          <p:cNvSpPr/>
          <p:nvPr/>
        </p:nvSpPr>
        <p:spPr>
          <a:xfrm>
            <a:off x="4962791" y="2840894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Cerrar corchete 11">
            <a:extLst>
              <a:ext uri="{FF2B5EF4-FFF2-40B4-BE49-F238E27FC236}">
                <a16:creationId xmlns:a16="http://schemas.microsoft.com/office/drawing/2014/main" id="{8B9747C5-283F-6D42-94C9-12194CCB933E}"/>
              </a:ext>
            </a:extLst>
          </p:cNvPr>
          <p:cNvSpPr/>
          <p:nvPr/>
        </p:nvSpPr>
        <p:spPr>
          <a:xfrm>
            <a:off x="7125430" y="2840894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4ABA8CE6-B78B-9415-EDB2-4A21BDA1419A}"/>
              </a:ext>
            </a:extLst>
          </p:cNvPr>
          <p:cNvSpPr txBox="1"/>
          <p:nvPr/>
        </p:nvSpPr>
        <p:spPr>
          <a:xfrm>
            <a:off x="7341810" y="3241139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-2r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11" name="Conector recto de flecha 10">
            <a:extLst>
              <a:ext uri="{FF2B5EF4-FFF2-40B4-BE49-F238E27FC236}">
                <a16:creationId xmlns:a16="http://schemas.microsoft.com/office/drawing/2014/main" id="{D077612E-E7CF-CC3A-2522-D074D11579CD}"/>
              </a:ext>
            </a:extLst>
          </p:cNvPr>
          <p:cNvCxnSpPr>
            <a:cxnSpLocks/>
          </p:cNvCxnSpPr>
          <p:nvPr/>
        </p:nvCxnSpPr>
        <p:spPr>
          <a:xfrm>
            <a:off x="7345481" y="3641249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Abrir corchete 18">
            <a:extLst>
              <a:ext uri="{FF2B5EF4-FFF2-40B4-BE49-F238E27FC236}">
                <a16:creationId xmlns:a16="http://schemas.microsoft.com/office/drawing/2014/main" id="{A2CF09FF-A048-9FF7-C0DB-F280CD493009}"/>
              </a:ext>
            </a:extLst>
          </p:cNvPr>
          <p:cNvSpPr/>
          <p:nvPr/>
        </p:nvSpPr>
        <p:spPr>
          <a:xfrm>
            <a:off x="8271810" y="2799107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Cerrar corchete 19">
            <a:extLst>
              <a:ext uri="{FF2B5EF4-FFF2-40B4-BE49-F238E27FC236}">
                <a16:creationId xmlns:a16="http://schemas.microsoft.com/office/drawing/2014/main" id="{07DE7C48-0055-8874-A4E5-1C7B654D4295}"/>
              </a:ext>
            </a:extLst>
          </p:cNvPr>
          <p:cNvSpPr/>
          <p:nvPr/>
        </p:nvSpPr>
        <p:spPr>
          <a:xfrm>
            <a:off x="10434449" y="2799107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8D6DF460-5AFA-AA2E-4005-F5EC317AEFA0}"/>
              </a:ext>
            </a:extLst>
          </p:cNvPr>
          <p:cNvSpPr txBox="1"/>
          <p:nvPr/>
        </p:nvSpPr>
        <p:spPr>
          <a:xfrm>
            <a:off x="10590784" y="3270625"/>
            <a:ext cx="10717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-4r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22" name="Conector recto de flecha 21">
            <a:extLst>
              <a:ext uri="{FF2B5EF4-FFF2-40B4-BE49-F238E27FC236}">
                <a16:creationId xmlns:a16="http://schemas.microsoft.com/office/drawing/2014/main" id="{4441E5DD-476C-4DD9-D646-36F9A60F205D}"/>
              </a:ext>
            </a:extLst>
          </p:cNvPr>
          <p:cNvCxnSpPr>
            <a:cxnSpLocks/>
          </p:cNvCxnSpPr>
          <p:nvPr/>
        </p:nvCxnSpPr>
        <p:spPr>
          <a:xfrm>
            <a:off x="10646378" y="3648044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Abrir corchete 23">
            <a:extLst>
              <a:ext uri="{FF2B5EF4-FFF2-40B4-BE49-F238E27FC236}">
                <a16:creationId xmlns:a16="http://schemas.microsoft.com/office/drawing/2014/main" id="{3040CFB1-5913-B4CC-820C-535EAA2E73F5}"/>
              </a:ext>
            </a:extLst>
          </p:cNvPr>
          <p:cNvSpPr/>
          <p:nvPr/>
        </p:nvSpPr>
        <p:spPr>
          <a:xfrm>
            <a:off x="1613565" y="4373339"/>
            <a:ext cx="70783" cy="145175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5" name="Cerrar corchete 24">
            <a:extLst>
              <a:ext uri="{FF2B5EF4-FFF2-40B4-BE49-F238E27FC236}">
                <a16:creationId xmlns:a16="http://schemas.microsoft.com/office/drawing/2014/main" id="{F5AD38C4-1C78-C044-B652-0C9245943B5E}"/>
              </a:ext>
            </a:extLst>
          </p:cNvPr>
          <p:cNvSpPr/>
          <p:nvPr/>
        </p:nvSpPr>
        <p:spPr>
          <a:xfrm>
            <a:off x="3776204" y="4373339"/>
            <a:ext cx="70783" cy="1451750"/>
          </a:xfrm>
          <a:prstGeom prst="rightBracket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27" name="Conector recto de flecha 26">
            <a:extLst>
              <a:ext uri="{FF2B5EF4-FFF2-40B4-BE49-F238E27FC236}">
                <a16:creationId xmlns:a16="http://schemas.microsoft.com/office/drawing/2014/main" id="{0F4D53B0-027F-5070-FADD-082C2FF0EC81}"/>
              </a:ext>
            </a:extLst>
          </p:cNvPr>
          <p:cNvCxnSpPr>
            <a:cxnSpLocks/>
          </p:cNvCxnSpPr>
          <p:nvPr/>
        </p:nvCxnSpPr>
        <p:spPr>
          <a:xfrm>
            <a:off x="1159102" y="5104289"/>
            <a:ext cx="383527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uadroTexto 12">
            <a:extLst>
              <a:ext uri="{FF2B5EF4-FFF2-40B4-BE49-F238E27FC236}">
                <a16:creationId xmlns:a16="http://schemas.microsoft.com/office/drawing/2014/main" id="{6C145986-F3FB-F638-CA5F-EE5E8EF8F9B2}"/>
              </a:ext>
            </a:extLst>
          </p:cNvPr>
          <p:cNvSpPr txBox="1"/>
          <p:nvPr/>
        </p:nvSpPr>
        <p:spPr>
          <a:xfrm>
            <a:off x="4022653" y="4695500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-r</a:t>
            </a:r>
            <a:r>
              <a:rPr lang="es-ES" sz="20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14" name="Conector recto de flecha 13">
            <a:extLst>
              <a:ext uri="{FF2B5EF4-FFF2-40B4-BE49-F238E27FC236}">
                <a16:creationId xmlns:a16="http://schemas.microsoft.com/office/drawing/2014/main" id="{7648F15E-AF76-DA95-B766-E200DCFDB24F}"/>
              </a:ext>
            </a:extLst>
          </p:cNvPr>
          <p:cNvCxnSpPr>
            <a:cxnSpLocks/>
          </p:cNvCxnSpPr>
          <p:nvPr/>
        </p:nvCxnSpPr>
        <p:spPr>
          <a:xfrm>
            <a:off x="4026324" y="5095610"/>
            <a:ext cx="833113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Abrir corchete 27">
            <a:extLst>
              <a:ext uri="{FF2B5EF4-FFF2-40B4-BE49-F238E27FC236}">
                <a16:creationId xmlns:a16="http://schemas.microsoft.com/office/drawing/2014/main" id="{C63DD9EA-B6E0-E8C8-D453-FA8BBA026D94}"/>
              </a:ext>
            </a:extLst>
          </p:cNvPr>
          <p:cNvSpPr/>
          <p:nvPr/>
        </p:nvSpPr>
        <p:spPr>
          <a:xfrm>
            <a:off x="5013197" y="4415348"/>
            <a:ext cx="70783" cy="1451750"/>
          </a:xfrm>
          <a:prstGeom prst="lef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9" name="Cerrar corchete 28">
            <a:extLst>
              <a:ext uri="{FF2B5EF4-FFF2-40B4-BE49-F238E27FC236}">
                <a16:creationId xmlns:a16="http://schemas.microsoft.com/office/drawing/2014/main" id="{E2819CBD-C643-68A1-BCBD-F2297A4945FB}"/>
              </a:ext>
            </a:extLst>
          </p:cNvPr>
          <p:cNvSpPr/>
          <p:nvPr/>
        </p:nvSpPr>
        <p:spPr>
          <a:xfrm>
            <a:off x="7175836" y="4415348"/>
            <a:ext cx="70783" cy="1451750"/>
          </a:xfrm>
          <a:prstGeom prst="righ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id="{28EF1B73-844D-277B-2388-7B18DCD21F39}"/>
              </a:ext>
            </a:extLst>
          </p:cNvPr>
          <p:cNvSpPr txBox="1"/>
          <p:nvPr/>
        </p:nvSpPr>
        <p:spPr>
          <a:xfrm>
            <a:off x="997076" y="2071594"/>
            <a:ext cx="1102948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700" dirty="0" err="1">
                <a:latin typeface="Comic Sans MS" panose="030F0702030302020204" pitchFamily="66" charset="0"/>
              </a:rPr>
              <a:t>For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example</a:t>
            </a:r>
            <a:r>
              <a:rPr lang="es-ES" sz="2700" dirty="0">
                <a:latin typeface="Comic Sans MS" panose="030F0702030302020204" pitchFamily="66" charset="0"/>
              </a:rPr>
              <a:t>:</a:t>
            </a:r>
            <a:endParaRPr lang="es-ES" dirty="0"/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55095762-D195-D503-EB5B-EFFEA052A686}"/>
              </a:ext>
            </a:extLst>
          </p:cNvPr>
          <p:cNvSpPr txBox="1"/>
          <p:nvPr/>
        </p:nvSpPr>
        <p:spPr>
          <a:xfrm>
            <a:off x="8241034" y="2808298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-1   0 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0  4   3   2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4  0   3   6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9" name="CuadroTexto 38">
            <a:extLst>
              <a:ext uri="{FF2B5EF4-FFF2-40B4-BE49-F238E27FC236}">
                <a16:creationId xmlns:a16="http://schemas.microsoft.com/office/drawing/2014/main" id="{99447BB9-D3A2-3034-3DAC-F847B0C75590}"/>
              </a:ext>
            </a:extLst>
          </p:cNvPr>
          <p:cNvSpPr txBox="1"/>
          <p:nvPr/>
        </p:nvSpPr>
        <p:spPr>
          <a:xfrm>
            <a:off x="1615642" y="4373339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1  -1   0  1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0  4   3  2</a:t>
            </a:r>
          </a:p>
          <a:p>
            <a:r>
              <a:rPr lang="es-ES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 0  4   3  2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6" name="CuadroTexto 35">
            <a:extLst>
              <a:ext uri="{FF2B5EF4-FFF2-40B4-BE49-F238E27FC236}">
                <a16:creationId xmlns:a16="http://schemas.microsoft.com/office/drawing/2014/main" id="{81CD4715-C8EA-B239-B1AC-7BA5AE559000}"/>
              </a:ext>
            </a:extLst>
          </p:cNvPr>
          <p:cNvSpPr txBox="1"/>
          <p:nvPr/>
        </p:nvSpPr>
        <p:spPr>
          <a:xfrm>
            <a:off x="4980434" y="4374274"/>
            <a:ext cx="2488837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32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  -1   0  1</a:t>
            </a:r>
          </a:p>
          <a:p>
            <a:r>
              <a:rPr lang="es-ES" sz="32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0  4   3  2</a:t>
            </a:r>
          </a:p>
          <a:p>
            <a:r>
              <a:rPr lang="es-ES" sz="32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0  0   0  0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82" name="CuadroTexto 81">
            <a:extLst>
              <a:ext uri="{FF2B5EF4-FFF2-40B4-BE49-F238E27FC236}">
                <a16:creationId xmlns:a16="http://schemas.microsoft.com/office/drawing/2014/main" id="{43830916-1927-8F32-6F24-012C16C2035E}"/>
              </a:ext>
            </a:extLst>
          </p:cNvPr>
          <p:cNvSpPr txBox="1"/>
          <p:nvPr/>
        </p:nvSpPr>
        <p:spPr>
          <a:xfrm>
            <a:off x="7246619" y="4895555"/>
            <a:ext cx="2788778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1600" b="1" dirty="0">
                <a:solidFill>
                  <a:schemeClr val="accent6">
                    <a:lumMod val="75000"/>
                  </a:schemeClr>
                </a:solidFill>
              </a:rPr>
              <a:t>, 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in 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r.e.f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51" name="Título 1">
            <a:extLst>
              <a:ext uri="{FF2B5EF4-FFF2-40B4-BE49-F238E27FC236}">
                <a16:creationId xmlns:a16="http://schemas.microsoft.com/office/drawing/2014/main" id="{B55834D4-70A0-2864-FDD2-142FD7E5EB42}"/>
              </a:ext>
            </a:extLst>
          </p:cNvPr>
          <p:cNvSpPr txBox="1">
            <a:spLocks/>
          </p:cNvSpPr>
          <p:nvPr/>
        </p:nvSpPr>
        <p:spPr>
          <a:xfrm>
            <a:off x="281354" y="360485"/>
            <a:ext cx="11661269" cy="1011115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b="1" dirty="0">
                <a:solidFill>
                  <a:srgbClr val="7030A0"/>
                </a:solidFill>
              </a:rPr>
              <a:t>… </a:t>
            </a:r>
            <a:r>
              <a:rPr lang="es-ES" b="1" dirty="0" err="1">
                <a:solidFill>
                  <a:srgbClr val="7030A0"/>
                </a:solidFill>
              </a:rPr>
              <a:t>the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main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result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i="1" dirty="0">
                <a:solidFill>
                  <a:srgbClr val="7030A0"/>
                </a:solidFill>
              </a:rPr>
              <a:t>(</a:t>
            </a:r>
            <a:r>
              <a:rPr lang="es-ES" b="1" i="1" dirty="0" err="1">
                <a:solidFill>
                  <a:srgbClr val="7030A0"/>
                </a:solidFill>
              </a:rPr>
              <a:t>observations</a:t>
            </a:r>
            <a:r>
              <a:rPr lang="es-ES" b="1" i="1" dirty="0">
                <a:solidFill>
                  <a:srgbClr val="7030A0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8822485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930D093D-CD99-1F5E-5B75-78780D32A1A6}"/>
              </a:ext>
            </a:extLst>
          </p:cNvPr>
          <p:cNvSpPr txBox="1"/>
          <p:nvPr/>
        </p:nvSpPr>
        <p:spPr>
          <a:xfrm>
            <a:off x="566015" y="1685216"/>
            <a:ext cx="1130946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lphaLcParenR" startAt="3"/>
            </a:pPr>
            <a:r>
              <a:rPr lang="es-ES" sz="2700" dirty="0" err="1">
                <a:latin typeface="Comic Sans MS" panose="030F0702030302020204" pitchFamily="66" charset="0"/>
              </a:rPr>
              <a:t>Analogously</a:t>
            </a:r>
            <a:r>
              <a:rPr lang="es-ES" sz="2700" dirty="0">
                <a:latin typeface="Comic Sans MS" panose="030F0702030302020204" pitchFamily="66" charset="0"/>
              </a:rPr>
              <a:t> to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way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it</a:t>
            </a:r>
            <a:r>
              <a:rPr lang="es-ES" sz="2700" dirty="0">
                <a:latin typeface="Comic Sans MS" panose="030F0702030302020204" pitchFamily="66" charset="0"/>
              </a:rPr>
              <a:t> has </a:t>
            </a:r>
            <a:r>
              <a:rPr lang="es-ES" sz="2700" dirty="0" err="1">
                <a:latin typeface="Comic Sans MS" panose="030F0702030302020204" pitchFamily="66" charset="0"/>
              </a:rPr>
              <a:t>been</a:t>
            </a:r>
            <a:r>
              <a:rPr lang="es-ES" sz="2700" dirty="0">
                <a:latin typeface="Comic Sans MS" panose="030F0702030302020204" pitchFamily="66" charset="0"/>
              </a:rPr>
              <a:t> done </a:t>
            </a:r>
            <a:r>
              <a:rPr lang="es-ES" sz="2700" dirty="0" err="1">
                <a:latin typeface="Comic Sans MS" panose="030F0702030302020204" pitchFamily="66" charset="0"/>
              </a:rPr>
              <a:t>for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rows</a:t>
            </a:r>
            <a:r>
              <a:rPr lang="es-ES" sz="2700" dirty="0">
                <a:latin typeface="Comic Sans MS" panose="030F0702030302020204" pitchFamily="66" charset="0"/>
              </a:rPr>
              <a:t>, </a:t>
            </a:r>
            <a:r>
              <a:rPr lang="es-ES" sz="2700" dirty="0" err="1">
                <a:latin typeface="Comic Sans MS" panose="030F0702030302020204" pitchFamily="66" charset="0"/>
              </a:rPr>
              <a:t>an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elementary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   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column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operation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(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e.c.o</a:t>
            </a:r>
            <a:r>
              <a:rPr lang="es-ES" sz="2700" i="1" dirty="0">
                <a:solidFill>
                  <a:srgbClr val="0070C0"/>
                </a:solidFill>
                <a:latin typeface="Comic Sans MS" panose="030F0702030302020204" pitchFamily="66" charset="0"/>
              </a:rPr>
              <a:t>.) </a:t>
            </a:r>
            <a:r>
              <a:rPr lang="es-ES" sz="2700" i="1" dirty="0" err="1">
                <a:latin typeface="Comic Sans MS" panose="030F0702030302020204" pitchFamily="66" charset="0"/>
              </a:rPr>
              <a:t>of</a:t>
            </a:r>
            <a:r>
              <a:rPr lang="es-ES" sz="2700" i="1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</a:rPr>
              <a:t>type</a:t>
            </a:r>
            <a:r>
              <a:rPr lang="es-ES" sz="2700" i="1" dirty="0">
                <a:latin typeface="Comic Sans MS" panose="030F0702030302020204" pitchFamily="66" charset="0"/>
              </a:rPr>
              <a:t> I, II </a:t>
            </a:r>
            <a:r>
              <a:rPr lang="es-ES" sz="2700" i="1" dirty="0" err="1">
                <a:latin typeface="Comic Sans MS" panose="030F0702030302020204" pitchFamily="66" charset="0"/>
              </a:rPr>
              <a:t>or</a:t>
            </a:r>
            <a:r>
              <a:rPr lang="es-ES" sz="2700" i="1" dirty="0">
                <a:latin typeface="Comic Sans MS" panose="030F0702030302020204" pitchFamily="66" charset="0"/>
              </a:rPr>
              <a:t> III </a:t>
            </a:r>
            <a:r>
              <a:rPr lang="es-ES" sz="2700" dirty="0">
                <a:latin typeface="Comic Sans MS" panose="030F0702030302020204" pitchFamily="66" charset="0"/>
              </a:rPr>
              <a:t>can be </a:t>
            </a:r>
            <a:r>
              <a:rPr lang="es-ES" sz="2700" dirty="0" err="1">
                <a:latin typeface="Comic Sans MS" panose="030F0702030302020204" pitchFamily="66" charset="0"/>
              </a:rPr>
              <a:t>defined</a:t>
            </a:r>
            <a:r>
              <a:rPr lang="es-ES" sz="2700" i="1" dirty="0">
                <a:latin typeface="Comic Sans MS" panose="030F0702030302020204" pitchFamily="66" charset="0"/>
              </a:rPr>
              <a:t>.</a:t>
            </a:r>
          </a:p>
          <a:p>
            <a:endParaRPr lang="es-ES" dirty="0"/>
          </a:p>
        </p:txBody>
      </p:sp>
      <p:cxnSp>
        <p:nvCxnSpPr>
          <p:cNvPr id="14" name="Conector recto de flecha 13">
            <a:extLst>
              <a:ext uri="{FF2B5EF4-FFF2-40B4-BE49-F238E27FC236}">
                <a16:creationId xmlns:a16="http://schemas.microsoft.com/office/drawing/2014/main" id="{F73BEDE4-AC03-BDE9-E4EB-29AAB0424E40}"/>
              </a:ext>
            </a:extLst>
          </p:cNvPr>
          <p:cNvCxnSpPr/>
          <p:nvPr/>
        </p:nvCxnSpPr>
        <p:spPr>
          <a:xfrm flipV="1">
            <a:off x="8563954" y="5178805"/>
            <a:ext cx="563418" cy="3405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CuadroTexto 9">
            <a:extLst>
              <a:ext uri="{FF2B5EF4-FFF2-40B4-BE49-F238E27FC236}">
                <a16:creationId xmlns:a16="http://schemas.microsoft.com/office/drawing/2014/main" id="{930D093D-CD99-1F5E-5B75-78780D32A1A6}"/>
              </a:ext>
            </a:extLst>
          </p:cNvPr>
          <p:cNvSpPr txBox="1"/>
          <p:nvPr/>
        </p:nvSpPr>
        <p:spPr>
          <a:xfrm>
            <a:off x="566015" y="2743812"/>
            <a:ext cx="1130946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lphaLcParenR" startAt="4"/>
            </a:pPr>
            <a:r>
              <a:rPr lang="es-ES" sz="2700" dirty="0" err="1">
                <a:latin typeface="Comic Sans MS" panose="030F0702030302020204" pitchFamily="66" charset="0"/>
              </a:rPr>
              <a:t>We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say</a:t>
            </a:r>
            <a:r>
              <a:rPr lang="es-ES" sz="2700" dirty="0">
                <a:latin typeface="Comic Sans MS" panose="030F0702030302020204" pitchFamily="66" charset="0"/>
              </a:rPr>
              <a:t> that </a:t>
            </a:r>
            <a:r>
              <a:rPr lang="es-ES" sz="2700" i="1" dirty="0" err="1">
                <a:latin typeface="Comic Sans MS" panose="030F0702030302020204" pitchFamily="66" charset="0"/>
              </a:rPr>
              <a:t>an</a:t>
            </a:r>
            <a:r>
              <a:rPr lang="es-ES" sz="2700" i="1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</a:rPr>
              <a:t>elementary</a:t>
            </a:r>
            <a:r>
              <a:rPr lang="es-ES" sz="2700" i="1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</a:rPr>
              <a:t>row</a:t>
            </a:r>
            <a:r>
              <a:rPr lang="es-ES" sz="2700" i="1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</a:rPr>
              <a:t>operation</a:t>
            </a:r>
            <a:r>
              <a:rPr lang="es-ES" sz="2700" i="1" dirty="0">
                <a:latin typeface="Comic Sans MS" panose="030F0702030302020204" pitchFamily="66" charset="0"/>
              </a:rPr>
              <a:t> e and </a:t>
            </a:r>
            <a:r>
              <a:rPr lang="es-ES" sz="2700" i="1" dirty="0" err="1">
                <a:latin typeface="Comic Sans MS" panose="030F0702030302020204" pitchFamily="66" charset="0"/>
              </a:rPr>
              <a:t>an</a:t>
            </a:r>
            <a:r>
              <a:rPr lang="es-ES" sz="2700" i="1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</a:rPr>
              <a:t>elementary</a:t>
            </a:r>
            <a:r>
              <a:rPr lang="es-ES" sz="2700" i="1" dirty="0">
                <a:latin typeface="Comic Sans MS" panose="030F0702030302020204" pitchFamily="66" charset="0"/>
              </a:rPr>
              <a:t>  </a:t>
            </a:r>
            <a:r>
              <a:rPr lang="es-ES" sz="2700" i="1" dirty="0" err="1">
                <a:latin typeface="Comic Sans MS" panose="030F0702030302020204" pitchFamily="66" charset="0"/>
              </a:rPr>
              <a:t>column</a:t>
            </a:r>
            <a:r>
              <a:rPr lang="es-ES" sz="2700" i="1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latin typeface="Comic Sans MS" panose="030F0702030302020204" pitchFamily="66" charset="0"/>
              </a:rPr>
              <a:t>operation</a:t>
            </a:r>
            <a:r>
              <a:rPr lang="es-ES" sz="2700" i="1" dirty="0">
                <a:latin typeface="Comic Sans MS" panose="030F0702030302020204" pitchFamily="66" charset="0"/>
              </a:rPr>
              <a:t> e’ are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transpose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one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from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other</a:t>
            </a:r>
            <a:r>
              <a:rPr lang="es-ES" sz="2700" dirty="0">
                <a:latin typeface="Comic Sans MS" panose="030F0702030302020204" pitchFamily="66" charset="0"/>
              </a:rPr>
              <a:t> (and </a:t>
            </a:r>
            <a:r>
              <a:rPr lang="es-ES" sz="2700" dirty="0" err="1">
                <a:latin typeface="Comic Sans MS" panose="030F0702030302020204" pitchFamily="66" charset="0"/>
              </a:rPr>
              <a:t>write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e</a:t>
            </a:r>
            <a:r>
              <a:rPr lang="es-ES" sz="2700" baseline="30000" dirty="0" err="1">
                <a:latin typeface="Comic Sans MS" panose="030F0702030302020204" pitchFamily="66" charset="0"/>
              </a:rPr>
              <a:t>T</a:t>
            </a:r>
            <a:r>
              <a:rPr lang="es-ES" sz="2700" dirty="0">
                <a:latin typeface="Comic Sans MS" panose="030F0702030302020204" pitchFamily="66" charset="0"/>
              </a:rPr>
              <a:t>=e’, (e’)</a:t>
            </a:r>
            <a:r>
              <a:rPr lang="es-ES" sz="2700" baseline="30000" dirty="0">
                <a:latin typeface="Comic Sans MS" panose="030F0702030302020204" pitchFamily="66" charset="0"/>
              </a:rPr>
              <a:t>T</a:t>
            </a:r>
            <a:r>
              <a:rPr lang="es-ES" sz="2700" dirty="0">
                <a:latin typeface="Comic Sans MS" panose="030F0702030302020204" pitchFamily="66" charset="0"/>
              </a:rPr>
              <a:t>=e)  </a:t>
            </a:r>
            <a:r>
              <a:rPr lang="es-ES" sz="2700" dirty="0" err="1">
                <a:latin typeface="Comic Sans MS" panose="030F0702030302020204" pitchFamily="66" charset="0"/>
              </a:rPr>
              <a:t>when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they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get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identical</a:t>
            </a:r>
            <a:r>
              <a:rPr lang="es-ES" sz="2700" dirty="0">
                <a:latin typeface="Comic Sans MS" panose="030F0702030302020204" pitchFamily="66" charset="0"/>
              </a:rPr>
              <a:t> after </a:t>
            </a:r>
            <a:r>
              <a:rPr lang="es-ES" sz="2700" dirty="0" err="1">
                <a:latin typeface="Comic Sans MS" panose="030F0702030302020204" pitchFamily="66" charset="0"/>
              </a:rPr>
              <a:t>replacing</a:t>
            </a:r>
            <a:r>
              <a:rPr lang="es-ES" sz="2700" dirty="0">
                <a:latin typeface="Comic Sans MS" panose="030F0702030302020204" pitchFamily="66" charset="0"/>
              </a:rPr>
              <a:t> in </a:t>
            </a:r>
            <a:r>
              <a:rPr lang="es-ES" sz="2700" dirty="0" err="1">
                <a:latin typeface="Comic Sans MS" panose="030F0702030302020204" pitchFamily="66" charset="0"/>
              </a:rPr>
              <a:t>one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of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them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“r” </a:t>
            </a:r>
            <a:r>
              <a:rPr lang="es-ES" sz="2700" dirty="0" err="1">
                <a:latin typeface="Comic Sans MS" panose="030F0702030302020204" pitchFamily="66" charset="0"/>
              </a:rPr>
              <a:t>of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row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with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the</a:t>
            </a:r>
            <a:r>
              <a:rPr lang="es-ES" sz="2700" dirty="0">
                <a:latin typeface="Comic Sans MS" panose="030F0702030302020204" pitchFamily="66" charset="0"/>
              </a:rPr>
              <a:t> “c” </a:t>
            </a:r>
            <a:r>
              <a:rPr lang="es-ES" sz="2700" dirty="0" err="1">
                <a:latin typeface="Comic Sans MS" panose="030F0702030302020204" pitchFamily="66" charset="0"/>
              </a:rPr>
              <a:t>of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column</a:t>
            </a:r>
            <a:r>
              <a:rPr lang="es-ES" sz="2700" dirty="0">
                <a:latin typeface="Comic Sans MS" panose="030F0702030302020204" pitchFamily="66" charset="0"/>
              </a:rPr>
              <a:t>.</a:t>
            </a:r>
          </a:p>
          <a:p>
            <a:endParaRPr lang="es-ES" dirty="0"/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FD7FEA9C-1966-8A28-15FD-01AAD40BC1D6}"/>
              </a:ext>
            </a:extLst>
          </p:cNvPr>
          <p:cNvSpPr txBox="1"/>
          <p:nvPr/>
        </p:nvSpPr>
        <p:spPr>
          <a:xfrm>
            <a:off x="566015" y="3967200"/>
            <a:ext cx="12060115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                                                                 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For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example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: </a:t>
            </a:r>
          </a:p>
          <a:p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       </a:t>
            </a:r>
          </a:p>
          <a:p>
            <a:r>
              <a:rPr lang="es-ES" sz="28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             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e = r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 r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5                                           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e</a:t>
            </a:r>
            <a:r>
              <a:rPr lang="es-ES" sz="2700" baseline="300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T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= c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2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 c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5 </a:t>
            </a:r>
          </a:p>
          <a:p>
            <a:r>
              <a:rPr lang="es-ES" sz="2700" baseline="-250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              e = </a:t>
            </a:r>
            <a:r>
              <a:rPr lang="es-ES_tradnl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4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r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3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                              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e</a:t>
            </a:r>
            <a:r>
              <a:rPr lang="es-ES" sz="2700" baseline="300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T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= </a:t>
            </a:r>
            <a:r>
              <a:rPr lang="es-ES_tradnl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4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c</a:t>
            </a:r>
            <a:r>
              <a:rPr lang="es-ES" sz="2700" baseline="-25000">
                <a:latin typeface="Comic Sans MS" panose="030F0702030302020204" pitchFamily="66" charset="0"/>
                <a:ea typeface="Yu Mincho Light" panose="020B0400000000000000" pitchFamily="18" charset="-128"/>
              </a:rPr>
              <a:t>3</a:t>
            </a:r>
            <a:r>
              <a:rPr lang="es-ES" sz="270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endParaRPr lang="es-ES" sz="2700" dirty="0">
              <a:latin typeface="Comic Sans MS" panose="030F0702030302020204" pitchFamily="66" charset="0"/>
              <a:ea typeface="Yu Mincho Light" panose="020B0400000000000000" pitchFamily="18" charset="-128"/>
            </a:endParaRPr>
          </a:p>
          <a:p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              e = r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- </a:t>
            </a:r>
            <a:r>
              <a:rPr lang="es-ES_tradnl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6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r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4                                              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e</a:t>
            </a:r>
            <a:r>
              <a:rPr lang="es-ES" sz="2700" baseline="300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T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= c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1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– </a:t>
            </a:r>
            <a:r>
              <a:rPr lang="es-ES_tradnl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6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c</a:t>
            </a:r>
            <a:r>
              <a:rPr lang="es-ES" sz="2700" baseline="-250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4</a:t>
            </a:r>
            <a:endParaRPr lang="es-ES" sz="2700" b="1" baseline="-25000" dirty="0">
              <a:latin typeface="Comic Sans MS" panose="030F0702030302020204" pitchFamily="66" charset="0"/>
            </a:endParaRPr>
          </a:p>
          <a:p>
            <a:endParaRPr lang="es-ES" b="1" baseline="-25000" dirty="0"/>
          </a:p>
        </p:txBody>
      </p:sp>
      <p:sp>
        <p:nvSpPr>
          <p:cNvPr id="2" name="Flecha derecha 1"/>
          <p:cNvSpPr/>
          <p:nvPr/>
        </p:nvSpPr>
        <p:spPr>
          <a:xfrm>
            <a:off x="5159488" y="4993200"/>
            <a:ext cx="1905000" cy="310716"/>
          </a:xfrm>
          <a:prstGeom prst="righ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cxnSp>
        <p:nvCxnSpPr>
          <p:cNvPr id="16" name="Conector recto de flecha 15">
            <a:extLst>
              <a:ext uri="{FF2B5EF4-FFF2-40B4-BE49-F238E27FC236}">
                <a16:creationId xmlns:a16="http://schemas.microsoft.com/office/drawing/2014/main" id="{F73BEDE4-AC03-BDE9-E4EB-29AAB0424E40}"/>
              </a:ext>
            </a:extLst>
          </p:cNvPr>
          <p:cNvCxnSpPr/>
          <p:nvPr/>
        </p:nvCxnSpPr>
        <p:spPr>
          <a:xfrm flipV="1">
            <a:off x="3601429" y="5146855"/>
            <a:ext cx="563418" cy="3405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Flecha derecha 16"/>
          <p:cNvSpPr/>
          <p:nvPr/>
        </p:nvSpPr>
        <p:spPr>
          <a:xfrm>
            <a:off x="5159488" y="5413466"/>
            <a:ext cx="1905000" cy="310716"/>
          </a:xfrm>
          <a:prstGeom prst="righ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18" name="Flecha derecha 17"/>
          <p:cNvSpPr/>
          <p:nvPr/>
        </p:nvSpPr>
        <p:spPr>
          <a:xfrm>
            <a:off x="5159488" y="5833733"/>
            <a:ext cx="1905000" cy="310716"/>
          </a:xfrm>
          <a:prstGeom prst="righ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B55834D4-70A0-2864-FDD2-142FD7E5EB42}"/>
              </a:ext>
            </a:extLst>
          </p:cNvPr>
          <p:cNvSpPr txBox="1">
            <a:spLocks/>
          </p:cNvSpPr>
          <p:nvPr/>
        </p:nvSpPr>
        <p:spPr>
          <a:xfrm>
            <a:off x="281354" y="360485"/>
            <a:ext cx="11661269" cy="1011115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b="1" dirty="0">
                <a:solidFill>
                  <a:srgbClr val="7030A0"/>
                </a:solidFill>
              </a:rPr>
              <a:t>… </a:t>
            </a:r>
            <a:r>
              <a:rPr lang="es-ES" b="1" dirty="0" err="1">
                <a:solidFill>
                  <a:srgbClr val="7030A0"/>
                </a:solidFill>
              </a:rPr>
              <a:t>the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main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result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i="1" dirty="0">
                <a:solidFill>
                  <a:srgbClr val="7030A0"/>
                </a:solidFill>
              </a:rPr>
              <a:t>(</a:t>
            </a:r>
            <a:r>
              <a:rPr lang="es-ES" b="1" i="1" dirty="0" err="1">
                <a:solidFill>
                  <a:srgbClr val="7030A0"/>
                </a:solidFill>
              </a:rPr>
              <a:t>observations</a:t>
            </a:r>
            <a:r>
              <a:rPr lang="es-ES" b="1" i="1" dirty="0">
                <a:solidFill>
                  <a:srgbClr val="7030A0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254086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5" grpId="0"/>
      <p:bldP spid="2" grpId="0" animBg="1"/>
      <p:bldP spid="17" grpId="0" animBg="1"/>
      <p:bldP spid="1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>
            <a:extLst>
              <a:ext uri="{FF2B5EF4-FFF2-40B4-BE49-F238E27FC236}">
                <a16:creationId xmlns:a16="http://schemas.microsoft.com/office/drawing/2014/main" id="{B55834D4-70A0-2864-FDD2-142FD7E5EB42}"/>
              </a:ext>
            </a:extLst>
          </p:cNvPr>
          <p:cNvSpPr txBox="1">
            <a:spLocks/>
          </p:cNvSpPr>
          <p:nvPr/>
        </p:nvSpPr>
        <p:spPr>
          <a:xfrm>
            <a:off x="281354" y="360485"/>
            <a:ext cx="11661269" cy="1011115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b="1" dirty="0">
                <a:solidFill>
                  <a:srgbClr val="7030A0"/>
                </a:solidFill>
              </a:rPr>
              <a:t>… </a:t>
            </a:r>
            <a:r>
              <a:rPr lang="es-ES" b="1" dirty="0" err="1">
                <a:solidFill>
                  <a:srgbClr val="7030A0"/>
                </a:solidFill>
              </a:rPr>
              <a:t>the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main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result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i="1" dirty="0">
                <a:solidFill>
                  <a:srgbClr val="7030A0"/>
                </a:solidFill>
              </a:rPr>
              <a:t>(</a:t>
            </a:r>
            <a:r>
              <a:rPr lang="es-ES" b="1" i="1" dirty="0" err="1">
                <a:solidFill>
                  <a:srgbClr val="7030A0"/>
                </a:solidFill>
              </a:rPr>
              <a:t>procedure</a:t>
            </a:r>
            <a:r>
              <a:rPr lang="es-ES" b="1" i="1" dirty="0">
                <a:solidFill>
                  <a:srgbClr val="7030A0"/>
                </a:solidFill>
              </a:rPr>
              <a:t>)</a:t>
            </a:r>
          </a:p>
        </p:txBody>
      </p:sp>
      <p:sp>
        <p:nvSpPr>
          <p:cNvPr id="7" name="Marcador de contenido 7">
            <a:extLst>
              <a:ext uri="{FF2B5EF4-FFF2-40B4-BE49-F238E27FC236}">
                <a16:creationId xmlns:a16="http://schemas.microsoft.com/office/drawing/2014/main" id="{4CC63FB5-70F1-8341-D4D5-B1E77BCD24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3456" y="1626406"/>
            <a:ext cx="11558013" cy="2783122"/>
          </a:xfrm>
        </p:spPr>
        <p:txBody>
          <a:bodyPr>
            <a:normAutofit/>
          </a:bodyPr>
          <a:lstStyle/>
          <a:p>
            <a:pPr marL="0" lvl="0" indent="0">
              <a:buNone/>
              <a:defRPr/>
            </a:pPr>
            <a:r>
              <a:rPr lang="es-ES" dirty="0">
                <a:latin typeface="Comic Sans MS" panose="030F0702030302020204" pitchFamily="66" charset="0"/>
              </a:rPr>
              <a:t>●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Given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a </a:t>
            </a:r>
            <a:r>
              <a:rPr lang="es-ES" sz="2700" i="1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symmetric</a:t>
            </a:r>
            <a:r>
              <a:rPr lang="es-ES" sz="2700" i="1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matrix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A 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 </a:t>
            </a:r>
            <a:r>
              <a:rPr lang="es-ES" sz="2700" dirty="0">
                <a:latin typeface="Comic Sans MS" panose="030F0702030302020204" pitchFamily="66" charset="0"/>
              </a:rPr>
              <a:t>M</a:t>
            </a:r>
            <a:r>
              <a:rPr lang="es-ES" sz="2700" baseline="-25000" dirty="0">
                <a:latin typeface="Comic Sans MS" panose="030F0702030302020204" pitchFamily="66" charset="0"/>
              </a:rPr>
              <a:t>R</a:t>
            </a:r>
            <a:r>
              <a:rPr lang="es-ES" sz="2700" dirty="0">
                <a:latin typeface="Comic Sans MS" panose="030F0702030302020204" pitchFamily="66" charset="0"/>
              </a:rPr>
              <a:t>(n x n), to </a:t>
            </a:r>
            <a:r>
              <a:rPr lang="es-ES" sz="2700" dirty="0" err="1">
                <a:latin typeface="Comic Sans MS" panose="030F0702030302020204" pitchFamily="66" charset="0"/>
              </a:rPr>
              <a:t>find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two</a:t>
            </a:r>
            <a:r>
              <a:rPr lang="es-ES" sz="2700" dirty="0">
                <a:latin typeface="Comic Sans MS" panose="030F0702030302020204" pitchFamily="66" charset="0"/>
              </a:rPr>
              <a:t> matrices </a:t>
            </a:r>
          </a:p>
          <a:p>
            <a:pPr marL="0" lvl="0" indent="0">
              <a:buNone/>
              <a:defRPr/>
            </a:pPr>
            <a:r>
              <a:rPr lang="es-ES" sz="2700" dirty="0">
                <a:latin typeface="Comic Sans MS" panose="030F0702030302020204" pitchFamily="66" charset="0"/>
              </a:rPr>
              <a:t>   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P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∈ </a:t>
            </a:r>
            <a:r>
              <a:rPr lang="es-ES" sz="2700" dirty="0">
                <a:latin typeface="Comic Sans MS" panose="030F0702030302020204" pitchFamily="66" charset="0"/>
              </a:rPr>
              <a:t>M</a:t>
            </a:r>
            <a:r>
              <a:rPr lang="es-ES" sz="2700" baseline="-25000" dirty="0">
                <a:latin typeface="Comic Sans MS" panose="030F0702030302020204" pitchFamily="66" charset="0"/>
              </a:rPr>
              <a:t>R</a:t>
            </a:r>
            <a:r>
              <a:rPr lang="es-ES" sz="2700" dirty="0">
                <a:latin typeface="Comic Sans MS" panose="030F0702030302020204" pitchFamily="66" charset="0"/>
              </a:rPr>
              <a:t>(n x n)  (</a:t>
            </a:r>
            <a:r>
              <a:rPr lang="es-ES" sz="2700" i="1" dirty="0">
                <a:latin typeface="Comic Sans MS" panose="030F0702030302020204" pitchFamily="66" charset="0"/>
              </a:rPr>
              <a:t>invertible</a:t>
            </a:r>
            <a:r>
              <a:rPr lang="es-ES" sz="2700" dirty="0">
                <a:latin typeface="Comic Sans MS" panose="030F0702030302020204" pitchFamily="66" charset="0"/>
              </a:rPr>
              <a:t>)  and  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D</a:t>
            </a:r>
            <a:r>
              <a:rPr lang="es-ES" sz="2700" dirty="0">
                <a:latin typeface="Comic Sans MS" panose="030F0702030302020204" pitchFamily="66" charset="0"/>
                <a:ea typeface="Yu Gothic UI" panose="020B0500000000000000" pitchFamily="34" charset="-128"/>
              </a:rPr>
              <a:t> ∈ </a:t>
            </a:r>
            <a:r>
              <a:rPr lang="es-ES" sz="2700" dirty="0">
                <a:latin typeface="Comic Sans MS" panose="030F0702030302020204" pitchFamily="66" charset="0"/>
              </a:rPr>
              <a:t>M</a:t>
            </a:r>
            <a:r>
              <a:rPr lang="es-ES" sz="2700" baseline="-25000" dirty="0">
                <a:latin typeface="Comic Sans MS" panose="030F0702030302020204" pitchFamily="66" charset="0"/>
              </a:rPr>
              <a:t>R</a:t>
            </a:r>
            <a:r>
              <a:rPr lang="es-ES" sz="2700" dirty="0">
                <a:latin typeface="Comic Sans MS" panose="030F0702030302020204" pitchFamily="66" charset="0"/>
              </a:rPr>
              <a:t>(n x n)  (</a:t>
            </a:r>
            <a:r>
              <a:rPr lang="es-ES" sz="2700" i="1" dirty="0">
                <a:latin typeface="Comic Sans MS" panose="030F0702030302020204" pitchFamily="66" charset="0"/>
              </a:rPr>
              <a:t>diagonal</a:t>
            </a:r>
            <a:r>
              <a:rPr lang="es-ES" sz="2700" dirty="0">
                <a:latin typeface="Comic Sans MS" panose="030F0702030302020204" pitchFamily="66" charset="0"/>
              </a:rPr>
              <a:t>) </a:t>
            </a:r>
            <a:r>
              <a:rPr lang="es-ES" sz="2700" dirty="0" err="1">
                <a:latin typeface="Comic Sans MS" panose="030F0702030302020204" pitchFamily="66" charset="0"/>
              </a:rPr>
              <a:t>such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  <a:p>
            <a:pPr marL="0" lvl="0" indent="0">
              <a:buNone/>
              <a:defRPr/>
            </a:pPr>
            <a:r>
              <a:rPr lang="es-ES" sz="2700" dirty="0">
                <a:latin typeface="Comic Sans MS" panose="030F0702030302020204" pitchFamily="66" charset="0"/>
              </a:rPr>
              <a:t>   that </a:t>
            </a:r>
          </a:p>
          <a:p>
            <a:pPr marL="0" lvl="0" indent="0">
              <a:buNone/>
              <a:defRPr/>
            </a:pP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                                         </a:t>
            </a:r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P</a:t>
            </a:r>
            <a:r>
              <a:rPr lang="es-ES" sz="3200" baseline="300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T</a:t>
            </a:r>
            <a:r>
              <a:rPr lang="es-ES" sz="32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A P = D </a:t>
            </a:r>
            <a:r>
              <a:rPr lang="es-ES" sz="27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,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    </a:t>
            </a:r>
            <a:r>
              <a:rPr lang="es-ES" sz="2700" dirty="0" err="1">
                <a:latin typeface="Comic Sans MS" panose="030F0702030302020204" pitchFamily="66" charset="0"/>
              </a:rPr>
              <a:t>we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will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proceed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as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follows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(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steps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700" dirty="0">
                <a:latin typeface="Comic Sans MS" panose="030F0702030302020204" pitchFamily="66" charset="0"/>
                <a:ea typeface="Yu Mincho" panose="02020400000000000000" pitchFamily="18" charset="-128"/>
              </a:rPr>
              <a:t>①, ②, ③, ④)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:</a:t>
            </a:r>
          </a:p>
          <a:p>
            <a:pPr marL="0" indent="0">
              <a:buNone/>
            </a:pPr>
            <a:endParaRPr lang="es-ES" sz="2900" dirty="0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C1095333-A335-FA1B-3971-2081D7D7A52E}"/>
              </a:ext>
            </a:extLst>
          </p:cNvPr>
          <p:cNvSpPr txBox="1"/>
          <p:nvPr/>
        </p:nvSpPr>
        <p:spPr>
          <a:xfrm>
            <a:off x="997538" y="4400193"/>
            <a:ext cx="10769851" cy="26007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Yu Gothic UI" panose="020B0500000000000000" pitchFamily="34" charset="-128"/>
                <a:ea typeface="Yu Gothic UI" panose="020B0500000000000000" pitchFamily="34" charset="-128"/>
              </a:rPr>
              <a:t>➊</a:t>
            </a: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Yu Mincho Light" panose="020B0400000000000000" pitchFamily="18" charset="-128"/>
                <a:ea typeface="Yu Mincho Light" panose="020B0400000000000000" pitchFamily="18" charset="-128"/>
                <a:cs typeface="+mn-cs"/>
              </a:rPr>
              <a:t> 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We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will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get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to  D 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from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A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by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performing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successively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i="1" u="sng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pairs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of</a:t>
            </a:r>
            <a:r>
              <a:rPr lang="es-ES" sz="2700" dirty="0">
                <a:solidFill>
                  <a:prstClr val="black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</a:p>
          <a:p>
            <a:pPr lvl="0">
              <a:defRPr/>
            </a:pPr>
            <a:r>
              <a:rPr lang="es-ES" sz="2700" noProof="0" dirty="0">
                <a:latin typeface="Comic Sans MS" panose="030F0702030302020204" pitchFamily="66" charset="0"/>
              </a:rPr>
              <a:t>     </a:t>
            </a:r>
            <a:r>
              <a:rPr lang="es-ES" sz="2700" dirty="0">
                <a:latin typeface="Comic Sans MS" panose="030F0702030302020204" pitchFamily="66" charset="0"/>
              </a:rPr>
              <a:t>e</a:t>
            </a:r>
            <a:r>
              <a:rPr lang="es-ES" sz="2700" noProof="0" dirty="0" err="1">
                <a:latin typeface="Comic Sans MS" panose="030F0702030302020204" pitchFamily="66" charset="0"/>
              </a:rPr>
              <a:t>lementary</a:t>
            </a:r>
            <a:r>
              <a:rPr lang="es-ES" sz="2700" noProof="0" dirty="0">
                <a:latin typeface="Comic Sans MS" panose="030F0702030302020204" pitchFamily="66" charset="0"/>
              </a:rPr>
              <a:t> </a:t>
            </a:r>
            <a:r>
              <a:rPr lang="es-ES" sz="2700" noProof="0" dirty="0" err="1">
                <a:latin typeface="Comic Sans MS" panose="030F0702030302020204" pitchFamily="66" charset="0"/>
              </a:rPr>
              <a:t>operations</a:t>
            </a:r>
            <a:r>
              <a:rPr lang="es-ES" sz="2700" noProof="0" dirty="0">
                <a:latin typeface="Comic Sans MS" panose="030F0702030302020204" pitchFamily="66" charset="0"/>
              </a:rPr>
              <a:t> </a:t>
            </a:r>
            <a:r>
              <a:rPr lang="es-ES" sz="2700" noProof="0" dirty="0" err="1">
                <a:latin typeface="Comic Sans MS" panose="030F0702030302020204" pitchFamily="66" charset="0"/>
              </a:rPr>
              <a:t>of</a:t>
            </a:r>
            <a:r>
              <a:rPr lang="es-ES" sz="2700" noProof="0" dirty="0">
                <a:latin typeface="Comic Sans MS" panose="030F0702030302020204" pitchFamily="66" charset="0"/>
              </a:rPr>
              <a:t> </a:t>
            </a:r>
            <a:r>
              <a:rPr lang="es-ES" sz="2700" noProof="0" dirty="0" err="1">
                <a:latin typeface="Comic Sans MS" panose="030F0702030302020204" pitchFamily="66" charset="0"/>
              </a:rPr>
              <a:t>the</a:t>
            </a:r>
            <a:r>
              <a:rPr lang="es-ES" sz="2700" noProof="0" dirty="0">
                <a:latin typeface="Comic Sans MS" panose="030F0702030302020204" pitchFamily="66" charset="0"/>
              </a:rPr>
              <a:t> </a:t>
            </a:r>
            <a:r>
              <a:rPr lang="es-ES" sz="2700" noProof="0" dirty="0" err="1">
                <a:latin typeface="Comic Sans MS" panose="030F0702030302020204" pitchFamily="66" charset="0"/>
              </a:rPr>
              <a:t>kind</a:t>
            </a:r>
            <a:r>
              <a:rPr lang="es-ES" sz="2700" noProof="0" dirty="0">
                <a:latin typeface="Comic Sans MS" panose="030F0702030302020204" pitchFamily="66" charset="0"/>
              </a:rPr>
              <a:t> </a:t>
            </a:r>
          </a:p>
          <a:p>
            <a:pPr lvl="0">
              <a:defRPr/>
            </a:pPr>
            <a:r>
              <a:rPr kumimoji="0" lang="es-ES" sz="2700" b="0" i="1" u="none" strike="noStrike" kern="1200" cap="none" spc="0" normalizeH="0" baseline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                                          </a:t>
            </a:r>
            <a:r>
              <a:rPr kumimoji="0" lang="es-ES" sz="2700" b="0" i="1" u="none" strike="noStrike" kern="1200" cap="none" spc="0" normalizeH="0" baseline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e</a:t>
            </a:r>
            <a:r>
              <a:rPr kumimoji="0" lang="es-ES" sz="2700" b="0" i="1" u="none" strike="noStrike" kern="1200" cap="none" spc="0" normalizeH="0" baseline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         </a:t>
            </a:r>
            <a:r>
              <a:rPr kumimoji="0" lang="es-ES" sz="2700" b="0" i="1" u="none" strike="noStrike" kern="1200" cap="none" spc="0" normalizeH="0" baseline="0" dirty="0" err="1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e</a:t>
            </a:r>
            <a:r>
              <a:rPr kumimoji="0" lang="es-ES" sz="2700" b="0" i="1" u="none" strike="noStrike" kern="1200" cap="none" spc="0" normalizeH="0" baseline="30000" dirty="0" err="1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T</a:t>
            </a:r>
            <a:endParaRPr kumimoji="0" lang="es-ES" sz="2700" b="0" i="1" u="none" strike="noStrike" kern="1200" cap="none" spc="0" normalizeH="0" baseline="30000" dirty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Comic Sans MS" panose="030F0702030302020204" pitchFamily="66" charset="0"/>
              <a:ea typeface="Yu Mincho Light" panose="020B0400000000000000" pitchFamily="18" charset="-128"/>
            </a:endParaRPr>
          </a:p>
          <a:p>
            <a:pPr lvl="0">
              <a:defRPr/>
            </a:pPr>
            <a:endParaRPr lang="es-ES" sz="2700" i="1" noProof="0" dirty="0">
              <a:solidFill>
                <a:srgbClr val="7030A0"/>
              </a:solidFill>
              <a:latin typeface="Comic Sans MS" panose="030F0702030302020204" pitchFamily="66" charset="0"/>
              <a:ea typeface="Yu Mincho Light" panose="020B0400000000000000" pitchFamily="18" charset="-128"/>
            </a:endParaRPr>
          </a:p>
          <a:p>
            <a:pPr lvl="0">
              <a:defRPr/>
            </a:pPr>
            <a:r>
              <a:rPr kumimoji="0" lang="es-ES" sz="2700" b="0" i="1" u="none" strike="noStrike" kern="1200" cap="none" spc="0" normalizeH="0" baseline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   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wher</a:t>
            </a:r>
            <a:r>
              <a:rPr kumimoji="0" lang="es-ES" sz="2700" b="0" u="none" strike="noStrike" kern="1200" cap="none" spc="0" normalizeH="0" baseline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kumimoji="0" lang="es-ES" sz="2700" b="0" u="none" strike="noStrike" kern="1200" cap="none" spc="0" normalizeH="0" baseline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e</a:t>
            </a:r>
            <a:r>
              <a:rPr kumimoji="0" lang="es-ES" sz="2700" b="0" u="none" strike="noStrike" kern="1200" cap="none" spc="0" normalizeH="0" baseline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kumimoji="0" lang="es-ES" sz="2700" b="0" u="none" strike="noStrike" kern="1200" cap="none" spc="0" normalizeH="0" baseline="0" dirty="0" err="1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is</a:t>
            </a:r>
            <a:r>
              <a:rPr kumimoji="0" lang="es-ES" sz="2700" b="0" u="none" strike="noStrike" kern="1200" cap="none" spc="0" normalizeH="0" baseline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an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appropriate</a:t>
            </a:r>
            <a:r>
              <a:rPr lang="es-ES" sz="27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kumimoji="0" lang="es-ES" sz="2700" b="0" u="none" strike="noStrike" kern="1200" cap="none" spc="0" normalizeH="0" baseline="0" dirty="0" err="1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elementary</a:t>
            </a:r>
            <a:r>
              <a:rPr kumimoji="0" lang="es-ES" sz="2700" b="0" u="none" strike="noStrike" kern="1200" cap="none" spc="0" normalizeH="0" baseline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kumimoji="0" lang="es-ES" sz="2700" b="0" u="none" strike="noStrike" kern="1200" cap="none" spc="0" normalizeH="0" baseline="0" dirty="0" err="1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row</a:t>
            </a:r>
            <a:r>
              <a:rPr kumimoji="0" lang="es-ES" sz="2700" b="0" u="none" strike="noStrike" kern="1200" cap="none" spc="0" normalizeH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kumimoji="0" lang="es-ES" sz="2700" b="0" u="none" strike="noStrike" kern="1200" cap="none" spc="0" normalizeH="0" dirty="0" err="1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operation</a:t>
            </a:r>
            <a:r>
              <a:rPr kumimoji="0" lang="es-ES" sz="2700" b="0" u="none" strike="noStrike" kern="1200" cap="none" spc="0" normalizeH="0" baseline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.</a:t>
            </a:r>
            <a:endParaRPr kumimoji="0" lang="es-ES" sz="2700" b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omic Sans MS" panose="030F0702030302020204" pitchFamily="66" charset="0"/>
              <a:ea typeface="Yu Mincho Light" panose="020B0400000000000000" pitchFamily="18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7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endParaRPr kumimoji="0" lang="es-ES" sz="27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</a:endParaRPr>
          </a:p>
        </p:txBody>
      </p:sp>
      <p:cxnSp>
        <p:nvCxnSpPr>
          <p:cNvPr id="10" name="Conector recto de flecha 9">
            <a:extLst>
              <a:ext uri="{FF2B5EF4-FFF2-40B4-BE49-F238E27FC236}">
                <a16:creationId xmlns:a16="http://schemas.microsoft.com/office/drawing/2014/main" id="{704D653C-63C0-5D65-7956-0646D1757612}"/>
              </a:ext>
            </a:extLst>
          </p:cNvPr>
          <p:cNvCxnSpPr>
            <a:cxnSpLocks/>
          </p:cNvCxnSpPr>
          <p:nvPr/>
        </p:nvCxnSpPr>
        <p:spPr>
          <a:xfrm>
            <a:off x="5129568" y="5730310"/>
            <a:ext cx="1130005" cy="0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cto de flecha 10">
            <a:extLst>
              <a:ext uri="{FF2B5EF4-FFF2-40B4-BE49-F238E27FC236}">
                <a16:creationId xmlns:a16="http://schemas.microsoft.com/office/drawing/2014/main" id="{704D653C-63C0-5D65-7956-0646D1757612}"/>
              </a:ext>
            </a:extLst>
          </p:cNvPr>
          <p:cNvCxnSpPr>
            <a:cxnSpLocks/>
          </p:cNvCxnSpPr>
          <p:nvPr/>
        </p:nvCxnSpPr>
        <p:spPr>
          <a:xfrm>
            <a:off x="6463068" y="5730310"/>
            <a:ext cx="1130005" cy="0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Elipse 1">
            <a:extLst>
              <a:ext uri="{FF2B5EF4-FFF2-40B4-BE49-F238E27FC236}">
                <a16:creationId xmlns:a16="http://schemas.microsoft.com/office/drawing/2014/main" id="{AAF997C9-DA59-CD78-9C59-2121352D0194}"/>
              </a:ext>
            </a:extLst>
          </p:cNvPr>
          <p:cNvSpPr/>
          <p:nvPr/>
        </p:nvSpPr>
        <p:spPr>
          <a:xfrm>
            <a:off x="680400" y="1782731"/>
            <a:ext cx="242221" cy="249260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61660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3627</TotalTime>
  <Words>3372</Words>
  <Application>Microsoft Office PowerPoint</Application>
  <PresentationFormat>Panorámica</PresentationFormat>
  <Paragraphs>478</Paragraphs>
  <Slides>27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10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27</vt:i4>
      </vt:variant>
    </vt:vector>
  </HeadingPairs>
  <TitlesOfParts>
    <vt:vector size="38" baseType="lpstr">
      <vt:lpstr>Yu Gothic UI</vt:lpstr>
      <vt:lpstr>Yu Mincho</vt:lpstr>
      <vt:lpstr>Yu Mincho Light</vt:lpstr>
      <vt:lpstr>Aptos</vt:lpstr>
      <vt:lpstr>Aptos Display</vt:lpstr>
      <vt:lpstr>Arial</vt:lpstr>
      <vt:lpstr>Bahnschrift SemiLight SemiConde</vt:lpstr>
      <vt:lpstr>Cambria Math</vt:lpstr>
      <vt:lpstr>Comic Sans MS</vt:lpstr>
      <vt:lpstr>Franklin Gothic Heavy</vt:lpstr>
      <vt:lpstr>Tema de Office</vt:lpstr>
      <vt:lpstr> CONGRUENT   DIAGONALIZATION OF SYMMETRIC REAL MATRICES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 SOME HELPFUL RELATED TOPICS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Basis for the intersection and sum of two subespaces:  a matrix approach</dc:title>
  <dc:creator>Xavier Marcote Ordax</dc:creator>
  <cp:lastModifiedBy>UPC</cp:lastModifiedBy>
  <cp:revision>249</cp:revision>
  <dcterms:created xsi:type="dcterms:W3CDTF">2024-04-26T15:42:24Z</dcterms:created>
  <dcterms:modified xsi:type="dcterms:W3CDTF">2025-04-14T06:05:31Z</dcterms:modified>
</cp:coreProperties>
</file>