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18"/>
  </p:notesMasterIdLst>
  <p:sldIdLst>
    <p:sldId id="256" r:id="rId2"/>
    <p:sldId id="257" r:id="rId3"/>
    <p:sldId id="377" r:id="rId4"/>
    <p:sldId id="379" r:id="rId5"/>
    <p:sldId id="392" r:id="rId6"/>
    <p:sldId id="378" r:id="rId7"/>
    <p:sldId id="382" r:id="rId8"/>
    <p:sldId id="383" r:id="rId9"/>
    <p:sldId id="393" r:id="rId10"/>
    <p:sldId id="394" r:id="rId11"/>
    <p:sldId id="395" r:id="rId12"/>
    <p:sldId id="396" r:id="rId13"/>
    <p:sldId id="388" r:id="rId14"/>
    <p:sldId id="389" r:id="rId15"/>
    <p:sldId id="390" r:id="rId16"/>
    <p:sldId id="391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FF99FF"/>
    <a:srgbClr val="FF9900"/>
    <a:srgbClr val="FF99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59" d="100"/>
          <a:sy n="59" d="100"/>
        </p:scale>
        <p:origin x="86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E0CC9-939B-4D25-ACA5-3996301265FA}" type="datetimeFigureOut">
              <a:rPr lang="es-ES" smtClean="0"/>
              <a:t>14/04/2025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857C6-0792-4CC5-B774-CAD76C36B0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828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2660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2169562"/>
            <a:ext cx="11620500" cy="2387600"/>
          </a:xfrm>
        </p:spPr>
        <p:txBody>
          <a:bodyPr>
            <a:noAutofit/>
          </a:bodyPr>
          <a:lstStyle/>
          <a:p>
            <a:r>
              <a:rPr lang="es-ES" sz="6600" i="1">
                <a:solidFill>
                  <a:schemeClr val="accent6">
                    <a:lumMod val="50000"/>
                  </a:schemeClr>
                </a:solidFill>
                <a:latin typeface="Maiandra GD" panose="020E0502030308020204" pitchFamily="34" charset="0"/>
              </a:rPr>
              <a:t>GRAM-SCHMIDT ORTHOGONALIZATION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endParaRPr lang="es-ES" sz="6600" dirty="0">
              <a:solidFill>
                <a:schemeClr val="accent5">
                  <a:lumMod val="50000"/>
                </a:schemeClr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Diagrama de flujo: datos 4">
            <a:extLst>
              <a:ext uri="{FF2B5EF4-FFF2-40B4-BE49-F238E27FC236}">
                <a16:creationId xmlns:a16="http://schemas.microsoft.com/office/drawing/2014/main" id="{3088D785-3918-B94A-DEAC-D5792938707B}"/>
              </a:ext>
            </a:extLst>
          </p:cNvPr>
          <p:cNvSpPr/>
          <p:nvPr/>
        </p:nvSpPr>
        <p:spPr>
          <a:xfrm>
            <a:off x="3844412" y="5087421"/>
            <a:ext cx="4719483" cy="1195200"/>
          </a:xfrm>
          <a:prstGeom prst="flowChartInputOutpu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AA1E873-6FF0-8E8F-EB50-50E090FDAC33}"/>
              </a:ext>
            </a:extLst>
          </p:cNvPr>
          <p:cNvCxnSpPr/>
          <p:nvPr/>
        </p:nvCxnSpPr>
        <p:spPr>
          <a:xfrm flipV="1">
            <a:off x="5417575" y="4767466"/>
            <a:ext cx="1317522" cy="1058828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71C3E341-154F-6E19-34A7-87D9A892919F}"/>
              </a:ext>
            </a:extLst>
          </p:cNvPr>
          <p:cNvCxnSpPr>
            <a:cxnSpLocks/>
          </p:cNvCxnSpPr>
          <p:nvPr/>
        </p:nvCxnSpPr>
        <p:spPr>
          <a:xfrm>
            <a:off x="5417575" y="5826294"/>
            <a:ext cx="1316981" cy="0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6511E4F4-1B8E-BBA0-C872-15A7AA4DD95C}"/>
              </a:ext>
            </a:extLst>
          </p:cNvPr>
          <p:cNvCxnSpPr/>
          <p:nvPr/>
        </p:nvCxnSpPr>
        <p:spPr>
          <a:xfrm>
            <a:off x="6735097" y="4772322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6A64D7C9-7A2D-396E-9F9A-223AA3F8B89D}"/>
              </a:ext>
            </a:extLst>
          </p:cNvPr>
          <p:cNvCxnSpPr/>
          <p:nvPr/>
        </p:nvCxnSpPr>
        <p:spPr>
          <a:xfrm>
            <a:off x="6734826" y="5060322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A592341-A0C1-B579-085F-4EBD837D8529}"/>
              </a:ext>
            </a:extLst>
          </p:cNvPr>
          <p:cNvCxnSpPr/>
          <p:nvPr/>
        </p:nvCxnSpPr>
        <p:spPr>
          <a:xfrm>
            <a:off x="6734826" y="5348322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C1FD650A-3347-A6DD-83A3-0E5F9BBE7144}"/>
              </a:ext>
            </a:extLst>
          </p:cNvPr>
          <p:cNvCxnSpPr>
            <a:cxnSpLocks/>
          </p:cNvCxnSpPr>
          <p:nvPr/>
        </p:nvCxnSpPr>
        <p:spPr>
          <a:xfrm flipV="1">
            <a:off x="5417574" y="5324373"/>
            <a:ext cx="426475" cy="463400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C23485E5-302B-BAEC-BBC5-47873C971539}"/>
              </a:ext>
            </a:extLst>
          </p:cNvPr>
          <p:cNvCxnSpPr>
            <a:cxnSpLocks/>
          </p:cNvCxnSpPr>
          <p:nvPr/>
        </p:nvCxnSpPr>
        <p:spPr>
          <a:xfrm flipV="1">
            <a:off x="5417573" y="5563008"/>
            <a:ext cx="1316983" cy="244026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Elipse 17">
            <a:extLst>
              <a:ext uri="{FF2B5EF4-FFF2-40B4-BE49-F238E27FC236}">
                <a16:creationId xmlns:a16="http://schemas.microsoft.com/office/drawing/2014/main" id="{8010914D-36EB-0C0A-DB25-C5243CA873D4}"/>
              </a:ext>
            </a:extLst>
          </p:cNvPr>
          <p:cNvSpPr/>
          <p:nvPr/>
        </p:nvSpPr>
        <p:spPr>
          <a:xfrm>
            <a:off x="5412656" y="5758417"/>
            <a:ext cx="88491" cy="90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 err="1">
                <a:solidFill>
                  <a:srgbClr val="7030A0"/>
                </a:solidFill>
              </a:rPr>
              <a:t>An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example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2" y="1208190"/>
            <a:ext cx="11965857" cy="2651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In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real vector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space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R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[x] 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700" i="1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polynomials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in x of </a:t>
            </a:r>
            <a:r>
              <a:rPr lang="es-ES" sz="2700" i="1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degree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at </a:t>
            </a:r>
            <a:r>
              <a:rPr lang="es-ES" sz="2700" i="1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most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2,   </a:t>
            </a:r>
          </a:p>
          <a:p>
            <a:pPr marL="0" indent="0">
              <a:buNone/>
            </a:pP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with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real </a:t>
            </a:r>
            <a:r>
              <a:rPr lang="es-ES" sz="2700" i="1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coefficients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inner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product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&lt; | &gt;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defined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as: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all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p(x), q(x)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[x],  &lt; p(x)|q(x) &gt; =    p(x)q(x)dx.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want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find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orthonormal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subspace</a:t>
            </a:r>
            <a:endParaRPr lang="es-ES" sz="27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 = &lt; 1+x, -x+2x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&gt; 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7612309" y="2025413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solidFill>
                  <a:schemeClr val="accent2">
                    <a:lumMod val="50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 rot="182837">
            <a:off x="7928950" y="2444430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8090143" y="1954868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3" y="3712422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(x)=1+x,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(x)=-x+2x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easily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be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linearly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independent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(x)=1+x,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(x)=-x+2x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of F.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3" y="5236138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apply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Gram-Schmidt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orthogonalization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procedure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in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order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obtain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basis 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(of F):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first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1+x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4457438" y="6353443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76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an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example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1387026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second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3329068" y="1618596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6387988" y="1618596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331143" y="1102491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955030" y="1334708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――――――――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38017" y="2353260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dx =  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3100557" y="2722120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17" name="CuadroTexto 16"/>
          <p:cNvSpPr txBox="1"/>
          <p:nvPr/>
        </p:nvSpPr>
        <p:spPr>
          <a:xfrm rot="182837">
            <a:off x="3339475" y="3284405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3602845" y="2581239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5759800" y="2722120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20" name="CuadroTexto 19"/>
          <p:cNvSpPr txBox="1"/>
          <p:nvPr/>
        </p:nvSpPr>
        <p:spPr>
          <a:xfrm rot="182837">
            <a:off x="5998351" y="3284404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261721" y="2581238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" name="Rectángulo 1"/>
          <p:cNvSpPr/>
          <p:nvPr/>
        </p:nvSpPr>
        <p:spPr>
          <a:xfrm>
            <a:off x="6297826" y="2874308"/>
            <a:ext cx="16658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(-x+2x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_tradnl" sz="2700" dirty="0"/>
          </a:p>
        </p:txBody>
      </p:sp>
      <p:sp>
        <p:nvSpPr>
          <p:cNvPr id="23" name="Rectángulo 22"/>
          <p:cNvSpPr/>
          <p:nvPr/>
        </p:nvSpPr>
        <p:spPr>
          <a:xfrm>
            <a:off x="7680945" y="2871601"/>
            <a:ext cx="261642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(1+x) dx = 1/3  </a:t>
            </a:r>
            <a:endParaRPr lang="es-ES_tradnl" sz="27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3602845" y="3738083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415388" y="3761280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6387988" y="4058522"/>
            <a:ext cx="465704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(1+x)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dx = 7/3,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obtain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 </a:t>
            </a:r>
            <a:endParaRPr lang="es-ES_tradnl" sz="2700" dirty="0"/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378128" y="3575555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 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dx =  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3100556" y="3856339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31" name="CuadroTexto 30"/>
          <p:cNvSpPr txBox="1"/>
          <p:nvPr/>
        </p:nvSpPr>
        <p:spPr>
          <a:xfrm>
            <a:off x="5951644" y="3937898"/>
            <a:ext cx="96853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 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32" name="CuadroTexto 31"/>
          <p:cNvSpPr txBox="1"/>
          <p:nvPr/>
        </p:nvSpPr>
        <p:spPr>
          <a:xfrm rot="182837">
            <a:off x="3426326" y="4316965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33" name="CuadroTexto 32"/>
          <p:cNvSpPr txBox="1"/>
          <p:nvPr/>
        </p:nvSpPr>
        <p:spPr>
          <a:xfrm rot="182837">
            <a:off x="6261720" y="4394923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38015" y="2118954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Taking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into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account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5481668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1750467" y="5445169"/>
            <a:ext cx="136287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-x+2x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_tradnl" sz="2700" dirty="0">
              <a:solidFill>
                <a:srgbClr val="FF0000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2814512" y="5444050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(1+x)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3247556" y="5255238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1/3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3247556" y="5744222"/>
            <a:ext cx="9796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7/3</a:t>
            </a:r>
            <a:endParaRPr lang="es-ES" sz="2700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006608" y="5438852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( 7(-x+2x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- (1+x) )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80930" y="5283060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endParaRPr lang="es-ES" sz="2700" dirty="0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67279" y="5822400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8904877" y="5438852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(-1-8x+14x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9115118" y="5257465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endParaRPr lang="es-ES" sz="2700" dirty="0">
              <a:solidFill>
                <a:srgbClr val="0070C0"/>
              </a:solidFill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9115118" y="5750997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endParaRPr lang="es-ES" sz="27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37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8" grpId="0"/>
      <p:bldP spid="19" grpId="0"/>
      <p:bldP spid="20" grpId="0"/>
      <p:bldP spid="21" grpId="0"/>
      <p:bldP spid="2" grpId="0"/>
      <p:bldP spid="23" grpId="0"/>
      <p:bldP spid="24" grpId="0"/>
      <p:bldP spid="25" grpId="0"/>
      <p:bldP spid="28" grpId="0"/>
      <p:bldP spid="29" grpId="0"/>
      <p:bldP spid="30" grpId="0"/>
      <p:bldP spid="31" grpId="0"/>
      <p:bldP spid="32" grpId="0"/>
      <p:bldP spid="33" grpId="0"/>
      <p:bldP spid="27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an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example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1387026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Summarizing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575493" y="1835982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endParaRPr lang="es-ES" sz="2700" dirty="0">
              <a:solidFill>
                <a:srgbClr val="0070C0"/>
              </a:solidFill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575493" y="2384509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endParaRPr lang="es-ES" sz="2700" dirty="0">
              <a:solidFill>
                <a:srgbClr val="0070C0"/>
              </a:solidFill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4381568" y="2035298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(-1-8x+14x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058028" y="2071156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1+x,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                         }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of F.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72755" y="3174314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also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obtained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multiplying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7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second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second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may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be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better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calculations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):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453682" y="4327265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1+x, 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-1-8x+14x</a:t>
            </a:r>
            <a:r>
              <a:rPr lang="es-ES" sz="2700" baseline="30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of F.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3754316" y="4079820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solidFill>
                  <a:srgbClr val="00B0F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>
              <a:solidFill>
                <a:srgbClr val="00B0F0"/>
              </a:solidFill>
            </a:endParaRP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72754" y="5074251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obtain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orthonormal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F,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have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calculate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norms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these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two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(x), 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already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know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first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one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that ||w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(x)||=(7/3)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as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7/3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obtained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before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):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104833" y="5342322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</p:spTree>
    <p:extLst>
      <p:ext uri="{BB962C8B-B14F-4D97-AF65-F5344CB8AC3E}">
        <p14:creationId xmlns:p14="http://schemas.microsoft.com/office/powerpoint/2010/main" val="3319764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74269" y="1290262"/>
            <a:ext cx="10469931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 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dx =     (-1-8x+14x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dx = 21/5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723900" y="1564981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1902265" y="1564981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3106454" y="1658262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17" name="CuadroTexto 16"/>
          <p:cNvSpPr txBox="1"/>
          <p:nvPr/>
        </p:nvSpPr>
        <p:spPr>
          <a:xfrm rot="182837">
            <a:off x="3432224" y="2118888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3603823" y="1509175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3625808" y="1615085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4556027" y="1581701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6024823" y="1615085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22" name="CuadroTexto 21"/>
          <p:cNvSpPr txBox="1"/>
          <p:nvPr/>
        </p:nvSpPr>
        <p:spPr>
          <a:xfrm rot="182837">
            <a:off x="6357937" y="2131201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6502657" y="1499298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8667185" y="2835825"/>
            <a:ext cx="3888231" cy="834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(x)||=(21/5)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8943489" y="2604979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3" name="Flecha abajo 2"/>
          <p:cNvSpPr/>
          <p:nvPr/>
        </p:nvSpPr>
        <p:spPr>
          <a:xfrm>
            <a:off x="9912594" y="2264325"/>
            <a:ext cx="484632" cy="477038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F4C19D6F-3EFB-9804-7319-59838564E801}"/>
              </a:ext>
            </a:extLst>
          </p:cNvPr>
          <p:cNvSpPr txBox="1"/>
          <p:nvPr/>
        </p:nvSpPr>
        <p:spPr>
          <a:xfrm>
            <a:off x="442002" y="4084723"/>
            <a:ext cx="1196585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e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,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――――――――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2098430" y="3819406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77D45E8-209A-1233-2819-2AA6F733F13B}"/>
              </a:ext>
            </a:extLst>
          </p:cNvPr>
          <p:cNvSpPr txBox="1"/>
          <p:nvPr/>
        </p:nvSpPr>
        <p:spPr>
          <a:xfrm>
            <a:off x="2048690" y="4429462"/>
            <a:ext cx="18584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(x)||</a:t>
            </a:r>
            <a:endParaRPr lang="es-ES" sz="2700" dirty="0">
              <a:solidFill>
                <a:srgbClr val="00B0F0"/>
              </a:solidFill>
            </a:endParaRP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19728" y="3196898"/>
            <a:ext cx="11965857" cy="2649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orthonormal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basis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F.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6652278" y="3840866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377D45E8-209A-1233-2819-2AA6F733F13B}"/>
              </a:ext>
            </a:extLst>
          </p:cNvPr>
          <p:cNvSpPr txBox="1"/>
          <p:nvPr/>
        </p:nvSpPr>
        <p:spPr>
          <a:xfrm>
            <a:off x="6846365" y="4482464"/>
            <a:ext cx="18584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(x)||</a:t>
            </a:r>
            <a:endParaRPr lang="es-ES" sz="2700" dirty="0">
              <a:solidFill>
                <a:srgbClr val="00B0F0"/>
              </a:solidFill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7060286" y="3642499"/>
            <a:ext cx="108785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700" dirty="0">
                <a:solidFill>
                  <a:srgbClr val="00B0F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>
              <a:solidFill>
                <a:srgbClr val="00B0F0"/>
              </a:solidFill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7114532" y="4267576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solidFill>
                  <a:srgbClr val="00B0F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>
              <a:solidFill>
                <a:srgbClr val="00B0F0"/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3624236" y="3867497"/>
            <a:ext cx="222560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(1+x) </a:t>
            </a:r>
            <a:endParaRPr lang="es-ES" sz="27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3986333" y="4423419"/>
            <a:ext cx="222560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8388944" y="3896414"/>
            <a:ext cx="28489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5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(-1-8x+14x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9141332" y="4394186"/>
            <a:ext cx="222560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21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86A9D950-5B94-93E6-5722-5C8B95FDD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an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example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03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7" grpId="0"/>
      <p:bldP spid="3" grpId="0" animBg="1"/>
      <p:bldP spid="28" grpId="0"/>
      <p:bldP spid="29" grpId="0"/>
      <p:bldP spid="30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A </a:t>
            </a:r>
            <a:r>
              <a:rPr lang="es-ES" i="1" dirty="0" err="1">
                <a:solidFill>
                  <a:srgbClr val="7030A0"/>
                </a:solidFill>
              </a:rPr>
              <a:t>second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example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2" y="1208190"/>
            <a:ext cx="11965857" cy="29177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In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real vector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space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R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inner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product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&lt; | &gt;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defined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as: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all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p=(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x,y,z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), q=(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a,b,c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R</a:t>
            </a:r>
            <a:r>
              <a:rPr lang="es-ES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&lt;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p|q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&gt; =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xa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xb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ya + 2yb +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yc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zb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+ 2zc.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want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find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of R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(in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this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case,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subspace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space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itself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1" y="3810567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initial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R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take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instance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canonical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(1,0,0),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(0,1,0),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(0,0,1)},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of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27820" y="4947421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apply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Gram-Schmidt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orthogonalization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procedure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until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getting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basis 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(of R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):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first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(1,0,0)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5325135" y="6192358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64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a </a:t>
            </a:r>
            <a:r>
              <a:rPr lang="es-ES" i="1" dirty="0" err="1">
                <a:solidFill>
                  <a:srgbClr val="7030A0"/>
                </a:solidFill>
              </a:rPr>
              <a:t>second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example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1387026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second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3329068" y="1618596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5601683" y="1575740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601683" y="1080453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167279" y="1355776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85626" y="2363964"/>
            <a:ext cx="11679272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(0,1,0) | (1,0,0) &gt; =  1,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(1,0,0) | (1,0,0) &gt; =  1 : </a:t>
            </a:r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38015" y="2118954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Taking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into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account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500992" y="3648886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3708151" y="3617521"/>
            <a:ext cx="131318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(0,1,0) </a:t>
            </a:r>
            <a:endParaRPr lang="es-ES_tradnl" sz="2700" dirty="0">
              <a:solidFill>
                <a:srgbClr val="FF0000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4728765" y="3626417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(1,0,0)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61809" y="3437605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 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61809" y="3926589"/>
            <a:ext cx="9796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7277656" y="3618321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(-1,1,0)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79" y="5263285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third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5448245" y="5544335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448245" y="5012056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4945022" y="5233844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49" name="Conector recto de flecha 48"/>
          <p:cNvCxnSpPr/>
          <p:nvPr/>
        </p:nvCxnSpPr>
        <p:spPr>
          <a:xfrm>
            <a:off x="3145443" y="5487760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7486465" y="5177268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7924764" y="4926767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7889081" y="5480051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</p:spTree>
    <p:extLst>
      <p:ext uri="{BB962C8B-B14F-4D97-AF65-F5344CB8AC3E}">
        <p14:creationId xmlns:p14="http://schemas.microsoft.com/office/powerpoint/2010/main" val="382341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50" grpId="0"/>
      <p:bldP spid="51" grpId="0"/>
      <p:bldP spid="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a </a:t>
            </a:r>
            <a:r>
              <a:rPr lang="es-ES" i="1" dirty="0" err="1">
                <a:solidFill>
                  <a:srgbClr val="7030A0"/>
                </a:solidFill>
              </a:rPr>
              <a:t>second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example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18719" y="1600877"/>
            <a:ext cx="11679272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(0,0,1) | (1,0,0) &gt; =  0,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(0,0,1) | (-1,1,0) &gt; =  1,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(-1,1,0) | (-1,1,0) &gt; =  1 : </a:t>
            </a:r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371108" y="1355867"/>
            <a:ext cx="11962141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Taking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into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account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already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know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 1) </a:t>
            </a: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586592" y="3444555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2793751" y="3379461"/>
            <a:ext cx="131318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(0,0,1) </a:t>
            </a:r>
            <a:endParaRPr lang="es-ES_tradnl" sz="2700" dirty="0">
              <a:solidFill>
                <a:srgbClr val="FF0000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3814365" y="3388357"/>
            <a:ext cx="768254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(1,0,0)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247409" y="3199545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0 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247409" y="3688529"/>
            <a:ext cx="9796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8680077" y="3379461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(1,-1,1)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958355" y="3388191"/>
            <a:ext cx="281765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(-1,1,0)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278136" y="3203715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 </a:t>
            </a:r>
            <a:endParaRPr lang="es-ES" sz="27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304809" y="3713778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 </a:t>
            </a:r>
            <a:endParaRPr lang="es-ES" sz="2700" dirty="0"/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627991" y="4944296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(1,0,0),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(-1,1,0),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(1,-1,1) }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of R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0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323738" y="4277807"/>
            <a:ext cx="11962141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1500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Initial</a:t>
            </a:r>
            <a:r>
              <a:rPr lang="es-ES" i="1" dirty="0">
                <a:solidFill>
                  <a:srgbClr val="7030A0"/>
                </a:solidFill>
              </a:rPr>
              <a:t> data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460" y="1199052"/>
            <a:ext cx="12156833" cy="227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</a:rPr>
              <a:t>A </a:t>
            </a:r>
            <a:r>
              <a:rPr lang="es-ES" dirty="0" err="1">
                <a:latin typeface="Comic Sans MS" panose="030F0702030302020204" pitchFamily="66" charset="0"/>
              </a:rPr>
              <a:t>finite</a:t>
            </a:r>
            <a:r>
              <a:rPr lang="es-ES" dirty="0">
                <a:latin typeface="Comic Sans MS" panose="030F0702030302020204" pitchFamily="66" charset="0"/>
              </a:rPr>
              <a:t> dimensional vector </a:t>
            </a:r>
            <a:r>
              <a:rPr lang="es-ES" dirty="0" err="1">
                <a:latin typeface="Comic Sans MS" panose="030F0702030302020204" pitchFamily="66" charset="0"/>
              </a:rPr>
              <a:t>subspace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 of </a:t>
            </a:r>
            <a:r>
              <a:rPr lang="es-ES" dirty="0" err="1">
                <a:latin typeface="Comic Sans MS" panose="030F0702030302020204" pitchFamily="66" charset="0"/>
              </a:rPr>
              <a:t>an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euclidean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space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(E, &lt; | &gt;) 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</a:rPr>
              <a:t>where</a:t>
            </a:r>
            <a:r>
              <a:rPr lang="es-ES" dirty="0">
                <a:latin typeface="Comic Sans MS" panose="030F0702030302020204" pitchFamily="66" charset="0"/>
              </a:rPr>
              <a:t> E </a:t>
            </a:r>
            <a:r>
              <a:rPr lang="es-ES" dirty="0" err="1">
                <a:latin typeface="Comic Sans MS" panose="030F0702030302020204" pitchFamily="66" charset="0"/>
              </a:rPr>
              <a:t>is</a:t>
            </a:r>
            <a:r>
              <a:rPr lang="es-ES" dirty="0">
                <a:latin typeface="Comic Sans MS" panose="030F0702030302020204" pitchFamily="66" charset="0"/>
              </a:rPr>
              <a:t> a vector </a:t>
            </a:r>
            <a:r>
              <a:rPr lang="es-ES" dirty="0" err="1">
                <a:latin typeface="Comic Sans MS" panose="030F0702030302020204" pitchFamily="66" charset="0"/>
              </a:rPr>
              <a:t>space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over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scalar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field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K = 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(real </a:t>
            </a:r>
            <a:r>
              <a:rPr lang="es-ES" dirty="0" err="1">
                <a:latin typeface="Comic Sans MS" panose="030F0702030302020204" pitchFamily="66" charset="0"/>
              </a:rPr>
              <a:t>numbers</a:t>
            </a:r>
            <a:r>
              <a:rPr lang="es-ES" dirty="0">
                <a:latin typeface="Comic Sans MS" panose="030F0702030302020204" pitchFamily="66" charset="0"/>
              </a:rPr>
              <a:t>) </a:t>
            </a:r>
            <a:r>
              <a:rPr lang="es-ES" dirty="0" err="1">
                <a:latin typeface="Comic Sans MS" panose="030F0702030302020204" pitchFamily="66" charset="0"/>
              </a:rPr>
              <a:t>or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K = C</a:t>
            </a:r>
            <a:r>
              <a:rPr lang="es-ES" dirty="0">
                <a:latin typeface="Comic Sans MS" panose="030F0702030302020204" pitchFamily="66" charset="0"/>
              </a:rPr>
              <a:t> (</a:t>
            </a:r>
            <a:r>
              <a:rPr lang="es-ES" dirty="0" err="1">
                <a:latin typeface="Comic Sans MS" panose="030F0702030302020204" pitchFamily="66" charset="0"/>
              </a:rPr>
              <a:t>complex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numbers</a:t>
            </a:r>
            <a:r>
              <a:rPr lang="es-ES" dirty="0">
                <a:latin typeface="Comic Sans MS" panose="030F0702030302020204" pitchFamily="66" charset="0"/>
              </a:rPr>
              <a:t>) . </a:t>
            </a:r>
          </a:p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F :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{v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(p =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dim</a:t>
            </a:r>
            <a:r>
              <a:rPr lang="es-ES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(F) &gt; 0,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dimension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F).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468460" y="3764728"/>
            <a:ext cx="10800000" cy="7937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The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objectives</a:t>
            </a:r>
            <a:r>
              <a:rPr lang="es-ES" i="1" dirty="0">
                <a:solidFill>
                  <a:srgbClr val="7030A0"/>
                </a:solidFill>
              </a:rPr>
              <a:t>     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54785" y="4853968"/>
            <a:ext cx="11825845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</a:rPr>
              <a:t>To </a:t>
            </a:r>
            <a:r>
              <a:rPr lang="es-ES" dirty="0" err="1">
                <a:latin typeface="Comic Sans MS" panose="030F0702030302020204" pitchFamily="66" charset="0"/>
              </a:rPr>
              <a:t>learn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how</a:t>
            </a:r>
            <a:r>
              <a:rPr lang="es-ES" dirty="0">
                <a:latin typeface="Comic Sans MS" panose="030F0702030302020204" pitchFamily="66" charset="0"/>
              </a:rPr>
              <a:t> to </a:t>
            </a:r>
            <a:r>
              <a:rPr lang="es-ES" dirty="0" err="1">
                <a:latin typeface="Comic Sans MS" panose="030F0702030302020204" pitchFamily="66" charset="0"/>
              </a:rPr>
              <a:t>find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an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orthogonal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basis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of F </a:t>
            </a:r>
            <a:r>
              <a:rPr lang="es-ES" dirty="0">
                <a:latin typeface="Comic Sans MS" panose="030F0702030302020204" pitchFamily="66" charset="0"/>
              </a:rPr>
              <a:t>(</a:t>
            </a:r>
            <a:r>
              <a:rPr lang="es-ES" dirty="0" err="1">
                <a:latin typeface="Comic Sans MS" panose="030F0702030302020204" pitchFamily="66" charset="0"/>
              </a:rPr>
              <a:t>by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applying</a:t>
            </a:r>
            <a:r>
              <a:rPr lang="es-ES" dirty="0">
                <a:latin typeface="Comic Sans MS" panose="030F0702030302020204" pitchFamily="66" charset="0"/>
              </a:rPr>
              <a:t> to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</a:t>
            </a:r>
            <a:r>
              <a:rPr lang="es-ES" dirty="0" err="1">
                <a:latin typeface="Comic Sans MS" panose="030F0702030302020204" pitchFamily="66" charset="0"/>
              </a:rPr>
              <a:t>given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initial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basis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Gram-Schmidt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orthogonalization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i="1" dirty="0" err="1">
                <a:latin typeface="Comic Sans MS" panose="030F0702030302020204" pitchFamily="66" charset="0"/>
              </a:rPr>
              <a:t>procedure</a:t>
            </a:r>
            <a:r>
              <a:rPr lang="es-ES" i="1" dirty="0">
                <a:latin typeface="Comic Sans MS" panose="030F0702030302020204" pitchFamily="66" charset="0"/>
              </a:rPr>
              <a:t>).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To </a:t>
            </a:r>
            <a:r>
              <a:rPr lang="es-ES" dirty="0" err="1">
                <a:latin typeface="Comic Sans MS" panose="030F0702030302020204" pitchFamily="66" charset="0"/>
              </a:rPr>
              <a:t>learn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how</a:t>
            </a:r>
            <a:r>
              <a:rPr lang="es-ES" dirty="0">
                <a:latin typeface="Comic Sans MS" panose="030F0702030302020204" pitchFamily="66" charset="0"/>
              </a:rPr>
              <a:t> to </a:t>
            </a:r>
            <a:r>
              <a:rPr lang="es-ES" dirty="0" err="1">
                <a:latin typeface="Comic Sans MS" panose="030F0702030302020204" pitchFamily="66" charset="0"/>
              </a:rPr>
              <a:t>find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an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orthonormal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basis of F. </a:t>
            </a:r>
            <a:endParaRPr lang="es-ES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E84D9-4D23-0E99-39F2-3A989A71A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DB28F5-8D4E-5263-CCBC-1345A67E6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413" y="261976"/>
            <a:ext cx="11787879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 err="1">
                <a:solidFill>
                  <a:srgbClr val="7030A0"/>
                </a:solidFill>
              </a:rPr>
              <a:t>Orthogonal</a:t>
            </a:r>
            <a:r>
              <a:rPr lang="es-ES" i="1" dirty="0">
                <a:solidFill>
                  <a:srgbClr val="7030A0"/>
                </a:solidFill>
              </a:rPr>
              <a:t> and </a:t>
            </a:r>
            <a:r>
              <a:rPr lang="es-ES" i="1" dirty="0" err="1">
                <a:solidFill>
                  <a:srgbClr val="7030A0"/>
                </a:solidFill>
              </a:rPr>
              <a:t>orthonormal</a:t>
            </a:r>
            <a:r>
              <a:rPr lang="es-ES" i="1" dirty="0">
                <a:solidFill>
                  <a:srgbClr val="7030A0"/>
                </a:solidFill>
              </a:rPr>
              <a:t> bases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F29A3B-434C-E061-9324-DBD9716E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413" y="1286875"/>
            <a:ext cx="12156833" cy="227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of 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said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be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(of F)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inner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product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two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distinct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equal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zero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&gt; = 0,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all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i ≠ j,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i,j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1 , … , p.</a:t>
            </a: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73376CDD-A921-4ACD-05A9-4D11CA671E0D}"/>
              </a:ext>
            </a:extLst>
          </p:cNvPr>
          <p:cNvSpPr txBox="1">
            <a:spLocks/>
          </p:cNvSpPr>
          <p:nvPr/>
        </p:nvSpPr>
        <p:spPr>
          <a:xfrm>
            <a:off x="133490" y="4180096"/>
            <a:ext cx="12156833" cy="22701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 basis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{e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e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of 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said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be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orthonormal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basis (of F)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basis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are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unit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that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|| = 1,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all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i = 1 , … , 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recall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norm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a vector x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defined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||x||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(&lt; x | x &gt;)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real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number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≥ 0  ).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23D0BF7-F5C7-E167-CA32-27BAD1A5481C}"/>
              </a:ext>
            </a:extLst>
          </p:cNvPr>
          <p:cNvSpPr txBox="1">
            <a:spLocks/>
          </p:cNvSpPr>
          <p:nvPr/>
        </p:nvSpPr>
        <p:spPr>
          <a:xfrm>
            <a:off x="666053" y="2894292"/>
            <a:ext cx="12156833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dim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(F) = 1,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each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of 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will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be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considered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be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F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</a:t>
            </a: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12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277B7-3B2A-3815-7B95-DA62AD288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BA5089-0533-A55E-07C7-71588FEB9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1" y="261976"/>
            <a:ext cx="11975122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orthogonal</a:t>
            </a:r>
            <a:r>
              <a:rPr lang="es-ES" i="1" dirty="0">
                <a:solidFill>
                  <a:srgbClr val="7030A0"/>
                </a:solidFill>
              </a:rPr>
              <a:t> and </a:t>
            </a:r>
            <a:r>
              <a:rPr lang="es-ES" i="1" dirty="0" err="1">
                <a:solidFill>
                  <a:srgbClr val="7030A0"/>
                </a:solidFill>
              </a:rPr>
              <a:t>orthonormal</a:t>
            </a:r>
            <a:r>
              <a:rPr lang="es-ES" i="1" dirty="0">
                <a:solidFill>
                  <a:srgbClr val="7030A0"/>
                </a:solidFill>
              </a:rPr>
              <a:t> bases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2DD91C6F-9485-11D4-97C8-090FBDA199D7}"/>
              </a:ext>
            </a:extLst>
          </p:cNvPr>
          <p:cNvSpPr txBox="1">
            <a:spLocks/>
          </p:cNvSpPr>
          <p:nvPr/>
        </p:nvSpPr>
        <p:spPr>
          <a:xfrm>
            <a:off x="192482" y="1949578"/>
            <a:ext cx="12156833" cy="3910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b="1" u="sng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Observation</a:t>
            </a:r>
            <a:r>
              <a:rPr lang="es-ES" b="1" u="sng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1</a:t>
            </a:r>
            <a:r>
              <a:rPr lang="es-ES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basis of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… ,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 }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orthonormal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of F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(as  ||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/ ||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 || = ||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||/||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 = 1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i = 1, … , p).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reason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why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will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focus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from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now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how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find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bases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F.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975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28EC2-0445-A78C-2B3F-8430B80A2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7D1642B6-D95F-AC13-6D6B-852E140E0A82}"/>
              </a:ext>
            </a:extLst>
          </p:cNvPr>
          <p:cNvSpPr txBox="1">
            <a:spLocks/>
          </p:cNvSpPr>
          <p:nvPr/>
        </p:nvSpPr>
        <p:spPr>
          <a:xfrm>
            <a:off x="179815" y="1109785"/>
            <a:ext cx="12156833" cy="5074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b="1" u="sng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Observation</a:t>
            </a:r>
            <a:r>
              <a:rPr lang="es-ES" b="1" u="sng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2</a:t>
            </a:r>
            <a:r>
              <a:rPr lang="es-ES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basis of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 x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follows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vector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F;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F5045F3-6176-C650-38E7-3F977B426B91}"/>
              </a:ext>
            </a:extLst>
          </p:cNvPr>
          <p:cNvSpPr txBox="1"/>
          <p:nvPr/>
        </p:nvSpPr>
        <p:spPr>
          <a:xfrm>
            <a:off x="2484081" y="2180563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x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A2C7FD5-84A9-3253-9E05-DA1F59646680}"/>
              </a:ext>
            </a:extLst>
          </p:cNvPr>
          <p:cNvSpPr txBox="1"/>
          <p:nvPr/>
        </p:nvSpPr>
        <p:spPr>
          <a:xfrm>
            <a:off x="2356261" y="2820301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BA47441-313A-6FA6-40E9-BF74D7F23C50}"/>
              </a:ext>
            </a:extLst>
          </p:cNvPr>
          <p:cNvSpPr txBox="1"/>
          <p:nvPr/>
        </p:nvSpPr>
        <p:spPr>
          <a:xfrm>
            <a:off x="2082566" y="2508127"/>
            <a:ext cx="29894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  <a:endParaRPr lang="es-ES" sz="27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E348787-EEA7-9FFD-DCC1-3EC3FD39CC91}"/>
              </a:ext>
            </a:extLst>
          </p:cNvPr>
          <p:cNvSpPr txBox="1"/>
          <p:nvPr/>
        </p:nvSpPr>
        <p:spPr>
          <a:xfrm>
            <a:off x="5072046" y="2184838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x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DAD5B67-3C28-44E1-6430-3F484BBC48E4}"/>
              </a:ext>
            </a:extLst>
          </p:cNvPr>
          <p:cNvSpPr txBox="1"/>
          <p:nvPr/>
        </p:nvSpPr>
        <p:spPr>
          <a:xfrm>
            <a:off x="4944226" y="2814744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D61C982-B6F4-1312-8DBF-52F74987406D}"/>
              </a:ext>
            </a:extLst>
          </p:cNvPr>
          <p:cNvSpPr txBox="1"/>
          <p:nvPr/>
        </p:nvSpPr>
        <p:spPr>
          <a:xfrm>
            <a:off x="4806575" y="2502570"/>
            <a:ext cx="35473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  ...  +</a:t>
            </a:r>
            <a:endParaRPr lang="es-ES" sz="27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159D8A8-B1D7-D109-162A-36D409381D93}"/>
              </a:ext>
            </a:extLst>
          </p:cNvPr>
          <p:cNvSpPr txBox="1"/>
          <p:nvPr/>
        </p:nvSpPr>
        <p:spPr>
          <a:xfrm>
            <a:off x="8509649" y="2180563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x 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3E25C16-7B20-442F-1E2E-06D444183CD1}"/>
              </a:ext>
            </a:extLst>
          </p:cNvPr>
          <p:cNvSpPr txBox="1"/>
          <p:nvPr/>
        </p:nvSpPr>
        <p:spPr>
          <a:xfrm>
            <a:off x="8381829" y="2820301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195E7D8-8888-B425-8CBC-9860DA73295E}"/>
              </a:ext>
            </a:extLst>
          </p:cNvPr>
          <p:cNvSpPr txBox="1"/>
          <p:nvPr/>
        </p:nvSpPr>
        <p:spPr>
          <a:xfrm>
            <a:off x="8224513" y="2505670"/>
            <a:ext cx="38989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F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endParaRPr lang="es-ES" sz="2700" dirty="0"/>
          </a:p>
          <a:p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 </a:t>
            </a:r>
            <a:endParaRPr lang="es-ES" sz="27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3EE988B-E402-1727-648E-E6D4BEE8C852}"/>
              </a:ext>
            </a:extLst>
          </p:cNvPr>
          <p:cNvSpPr txBox="1"/>
          <p:nvPr/>
        </p:nvSpPr>
        <p:spPr>
          <a:xfrm>
            <a:off x="777378" y="2502570"/>
            <a:ext cx="14461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⊥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  </a:t>
            </a:r>
            <a:endParaRPr lang="es-ES" sz="2700" dirty="0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7819DEF8-21EE-F71C-66F7-5CB533E232D8}"/>
              </a:ext>
            </a:extLst>
          </p:cNvPr>
          <p:cNvSpPr/>
          <p:nvPr/>
        </p:nvSpPr>
        <p:spPr>
          <a:xfrm>
            <a:off x="2172496" y="2246583"/>
            <a:ext cx="73152" cy="914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errar corchete 15">
            <a:extLst>
              <a:ext uri="{FF2B5EF4-FFF2-40B4-BE49-F238E27FC236}">
                <a16:creationId xmlns:a16="http://schemas.microsoft.com/office/drawing/2014/main" id="{B1F02087-0598-8E3F-13CE-F70A01A865BF}"/>
              </a:ext>
            </a:extLst>
          </p:cNvPr>
          <p:cNvSpPr/>
          <p:nvPr/>
        </p:nvSpPr>
        <p:spPr>
          <a:xfrm>
            <a:off x="10655154" y="2189267"/>
            <a:ext cx="73152" cy="9144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12DF3E88-1483-7B54-FE49-6B6C003BD99F}"/>
              </a:ext>
            </a:extLst>
          </p:cNvPr>
          <p:cNvSpPr txBox="1">
            <a:spLocks/>
          </p:cNvSpPr>
          <p:nvPr/>
        </p:nvSpPr>
        <p:spPr>
          <a:xfrm>
            <a:off x="179815" y="4147200"/>
            <a:ext cx="12156833" cy="2143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above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inbetween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square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brackets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usually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written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and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called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i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projection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x onto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notation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terminology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adopted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from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now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8" name="Abrir llave 17">
            <a:extLst>
              <a:ext uri="{FF2B5EF4-FFF2-40B4-BE49-F238E27FC236}">
                <a16:creationId xmlns:a16="http://schemas.microsoft.com/office/drawing/2014/main" id="{D88E5464-8999-7AFC-4087-66647538A107}"/>
              </a:ext>
            </a:extLst>
          </p:cNvPr>
          <p:cNvSpPr/>
          <p:nvPr/>
        </p:nvSpPr>
        <p:spPr>
          <a:xfrm rot="16200000">
            <a:off x="6292778" y="-836020"/>
            <a:ext cx="274476" cy="8596580"/>
          </a:xfrm>
          <a:prstGeom prst="lef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5019879-3A1C-3D86-26A7-B915A038CE03}"/>
              </a:ext>
            </a:extLst>
          </p:cNvPr>
          <p:cNvSpPr txBox="1"/>
          <p:nvPr/>
        </p:nvSpPr>
        <p:spPr>
          <a:xfrm>
            <a:off x="5710198" y="3677748"/>
            <a:ext cx="1585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endParaRPr lang="es-ES" sz="2400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66160A3-FD3F-3B28-0937-7E76C4FAA2CC}"/>
              </a:ext>
            </a:extLst>
          </p:cNvPr>
          <p:cNvSpPr txBox="1"/>
          <p:nvPr/>
        </p:nvSpPr>
        <p:spPr>
          <a:xfrm>
            <a:off x="391166" y="5621326"/>
            <a:ext cx="120776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suffices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check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F;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hence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: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</a:t>
            </a:r>
          </a:p>
          <a:p>
            <a:endParaRPr lang="es-ES" dirty="0"/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0EBA5089-0533-A55E-07C7-71588FEB9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1" y="261976"/>
            <a:ext cx="11975122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orthogonal</a:t>
            </a:r>
            <a:r>
              <a:rPr lang="es-ES" i="1" dirty="0">
                <a:solidFill>
                  <a:srgbClr val="7030A0"/>
                </a:solidFill>
              </a:rPr>
              <a:t> and </a:t>
            </a:r>
            <a:r>
              <a:rPr lang="es-ES" i="1" dirty="0" err="1">
                <a:solidFill>
                  <a:srgbClr val="7030A0"/>
                </a:solidFill>
              </a:rPr>
              <a:t>orthonormal</a:t>
            </a:r>
            <a:r>
              <a:rPr lang="es-ES" i="1" dirty="0">
                <a:solidFill>
                  <a:srgbClr val="7030A0"/>
                </a:solidFill>
              </a:rPr>
              <a:t> bases</a:t>
            </a:r>
          </a:p>
        </p:txBody>
      </p:sp>
    </p:spTree>
    <p:extLst>
      <p:ext uri="{BB962C8B-B14F-4D97-AF65-F5344CB8AC3E}">
        <p14:creationId xmlns:p14="http://schemas.microsoft.com/office/powerpoint/2010/main" val="169852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 animBg="1"/>
      <p:bldP spid="19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3D615908-7864-B953-FA7C-540966D5D389}"/>
              </a:ext>
            </a:extLst>
          </p:cNvPr>
          <p:cNvSpPr txBox="1"/>
          <p:nvPr/>
        </p:nvSpPr>
        <p:spPr>
          <a:xfrm>
            <a:off x="5570892" y="1089715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06B960B-03FD-DD3E-D36D-73742C49480D}"/>
              </a:ext>
            </a:extLst>
          </p:cNvPr>
          <p:cNvSpPr txBox="1"/>
          <p:nvPr/>
        </p:nvSpPr>
        <p:spPr>
          <a:xfrm>
            <a:off x="5570892" y="1723896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5F590EE7-ACDC-9B33-1034-0A5B2F26FADB}"/>
              </a:ext>
            </a:extLst>
          </p:cNvPr>
          <p:cNvSpPr txBox="1"/>
          <p:nvPr/>
        </p:nvSpPr>
        <p:spPr>
          <a:xfrm>
            <a:off x="5322184" y="1426223"/>
            <a:ext cx="802747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endParaRPr lang="es-ES" sz="270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FF7682E6-75F0-7CF0-20AE-5B65BF09BF45}"/>
              </a:ext>
            </a:extLst>
          </p:cNvPr>
          <p:cNvSpPr txBox="1"/>
          <p:nvPr/>
        </p:nvSpPr>
        <p:spPr>
          <a:xfrm>
            <a:off x="1602508" y="1396332"/>
            <a:ext cx="406852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&lt; x</a:t>
            </a:r>
            <a:r>
              <a:rPr lang="es-ES" sz="2700" baseline="30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|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w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j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&gt; =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 </a:t>
            </a:r>
            <a:endParaRPr lang="es-ES" sz="2700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F215F67-4E4C-DDBD-5C81-68F8EB7AEF32}"/>
              </a:ext>
            </a:extLst>
          </p:cNvPr>
          <p:cNvSpPr txBox="1"/>
          <p:nvPr/>
        </p:nvSpPr>
        <p:spPr>
          <a:xfrm>
            <a:off x="5181223" y="1289768"/>
            <a:ext cx="15338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/>
              <a:t>∑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219C910-3AC2-F2C5-83ED-52C1035644CB}"/>
              </a:ext>
            </a:extLst>
          </p:cNvPr>
          <p:cNvSpPr txBox="1"/>
          <p:nvPr/>
        </p:nvSpPr>
        <p:spPr>
          <a:xfrm>
            <a:off x="5181222" y="1852364"/>
            <a:ext cx="1533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i=1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99FE67E-58BC-6BA6-7BDC-012BD70DA261}"/>
              </a:ext>
            </a:extLst>
          </p:cNvPr>
          <p:cNvSpPr txBox="1"/>
          <p:nvPr/>
        </p:nvSpPr>
        <p:spPr>
          <a:xfrm>
            <a:off x="5228210" y="1055695"/>
            <a:ext cx="1533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4B43A26-C794-8A2E-E2CA-CA3189887259}"/>
              </a:ext>
            </a:extLst>
          </p:cNvPr>
          <p:cNvSpPr txBox="1"/>
          <p:nvPr/>
        </p:nvSpPr>
        <p:spPr>
          <a:xfrm>
            <a:off x="5181222" y="2495899"/>
            <a:ext cx="47101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=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48330CEB-5F59-07C1-074A-B5819A0394D4}"/>
              </a:ext>
            </a:extLst>
          </p:cNvPr>
          <p:cNvSpPr txBox="1"/>
          <p:nvPr/>
        </p:nvSpPr>
        <p:spPr>
          <a:xfrm>
            <a:off x="693363" y="2495898"/>
            <a:ext cx="108402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05A9219-697D-194B-B6B5-582184762CF0}"/>
              </a:ext>
            </a:extLst>
          </p:cNvPr>
          <p:cNvSpPr txBox="1"/>
          <p:nvPr/>
        </p:nvSpPr>
        <p:spPr>
          <a:xfrm>
            <a:off x="5502065" y="2819467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6D1B45E-5936-0A35-588C-B007696FA857}"/>
              </a:ext>
            </a:extLst>
          </p:cNvPr>
          <p:cNvSpPr txBox="1"/>
          <p:nvPr/>
        </p:nvSpPr>
        <p:spPr>
          <a:xfrm>
            <a:off x="5547607" y="225585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058ADC34-2723-D416-6410-E8C40663BD72}"/>
              </a:ext>
            </a:extLst>
          </p:cNvPr>
          <p:cNvSpPr txBox="1"/>
          <p:nvPr/>
        </p:nvSpPr>
        <p:spPr>
          <a:xfrm>
            <a:off x="693363" y="3493983"/>
            <a:ext cx="750636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0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18868D4-35DD-3E82-7A11-702714F80356}"/>
              </a:ext>
            </a:extLst>
          </p:cNvPr>
          <p:cNvSpPr txBox="1"/>
          <p:nvPr/>
        </p:nvSpPr>
        <p:spPr>
          <a:xfrm>
            <a:off x="7291539" y="3453799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0D34A9DE-8BE5-660F-E532-26C4A1333C9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3036" y="4143704"/>
            <a:ext cx="11391749" cy="1930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where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has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been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taken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into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account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second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step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= 0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i ≠ j  as 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basis of F.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6FA1D5E6-E81F-67C0-06E3-A624F073AABA}"/>
              </a:ext>
            </a:extLst>
          </p:cNvPr>
          <p:cNvSpPr txBox="1">
            <a:spLocks/>
          </p:cNvSpPr>
          <p:nvPr/>
        </p:nvSpPr>
        <p:spPr>
          <a:xfrm>
            <a:off x="493210" y="5802305"/>
            <a:ext cx="11595721" cy="90078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Observation</a:t>
            </a:r>
            <a:r>
              <a:rPr lang="es-ES" sz="27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2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key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point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Gram-Schmidt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lization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procedure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described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next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32B6FDA8-90B6-E30D-0D67-CAAF715F03DC}"/>
              </a:ext>
            </a:extLst>
          </p:cNvPr>
          <p:cNvSpPr txBox="1">
            <a:spLocks/>
          </p:cNvSpPr>
          <p:nvPr/>
        </p:nvSpPr>
        <p:spPr>
          <a:xfrm>
            <a:off x="221634" y="4651200"/>
            <a:ext cx="11683151" cy="1028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                                                   </a:t>
            </a:r>
            <a:r>
              <a:rPr lang="es-ES" sz="29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Note that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9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9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if</a:t>
            </a:r>
            <a:r>
              <a:rPr lang="es-ES" sz="29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x ∉ F, </a:t>
            </a:r>
            <a:r>
              <a:rPr lang="es-ES" sz="29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then</a:t>
            </a:r>
            <a:r>
              <a:rPr lang="es-ES" sz="29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9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9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9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 0.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0EBA5089-0533-A55E-07C7-71588FEB9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1" y="261976"/>
            <a:ext cx="11975122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orthogonal</a:t>
            </a:r>
            <a:r>
              <a:rPr lang="es-ES" i="1" dirty="0">
                <a:solidFill>
                  <a:srgbClr val="7030A0"/>
                </a:solidFill>
              </a:rPr>
              <a:t> and </a:t>
            </a:r>
            <a:r>
              <a:rPr lang="es-ES" i="1" dirty="0" err="1">
                <a:solidFill>
                  <a:srgbClr val="7030A0"/>
                </a:solidFill>
              </a:rPr>
              <a:t>orthonormal</a:t>
            </a:r>
            <a:r>
              <a:rPr lang="es-ES" i="1" dirty="0">
                <a:solidFill>
                  <a:srgbClr val="7030A0"/>
                </a:solidFill>
              </a:rPr>
              <a:t> bases</a:t>
            </a:r>
          </a:p>
        </p:txBody>
      </p:sp>
    </p:spTree>
    <p:extLst>
      <p:ext uri="{BB962C8B-B14F-4D97-AF65-F5344CB8AC3E}">
        <p14:creationId xmlns:p14="http://schemas.microsoft.com/office/powerpoint/2010/main" val="238866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412AF92-86FD-5873-965B-C5C41F070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i="1" dirty="0">
                <a:solidFill>
                  <a:srgbClr val="7030A0"/>
                </a:solidFill>
              </a:rPr>
              <a:t>Gram-Schmidt </a:t>
            </a:r>
            <a:r>
              <a:rPr lang="es-ES" i="1" dirty="0" err="1">
                <a:solidFill>
                  <a:srgbClr val="7030A0"/>
                </a:solidFill>
              </a:rPr>
              <a:t>orthogonalization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8B1C8A64-29D4-90B2-8FC6-751251FA152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2048" y="1170135"/>
            <a:ext cx="11595721" cy="1637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Starting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from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arbitrary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subspace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will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obtain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(of F)  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}.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Step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step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D502905C-6930-488F-D1EA-2ACEB8C3CDD0}"/>
              </a:ext>
            </a:extLst>
          </p:cNvPr>
          <p:cNvSpPr txBox="1">
            <a:spLocks/>
          </p:cNvSpPr>
          <p:nvPr/>
        </p:nvSpPr>
        <p:spPr>
          <a:xfrm>
            <a:off x="362048" y="2245446"/>
            <a:ext cx="11595721" cy="1637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❶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Defining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clear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that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basis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subspace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⊂ F.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1B38E48-DA12-9A16-D637-9D23BE6B2388}"/>
              </a:ext>
            </a:extLst>
          </p:cNvPr>
          <p:cNvSpPr/>
          <p:nvPr/>
        </p:nvSpPr>
        <p:spPr>
          <a:xfrm>
            <a:off x="2499663" y="2199618"/>
            <a:ext cx="1091379" cy="5148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8128E629-7487-6AB6-F208-3A3AF78F33B7}"/>
              </a:ext>
            </a:extLst>
          </p:cNvPr>
          <p:cNvSpPr txBox="1">
            <a:spLocks/>
          </p:cNvSpPr>
          <p:nvPr/>
        </p:nvSpPr>
        <p:spPr>
          <a:xfrm>
            <a:off x="298139" y="3229192"/>
            <a:ext cx="11595721" cy="2015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❷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Vector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∉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since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system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linearly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independent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substract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from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projection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onto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will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obtain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vector ≠ 0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to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6FC8771A-0F80-9488-C501-F22C04CBC361}"/>
              </a:ext>
            </a:extLst>
          </p:cNvPr>
          <p:cNvSpPr txBox="1">
            <a:spLocks/>
          </p:cNvSpPr>
          <p:nvPr/>
        </p:nvSpPr>
        <p:spPr>
          <a:xfrm>
            <a:off x="946242" y="4713187"/>
            <a:ext cx="11147435" cy="1228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Hence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take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A719417-0693-3CB8-0879-ABCEB2428500}"/>
              </a:ext>
            </a:extLst>
          </p:cNvPr>
          <p:cNvSpPr/>
          <p:nvPr/>
        </p:nvSpPr>
        <p:spPr>
          <a:xfrm>
            <a:off x="4799129" y="5097600"/>
            <a:ext cx="3694059" cy="87618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6130421" y="5491915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159908" y="5036007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800088" y="5236800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0F17C600-D305-1E81-7DD2-6D3308103AC0}"/>
              </a:ext>
            </a:extLst>
          </p:cNvPr>
          <p:cNvSpPr txBox="1">
            <a:spLocks/>
          </p:cNvSpPr>
          <p:nvPr/>
        </p:nvSpPr>
        <p:spPr>
          <a:xfrm>
            <a:off x="729345" y="6056731"/>
            <a:ext cx="11364332" cy="683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>
                <a:latin typeface="Comic Sans MS" panose="030F0702030302020204" pitchFamily="66" charset="0"/>
                <a:ea typeface="Yu Mincho Light" panose="02020300000000000000" pitchFamily="18" charset="-128"/>
              </a:rPr>
              <a:t>and  </a:t>
            </a:r>
            <a:r>
              <a:rPr lang="es-ES" sz="270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of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⊂ F.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493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/>
      <p:bldP spid="11" grpId="0"/>
      <p:bldP spid="12" grpId="0" animBg="1"/>
      <p:bldP spid="13" grpId="0"/>
      <p:bldP spid="14" grpId="0"/>
      <p:bldP spid="15" grpId="0"/>
      <p:bldP spid="1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A6EDF-D8F9-719F-94C1-16DAE4D10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9165FD18-3DEE-61E1-4B81-D23512532E3E}"/>
              </a:ext>
            </a:extLst>
          </p:cNvPr>
          <p:cNvSpPr txBox="1">
            <a:spLocks/>
          </p:cNvSpPr>
          <p:nvPr/>
        </p:nvSpPr>
        <p:spPr>
          <a:xfrm>
            <a:off x="226143" y="1392681"/>
            <a:ext cx="11965857" cy="3053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❸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Vector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∉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since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system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linearly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independent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substract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from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projection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onto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will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obtain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vector ≠ 0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to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and to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(note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that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must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be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apply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formula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projection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onto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).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take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7EFFC1B3-6F92-2676-ABCB-E4A0AB94D06C}"/>
              </a:ext>
            </a:extLst>
          </p:cNvPr>
          <p:cNvSpPr txBox="1">
            <a:spLocks/>
          </p:cNvSpPr>
          <p:nvPr/>
        </p:nvSpPr>
        <p:spPr>
          <a:xfrm>
            <a:off x="-747876" y="3801542"/>
            <a:ext cx="11147435" cy="1228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17C5BE9-6F49-41A6-2190-6469A96BBB02}"/>
              </a:ext>
            </a:extLst>
          </p:cNvPr>
          <p:cNvSpPr/>
          <p:nvPr/>
        </p:nvSpPr>
        <p:spPr>
          <a:xfrm>
            <a:off x="2974312" y="4159973"/>
            <a:ext cx="6158173" cy="87618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AE45DE1-AB5D-60A2-8160-6FE7C03C4EE3}"/>
              </a:ext>
            </a:extLst>
          </p:cNvPr>
          <p:cNvSpPr txBox="1"/>
          <p:nvPr/>
        </p:nvSpPr>
        <p:spPr>
          <a:xfrm>
            <a:off x="4390806" y="4554288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C319B35-2482-AB98-770F-B7DC07B6E218}"/>
              </a:ext>
            </a:extLst>
          </p:cNvPr>
          <p:cNvSpPr txBox="1"/>
          <p:nvPr/>
        </p:nvSpPr>
        <p:spPr>
          <a:xfrm>
            <a:off x="4420293" y="409838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73B31D1-085A-A570-D260-62184C7A08E1}"/>
              </a:ext>
            </a:extLst>
          </p:cNvPr>
          <p:cNvSpPr txBox="1"/>
          <p:nvPr/>
        </p:nvSpPr>
        <p:spPr>
          <a:xfrm>
            <a:off x="4060473" y="4299173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0506A187-0D23-B600-4400-0F2BBDAFC8D0}"/>
              </a:ext>
            </a:extLst>
          </p:cNvPr>
          <p:cNvSpPr txBox="1">
            <a:spLocks/>
          </p:cNvSpPr>
          <p:nvPr/>
        </p:nvSpPr>
        <p:spPr>
          <a:xfrm>
            <a:off x="729345" y="5465319"/>
            <a:ext cx="11364332" cy="683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and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basis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subspace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⊂ F.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125EE9A-46FD-7F0C-104F-B66282EEF7CE}"/>
              </a:ext>
            </a:extLst>
          </p:cNvPr>
          <p:cNvSpPr txBox="1"/>
          <p:nvPr/>
        </p:nvSpPr>
        <p:spPr>
          <a:xfrm>
            <a:off x="6459499" y="4291894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B39BCD8-F526-39C0-F78D-7C07EFA38CB8}"/>
              </a:ext>
            </a:extLst>
          </p:cNvPr>
          <p:cNvSpPr txBox="1"/>
          <p:nvPr/>
        </p:nvSpPr>
        <p:spPr>
          <a:xfrm>
            <a:off x="6873721" y="4535608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0D960BD-66A5-F74D-50F2-17BF36036949}"/>
              </a:ext>
            </a:extLst>
          </p:cNvPr>
          <p:cNvSpPr txBox="1"/>
          <p:nvPr/>
        </p:nvSpPr>
        <p:spPr>
          <a:xfrm>
            <a:off x="6903533" y="410139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B412AF92-86FD-5873-965B-C5C41F070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i="1" dirty="0">
                <a:solidFill>
                  <a:srgbClr val="7030A0"/>
                </a:solidFill>
              </a:rPr>
              <a:t>Gram-Schmidt </a:t>
            </a:r>
            <a:r>
              <a:rPr lang="es-ES" i="1" dirty="0" err="1">
                <a:solidFill>
                  <a:srgbClr val="7030A0"/>
                </a:solidFill>
              </a:rPr>
              <a:t>orthogonalization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42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/>
      <p:bldP spid="15" grpId="0"/>
      <p:bldP spid="17" grpId="0" build="p"/>
      <p:bldP spid="7" grpId="0"/>
      <p:bldP spid="8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3" y="1392681"/>
            <a:ext cx="11761117" cy="3053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proceed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successively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until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getting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orthogonal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subspace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,…,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,…,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where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84EC6454-7DC8-7B2D-3740-073F669CC0A4}"/>
              </a:ext>
            </a:extLst>
          </p:cNvPr>
          <p:cNvSpPr/>
          <p:nvPr/>
        </p:nvSpPr>
        <p:spPr>
          <a:xfrm>
            <a:off x="1492451" y="3429001"/>
            <a:ext cx="9978290" cy="98246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77D45E8-209A-1233-2819-2AA6F733F13B}"/>
              </a:ext>
            </a:extLst>
          </p:cNvPr>
          <p:cNvSpPr txBox="1"/>
          <p:nvPr/>
        </p:nvSpPr>
        <p:spPr>
          <a:xfrm>
            <a:off x="2908945" y="392959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2938432" y="3473682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4C19D6F-3EFB-9804-7319-59838564E801}"/>
              </a:ext>
            </a:extLst>
          </p:cNvPr>
          <p:cNvSpPr txBox="1"/>
          <p:nvPr/>
        </p:nvSpPr>
        <p:spPr>
          <a:xfrm>
            <a:off x="2578612" y="3674475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F90EA7E-9672-4A2B-E8F6-7F4C5D08B70A}"/>
              </a:ext>
            </a:extLst>
          </p:cNvPr>
          <p:cNvSpPr txBox="1"/>
          <p:nvPr/>
        </p:nvSpPr>
        <p:spPr>
          <a:xfrm>
            <a:off x="4977638" y="3667196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67A796C-D40B-582E-6475-36FB3EB00452}"/>
              </a:ext>
            </a:extLst>
          </p:cNvPr>
          <p:cNvSpPr txBox="1"/>
          <p:nvPr/>
        </p:nvSpPr>
        <p:spPr>
          <a:xfrm>
            <a:off x="5391860" y="391091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D83CDDFF-9FD5-3FDF-2DF4-F3E8C44E3F79}"/>
              </a:ext>
            </a:extLst>
          </p:cNvPr>
          <p:cNvSpPr txBox="1"/>
          <p:nvPr/>
        </p:nvSpPr>
        <p:spPr>
          <a:xfrm>
            <a:off x="5421672" y="3476692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18AE7E72-39D9-D244-95FE-0F0F94E911B5}"/>
              </a:ext>
            </a:extLst>
          </p:cNvPr>
          <p:cNvSpPr txBox="1">
            <a:spLocks/>
          </p:cNvSpPr>
          <p:nvPr/>
        </p:nvSpPr>
        <p:spPr>
          <a:xfrm>
            <a:off x="-2169663" y="3209163"/>
            <a:ext cx="11147435" cy="1228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8698143-BC1B-FDD9-7F69-005BBE532D94}"/>
              </a:ext>
            </a:extLst>
          </p:cNvPr>
          <p:cNvSpPr txBox="1"/>
          <p:nvPr/>
        </p:nvSpPr>
        <p:spPr>
          <a:xfrm>
            <a:off x="7470234" y="3687048"/>
            <a:ext cx="43308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∙∙∙ 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――――――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DB1A3D77-D4AD-14C9-F096-6D4F8239260E}"/>
              </a:ext>
            </a:extLst>
          </p:cNvPr>
          <p:cNvSpPr txBox="1"/>
          <p:nvPr/>
        </p:nvSpPr>
        <p:spPr>
          <a:xfrm>
            <a:off x="8481895" y="3419698"/>
            <a:ext cx="18670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A57C9274-2BFB-4D74-3BC7-28323BD47369}"/>
              </a:ext>
            </a:extLst>
          </p:cNvPr>
          <p:cNvSpPr txBox="1"/>
          <p:nvPr/>
        </p:nvSpPr>
        <p:spPr>
          <a:xfrm>
            <a:off x="8331330" y="3903631"/>
            <a:ext cx="208046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8" name="Marcador de contenido 2">
            <a:extLst>
              <a:ext uri="{FF2B5EF4-FFF2-40B4-BE49-F238E27FC236}">
                <a16:creationId xmlns:a16="http://schemas.microsoft.com/office/drawing/2014/main" id="{7FB9E833-D5FF-4052-55F7-2A91CF2FFC56}"/>
              </a:ext>
            </a:extLst>
          </p:cNvPr>
          <p:cNvSpPr txBox="1">
            <a:spLocks/>
          </p:cNvSpPr>
          <p:nvPr/>
        </p:nvSpPr>
        <p:spPr>
          <a:xfrm>
            <a:off x="279351" y="4727378"/>
            <a:ext cx="11761117" cy="3053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➎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Further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orthonormal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basis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of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suffices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dividing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their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norms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</a:t>
            </a:r>
            <a:r>
              <a:rPr lang="es-ES" sz="1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 }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B412AF92-86FD-5873-965B-C5C41F070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i="1" dirty="0">
                <a:solidFill>
                  <a:srgbClr val="7030A0"/>
                </a:solidFill>
              </a:rPr>
              <a:t>Gram-Schmidt </a:t>
            </a:r>
            <a:r>
              <a:rPr lang="es-ES" i="1" dirty="0" err="1">
                <a:solidFill>
                  <a:srgbClr val="7030A0"/>
                </a:solidFill>
              </a:rPr>
              <a:t>orthogonalization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3395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3222</TotalTime>
  <Words>2353</Words>
  <Application>Microsoft Office PowerPoint</Application>
  <PresentationFormat>Panorámica</PresentationFormat>
  <Paragraphs>291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7" baseType="lpstr">
      <vt:lpstr>Yu Gothic UI</vt:lpstr>
      <vt:lpstr>Yu Mincho</vt:lpstr>
      <vt:lpstr>Yu Mincho Light</vt:lpstr>
      <vt:lpstr>Aptos</vt:lpstr>
      <vt:lpstr>Aptos Display</vt:lpstr>
      <vt:lpstr>Aptos Light</vt:lpstr>
      <vt:lpstr>Arial</vt:lpstr>
      <vt:lpstr>Cambria Math</vt:lpstr>
      <vt:lpstr>Comic Sans MS</vt:lpstr>
      <vt:lpstr>Maiandra GD</vt:lpstr>
      <vt:lpstr>Tema de Office</vt:lpstr>
      <vt:lpstr>GRAM-SCHMIDT ORTHOGONALIZATION </vt:lpstr>
      <vt:lpstr> Initial data</vt:lpstr>
      <vt:lpstr>Orthogonal and orthonormal bases</vt:lpstr>
      <vt:lpstr>… orthogonal and orthonormal bases</vt:lpstr>
      <vt:lpstr>… orthogonal and orthonormal bases</vt:lpstr>
      <vt:lpstr>… orthogonal and orthonormal bases</vt:lpstr>
      <vt:lpstr> Gram-Schmidt orthogonalization</vt:lpstr>
      <vt:lpstr>… Gram-Schmidt orthogonalization</vt:lpstr>
      <vt:lpstr>… Gram-Schmidt orthogonalization</vt:lpstr>
      <vt:lpstr>An example</vt:lpstr>
      <vt:lpstr>… an example</vt:lpstr>
      <vt:lpstr>… an example</vt:lpstr>
      <vt:lpstr>… an example</vt:lpstr>
      <vt:lpstr>A second example</vt:lpstr>
      <vt:lpstr>… a second example</vt:lpstr>
      <vt:lpstr>… a second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UPC</cp:lastModifiedBy>
  <cp:revision>295</cp:revision>
  <dcterms:created xsi:type="dcterms:W3CDTF">2024-04-26T15:42:24Z</dcterms:created>
  <dcterms:modified xsi:type="dcterms:W3CDTF">2025-04-14T06:32:43Z</dcterms:modified>
</cp:coreProperties>
</file>