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3" r:id="rId2"/>
    <p:sldId id="329" r:id="rId3"/>
    <p:sldId id="330" r:id="rId4"/>
    <p:sldId id="328" r:id="rId5"/>
    <p:sldId id="312" r:id="rId6"/>
    <p:sldId id="311" r:id="rId7"/>
    <p:sldId id="314" r:id="rId8"/>
    <p:sldId id="310" r:id="rId9"/>
    <p:sldId id="309" r:id="rId10"/>
    <p:sldId id="31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90" d="100"/>
          <a:sy n="90" d="100"/>
        </p:scale>
        <p:origin x="72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E5E9D-4AD4-4BCB-99F8-15A87AB2E585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E4348-16D2-4346-80A4-CDB003E25E7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1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45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74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97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2CA7-4E77-4D13-9B54-2473F4F1E049}" type="datetimeFigureOut">
              <a:rPr lang="es-ES" smtClean="0"/>
              <a:pPr/>
              <a:t>13/03/2025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D03B-6DD0-4D77-9B64-C26FDE867BE7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Circle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292523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37B77A-F6B7-4D22-BDF1-0C878F431764}"/>
              </a:ext>
            </a:extLst>
          </p:cNvPr>
          <p:cNvSpPr/>
          <p:nvPr/>
        </p:nvSpPr>
        <p:spPr>
          <a:xfrm>
            <a:off x="1114229" y="2992884"/>
            <a:ext cx="4010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conic section</a:t>
            </a:r>
            <a:r>
              <a:rPr lang="en-US" dirty="0"/>
              <a:t>, </a:t>
            </a:r>
            <a:r>
              <a:rPr lang="en-US" b="1" dirty="0"/>
              <a:t>conic</a:t>
            </a:r>
            <a:r>
              <a:rPr lang="en-US" dirty="0"/>
              <a:t> or a </a:t>
            </a:r>
            <a:r>
              <a:rPr lang="en-US" b="1" dirty="0"/>
              <a:t>quadratic curve</a:t>
            </a:r>
            <a:r>
              <a:rPr lang="en-US" dirty="0"/>
              <a:t> is a curve obtained from a cone's surface intersecting a plane. The three types of conic section are the hyperbola, the parabola, and the ellipse; the circle is a special case of the ellipse, though it was sometimes considered a fourth type.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F3179-0661-4AE4-A3E3-D592FBDB5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46" y="2420888"/>
            <a:ext cx="371475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Circle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 l="42252" t="78546" r="38931" b="15548"/>
          <a:stretch>
            <a:fillRect/>
          </a:stretch>
        </p:blipFill>
        <p:spPr bwMode="auto">
          <a:xfrm>
            <a:off x="3347864" y="1268760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tge 32" descr="cir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2335992" cy="263347"/>
          </a:xfrm>
          <a:prstGeom prst="rect">
            <a:avLst/>
          </a:prstGeom>
        </p:spPr>
      </p:pic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Buscamos los cuadrados,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9" name="Imatge 38" descr="circ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1577" y="6050773"/>
            <a:ext cx="2401469" cy="330555"/>
          </a:xfrm>
          <a:prstGeom prst="rect">
            <a:avLst/>
          </a:prstGeom>
        </p:spPr>
      </p:pic>
      <p:pic>
        <p:nvPicPr>
          <p:cNvPr id="40" name="Imatge 39" descr="circ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  <p:pic>
        <p:nvPicPr>
          <p:cNvPr id="41" name="Imatge 40" descr="circ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3933056"/>
            <a:ext cx="1823089" cy="258547"/>
          </a:xfrm>
          <a:prstGeom prst="rect">
            <a:avLst/>
          </a:prstGeom>
        </p:spPr>
      </p:pic>
      <p:pic>
        <p:nvPicPr>
          <p:cNvPr id="44" name="Imatge 43" descr="circ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98515" y="5013176"/>
            <a:ext cx="2817501" cy="258547"/>
          </a:xfrm>
          <a:prstGeom prst="rect">
            <a:avLst/>
          </a:prstGeom>
        </p:spPr>
      </p:pic>
      <p:sp>
        <p:nvSpPr>
          <p:cNvPr id="45" name="5 CuadroTexto"/>
          <p:cNvSpPr txBox="1"/>
          <p:nvPr/>
        </p:nvSpPr>
        <p:spPr>
          <a:xfrm>
            <a:off x="971600" y="44278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Seguimos operando,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QuadreDeText 46"/>
          <p:cNvSpPr txBox="1"/>
          <p:nvPr/>
        </p:nvSpPr>
        <p:spPr>
          <a:xfrm>
            <a:off x="1794132" y="5975949"/>
            <a:ext cx="2664296" cy="507831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endParaRPr lang="es-ES" sz="800" dirty="0"/>
          </a:p>
          <a:p>
            <a:endParaRPr lang="es-ES" sz="800" dirty="0"/>
          </a:p>
          <a:p>
            <a:endParaRPr lang="es-ES" sz="1100" dirty="0"/>
          </a:p>
        </p:txBody>
      </p:sp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11" cstate="print"/>
          <a:srcRect l="32372" t="30141" r="29722" b="20641"/>
          <a:stretch>
            <a:fillRect/>
          </a:stretch>
        </p:blipFill>
        <p:spPr bwMode="auto">
          <a:xfrm>
            <a:off x="827584" y="2492896"/>
            <a:ext cx="4104456" cy="299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6A3645-53AF-4FE8-A114-826FCB23A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6562" t="37400" r="5000" b="22281"/>
          <a:stretch/>
        </p:blipFill>
        <p:spPr>
          <a:xfrm>
            <a:off x="5730360" y="2924943"/>
            <a:ext cx="2957922" cy="26210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Circle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262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37B77A-F6B7-4D22-BDF1-0C878F431764}"/>
                  </a:ext>
                </a:extLst>
              </p:cNvPr>
              <p:cNvSpPr/>
              <p:nvPr/>
            </p:nvSpPr>
            <p:spPr>
              <a:xfrm>
                <a:off x="1114229" y="2348880"/>
                <a:ext cx="732107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circle</a:t>
                </a:r>
                <a:r>
                  <a:rPr lang="en-US" dirty="0"/>
                  <a:t> is a shape where distance from the center to the edge of the circle is always the same.</a:t>
                </a:r>
              </a:p>
              <a:p>
                <a:endParaRPr lang="en-US" dirty="0"/>
              </a:p>
              <a:p>
                <a:r>
                  <a:rPr lang="en-US" dirty="0"/>
                  <a:t>A circle is a two-dimensional geometric shape where all points on the shape are equidistant from the center. The </a:t>
                </a:r>
                <a:r>
                  <a:rPr lang="en-US" b="1" dirty="0"/>
                  <a:t>circumference</a:t>
                </a:r>
                <a:r>
                  <a:rPr lang="en-US" dirty="0"/>
                  <a:t> of a circle, on the other hand, is the distance around the outer edge of the circle. In other words, the circumference is the length of the closed curve that defines the circle.</a:t>
                </a:r>
              </a:p>
              <a:p>
                <a:endParaRPr lang="en-US" dirty="0"/>
              </a:p>
              <a:p>
                <a:r>
                  <a:rPr lang="en-US" dirty="0"/>
                  <a:t>The equation of a circle of center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radius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37B77A-F6B7-4D22-BDF1-0C878F431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229" y="2348880"/>
                <a:ext cx="7321076" cy="3139321"/>
              </a:xfrm>
              <a:prstGeom prst="rect">
                <a:avLst/>
              </a:prstGeom>
              <a:blipFill>
                <a:blip r:embed="rId5"/>
                <a:stretch>
                  <a:fillRect l="-749" t="-971" r="-9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>
            <a:extLst>
              <a:ext uri="{FF2B5EF4-FFF2-40B4-BE49-F238E27FC236}">
                <a16:creationId xmlns:a16="http://schemas.microsoft.com/office/drawing/2014/main" id="{5E98A95F-FBBD-4086-BB04-088B4163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2252" t="78546" r="38931" b="15548"/>
          <a:stretch>
            <a:fillRect/>
          </a:stretch>
        </p:blipFill>
        <p:spPr bwMode="auto">
          <a:xfrm>
            <a:off x="3400298" y="5229200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03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Circle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262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37B77A-F6B7-4D22-BDF1-0C878F431764}"/>
              </a:ext>
            </a:extLst>
          </p:cNvPr>
          <p:cNvSpPr/>
          <p:nvPr/>
        </p:nvSpPr>
        <p:spPr>
          <a:xfrm>
            <a:off x="1114229" y="2348880"/>
            <a:ext cx="7321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s-ES" dirty="0"/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1271725B-87D0-4892-BD67-77E2005B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1115616" y="2811789"/>
            <a:ext cx="2736304" cy="37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>
            <a:extLst>
              <a:ext uri="{FF2B5EF4-FFF2-40B4-BE49-F238E27FC236}">
                <a16:creationId xmlns:a16="http://schemas.microsoft.com/office/drawing/2014/main" id="{D4864A94-8323-4681-9BFB-E9C565FE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2372" t="30141" r="29722" b="20641"/>
          <a:stretch>
            <a:fillRect/>
          </a:stretch>
        </p:blipFill>
        <p:spPr bwMode="auto">
          <a:xfrm>
            <a:off x="4536504" y="2956205"/>
            <a:ext cx="3851920" cy="284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F7C97E9-3951-401C-A21D-1928BD82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2252" t="78546" r="38931" b="15548"/>
          <a:stretch>
            <a:fillRect/>
          </a:stretch>
        </p:blipFill>
        <p:spPr bwMode="auto">
          <a:xfrm>
            <a:off x="5292080" y="6021288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CCA7F1F1-6AB5-4AD6-ABC1-829C1DB6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38931" t="23422" r="35611" b="70672"/>
          <a:stretch>
            <a:fillRect/>
          </a:stretch>
        </p:blipFill>
        <p:spPr bwMode="auto">
          <a:xfrm>
            <a:off x="971600" y="2060848"/>
            <a:ext cx="386442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9754D-5E7D-4BB8-B2FB-9ACAC438A1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763" t="43700" r="51177" b="48740"/>
          <a:stretch/>
        </p:blipFill>
        <p:spPr>
          <a:xfrm>
            <a:off x="6119758" y="2132856"/>
            <a:ext cx="82850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0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Circle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 l="42252" t="78546" r="38931" b="15548"/>
          <a:stretch>
            <a:fillRect/>
          </a:stretch>
        </p:blipFill>
        <p:spPr bwMode="auto">
          <a:xfrm>
            <a:off x="3347864" y="1268760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tge 32" descr="cir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5888" y="2492896"/>
            <a:ext cx="2335992" cy="2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Circle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 l="42252" t="78546" r="38931" b="15548"/>
          <a:stretch>
            <a:fillRect/>
          </a:stretch>
        </p:blipFill>
        <p:spPr bwMode="auto">
          <a:xfrm>
            <a:off x="3347864" y="1268760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tge 32" descr="cir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2335992" cy="263347"/>
          </a:xfrm>
          <a:prstGeom prst="rect">
            <a:avLst/>
          </a:prstGeom>
        </p:spPr>
      </p:pic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look for the squares,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Circle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 l="42252" t="78546" r="38931" b="15548"/>
          <a:stretch>
            <a:fillRect/>
          </a:stretch>
        </p:blipFill>
        <p:spPr bwMode="auto">
          <a:xfrm>
            <a:off x="3347864" y="1268760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tge 32" descr="cir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2335992" cy="263347"/>
          </a:xfrm>
          <a:prstGeom prst="rect">
            <a:avLst/>
          </a:prstGeom>
        </p:spPr>
      </p:pic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look for the squares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" name="Imatge 39" descr="circ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  <p:pic>
        <p:nvPicPr>
          <p:cNvPr id="41" name="Imatge 40" descr="circ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3933056"/>
            <a:ext cx="1823089" cy="258547"/>
          </a:xfrm>
          <a:prstGeom prst="rect">
            <a:avLst/>
          </a:prstGeom>
        </p:spPr>
      </p:pic>
      <p:sp>
        <p:nvSpPr>
          <p:cNvPr id="45" name="5 CuadroTexto"/>
          <p:cNvSpPr txBox="1"/>
          <p:nvPr/>
        </p:nvSpPr>
        <p:spPr>
          <a:xfrm>
            <a:off x="971600" y="44278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continue operating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Circle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 l="42252" t="78546" r="38931" b="15548"/>
          <a:stretch>
            <a:fillRect/>
          </a:stretch>
        </p:blipFill>
        <p:spPr bwMode="auto">
          <a:xfrm>
            <a:off x="3347864" y="1268760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tge 32" descr="cir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2335992" cy="263347"/>
          </a:xfrm>
          <a:prstGeom prst="rect">
            <a:avLst/>
          </a:prstGeom>
        </p:spPr>
      </p:pic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look for the squares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" name="Imatge 39" descr="circ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  <p:pic>
        <p:nvPicPr>
          <p:cNvPr id="41" name="Imatge 40" descr="circ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3933056"/>
            <a:ext cx="1823089" cy="258547"/>
          </a:xfrm>
          <a:prstGeom prst="rect">
            <a:avLst/>
          </a:prstGeom>
        </p:spPr>
      </p:pic>
      <p:pic>
        <p:nvPicPr>
          <p:cNvPr id="44" name="Imatge 43" descr="circ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98515" y="5013176"/>
            <a:ext cx="2817501" cy="258547"/>
          </a:xfrm>
          <a:prstGeom prst="rect">
            <a:avLst/>
          </a:prstGeom>
        </p:spPr>
      </p:pic>
      <p:sp>
        <p:nvSpPr>
          <p:cNvPr id="45" name="5 CuadroTexto"/>
          <p:cNvSpPr txBox="1"/>
          <p:nvPr/>
        </p:nvSpPr>
        <p:spPr>
          <a:xfrm>
            <a:off x="971600" y="44278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continue operating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5 CuadroTexto"/>
          <p:cNvSpPr txBox="1"/>
          <p:nvPr/>
        </p:nvSpPr>
        <p:spPr>
          <a:xfrm>
            <a:off x="971600" y="550794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have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Circle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 l="42252" t="78546" r="38931" b="15548"/>
          <a:stretch>
            <a:fillRect/>
          </a:stretch>
        </p:blipFill>
        <p:spPr bwMode="auto">
          <a:xfrm>
            <a:off x="3347864" y="1268760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tge 32" descr="cir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2335992" cy="263347"/>
          </a:xfrm>
          <a:prstGeom prst="rect">
            <a:avLst/>
          </a:prstGeom>
        </p:spPr>
      </p:pic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look for the squares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9" name="Imatge 38" descr="circ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1577" y="6050773"/>
            <a:ext cx="2401469" cy="330555"/>
          </a:xfrm>
          <a:prstGeom prst="rect">
            <a:avLst/>
          </a:prstGeom>
        </p:spPr>
      </p:pic>
      <p:pic>
        <p:nvPicPr>
          <p:cNvPr id="40" name="Imatge 39" descr="circ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  <p:pic>
        <p:nvPicPr>
          <p:cNvPr id="41" name="Imatge 40" descr="circ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3933056"/>
            <a:ext cx="1823089" cy="258547"/>
          </a:xfrm>
          <a:prstGeom prst="rect">
            <a:avLst/>
          </a:prstGeom>
        </p:spPr>
      </p:pic>
      <p:pic>
        <p:nvPicPr>
          <p:cNvPr id="44" name="Imatge 43" descr="circ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98515" y="5013176"/>
            <a:ext cx="2817501" cy="258547"/>
          </a:xfrm>
          <a:prstGeom prst="rect">
            <a:avLst/>
          </a:prstGeom>
        </p:spPr>
      </p:pic>
      <p:sp>
        <p:nvSpPr>
          <p:cNvPr id="45" name="5 CuadroTexto"/>
          <p:cNvSpPr txBox="1"/>
          <p:nvPr/>
        </p:nvSpPr>
        <p:spPr>
          <a:xfrm>
            <a:off x="971600" y="44278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continue operating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5 CuadroTexto"/>
          <p:cNvSpPr txBox="1"/>
          <p:nvPr/>
        </p:nvSpPr>
        <p:spPr>
          <a:xfrm>
            <a:off x="971600" y="550794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have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QuadreDeText 46"/>
          <p:cNvSpPr txBox="1"/>
          <p:nvPr/>
        </p:nvSpPr>
        <p:spPr>
          <a:xfrm>
            <a:off x="1794132" y="5975949"/>
            <a:ext cx="2664296" cy="507831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endParaRPr lang="es-ES" sz="800" dirty="0"/>
          </a:p>
          <a:p>
            <a:endParaRPr lang="es-ES" sz="800" dirty="0"/>
          </a:p>
          <a:p>
            <a:endParaRPr lang="es-E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Circle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179512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29156" t="43922" r="50172" b="18672"/>
          <a:stretch>
            <a:fillRect/>
          </a:stretch>
        </p:blipFill>
        <p:spPr bwMode="auto">
          <a:xfrm>
            <a:off x="0" y="0"/>
            <a:ext cx="1114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 l="42252" t="78546" r="38931" b="15548"/>
          <a:stretch>
            <a:fillRect/>
          </a:stretch>
        </p:blipFill>
        <p:spPr bwMode="auto">
          <a:xfrm>
            <a:off x="3347864" y="1268760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tge 32" descr="cir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492896"/>
            <a:ext cx="2335992" cy="263347"/>
          </a:xfrm>
          <a:prstGeom prst="rect">
            <a:avLst/>
          </a:prstGeom>
        </p:spPr>
      </p:pic>
      <p:sp>
        <p:nvSpPr>
          <p:cNvPr id="37" name="5 CuadroTexto"/>
          <p:cNvSpPr txBox="1"/>
          <p:nvPr/>
        </p:nvSpPr>
        <p:spPr>
          <a:xfrm>
            <a:off x="971600" y="29249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look for the squares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9" name="Imatge 38" descr="circ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1577" y="6050773"/>
            <a:ext cx="2401469" cy="330555"/>
          </a:xfrm>
          <a:prstGeom prst="rect">
            <a:avLst/>
          </a:prstGeom>
        </p:spPr>
      </p:pic>
      <p:pic>
        <p:nvPicPr>
          <p:cNvPr id="40" name="Imatge 39" descr="circ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3501008"/>
            <a:ext cx="1860656" cy="258547"/>
          </a:xfrm>
          <a:prstGeom prst="rect">
            <a:avLst/>
          </a:prstGeom>
        </p:spPr>
      </p:pic>
      <p:pic>
        <p:nvPicPr>
          <p:cNvPr id="41" name="Imatge 40" descr="circ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3933056"/>
            <a:ext cx="1823089" cy="258547"/>
          </a:xfrm>
          <a:prstGeom prst="rect">
            <a:avLst/>
          </a:prstGeom>
        </p:spPr>
      </p:pic>
      <p:pic>
        <p:nvPicPr>
          <p:cNvPr id="44" name="Imatge 43" descr="circ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98515" y="5013176"/>
            <a:ext cx="2817501" cy="258547"/>
          </a:xfrm>
          <a:prstGeom prst="rect">
            <a:avLst/>
          </a:prstGeom>
        </p:spPr>
      </p:pic>
      <p:sp>
        <p:nvSpPr>
          <p:cNvPr id="45" name="5 CuadroTexto"/>
          <p:cNvSpPr txBox="1"/>
          <p:nvPr/>
        </p:nvSpPr>
        <p:spPr>
          <a:xfrm>
            <a:off x="971600" y="44278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We continue operating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5 CuadroTexto"/>
          <p:cNvSpPr txBox="1"/>
          <p:nvPr/>
        </p:nvSpPr>
        <p:spPr>
          <a:xfrm>
            <a:off x="971600" y="550794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i="1" dirty="0" err="1">
                <a:solidFill>
                  <a:schemeClr val="accent6">
                    <a:lumMod val="50000"/>
                  </a:schemeClr>
                </a:solidFill>
              </a:rPr>
              <a:t>have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QuadreDeText 46"/>
          <p:cNvSpPr txBox="1"/>
          <p:nvPr/>
        </p:nvSpPr>
        <p:spPr>
          <a:xfrm>
            <a:off x="1794132" y="5975949"/>
            <a:ext cx="2664296" cy="507831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endParaRPr lang="es-ES" sz="800" dirty="0"/>
          </a:p>
          <a:p>
            <a:endParaRPr lang="es-ES" sz="800" dirty="0"/>
          </a:p>
          <a:p>
            <a:endParaRPr lang="es-ES" sz="1100" dirty="0"/>
          </a:p>
        </p:txBody>
      </p:sp>
      <p:cxnSp>
        <p:nvCxnSpPr>
          <p:cNvPr id="49" name="Connector de fletxa recta 48"/>
          <p:cNvCxnSpPr/>
          <p:nvPr/>
        </p:nvCxnSpPr>
        <p:spPr>
          <a:xfrm flipV="1">
            <a:off x="6876256" y="2132856"/>
            <a:ext cx="0" cy="3600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 de fletxa recta 53"/>
          <p:cNvCxnSpPr/>
          <p:nvPr/>
        </p:nvCxnSpPr>
        <p:spPr>
          <a:xfrm>
            <a:off x="5220072" y="4077072"/>
            <a:ext cx="352000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229</Words>
  <Application>Microsoft Office PowerPoint</Application>
  <PresentationFormat>On-screen Show (4:3)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Tema de Office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</vt:vector>
  </TitlesOfParts>
  <Company>UPCnet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UPCnet</dc:creator>
  <cp:lastModifiedBy>M. Rosa Estela Carbonell</cp:lastModifiedBy>
  <cp:revision>176</cp:revision>
  <dcterms:created xsi:type="dcterms:W3CDTF">2011-10-17T15:16:03Z</dcterms:created>
  <dcterms:modified xsi:type="dcterms:W3CDTF">2025-03-13T08:56:15Z</dcterms:modified>
</cp:coreProperties>
</file>