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2" r:id="rId10"/>
    <p:sldId id="264" r:id="rId11"/>
    <p:sldId id="265" r:id="rId12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" y="1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XNP5QfzH" TargetMode="External"/><Relationship Id="rId2" Type="http://schemas.openxmlformats.org/officeDocument/2006/relationships/hyperlink" Target="http://www.acorral.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thstat.slu.edu/escher/index.php/Math_and_the_Art_of_M._C._Escher" TargetMode="External"/><Relationship Id="rId5" Type="http://schemas.openxmlformats.org/officeDocument/2006/relationships/hyperlink" Target="http://math.hws.edu/eck/jsdemo/wallpaper.html" TargetMode="External"/><Relationship Id="rId4" Type="http://schemas.openxmlformats.org/officeDocument/2006/relationships/hyperlink" Target="http://www.scienceu.com/geometry/articles/tilin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hyperlink" Target="http://math.hws.edu/eck/jsdemo/wallpaper.html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/>
              <a:t>Mosaics</a:t>
            </a:r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99986" cy="1637386"/>
          </a:xfrm>
        </p:spPr>
        <p:txBody>
          <a:bodyPr>
            <a:normAutofit/>
          </a:bodyPr>
          <a:lstStyle/>
          <a:p>
            <a:r>
              <a:rPr lang="ca-ES" dirty="0"/>
              <a:t>Matemàtiques per al disseny</a:t>
            </a:r>
          </a:p>
          <a:p>
            <a:r>
              <a:rPr lang="ca-ES" dirty="0"/>
              <a:t>J. Guàrdia </a:t>
            </a:r>
          </a:p>
          <a:p>
            <a:r>
              <a:rPr lang="ca-ES" dirty="0"/>
              <a:t>Universitat Politècnica de Catalunya – Barcelona </a:t>
            </a:r>
            <a:r>
              <a:rPr lang="ca-ES" dirty="0" err="1"/>
              <a:t>Tech</a:t>
            </a:r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58913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323340" y="649768"/>
            <a:ext cx="9603275" cy="1049235"/>
          </a:xfrm>
        </p:spPr>
        <p:txBody>
          <a:bodyPr/>
          <a:lstStyle/>
          <a:p>
            <a:r>
              <a:rPr lang="ca-ES" dirty="0"/>
              <a:t>Mosaics BY DEFORMATION</a:t>
            </a:r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203160"/>
            <a:ext cx="2808533" cy="1072051"/>
          </a:xfrm>
          <a:prstGeom prst="rect">
            <a:avLst/>
          </a:prstGeo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17" y="2200736"/>
            <a:ext cx="2806295" cy="1074475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829" y="2199566"/>
            <a:ext cx="2828120" cy="1075645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579" y="3929063"/>
            <a:ext cx="2359240" cy="1228724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682" y="3929063"/>
            <a:ext cx="2471738" cy="1215366"/>
          </a:xfrm>
          <a:prstGeom prst="rect">
            <a:avLst/>
          </a:prstGeom>
        </p:spPr>
      </p:pic>
      <p:sp>
        <p:nvSpPr>
          <p:cNvPr id="9" name="AutoShape 2" descr="https://qph.ec.quoracdn.net/main-qimg-dd59994d5f8a35bbdd0ee5a3b059c65c.webp"/>
          <p:cNvSpPr>
            <a:spLocks noChangeAspect="1" noChangeArrowheads="1"/>
          </p:cNvSpPr>
          <p:nvPr/>
        </p:nvSpPr>
        <p:spPr bwMode="auto">
          <a:xfrm>
            <a:off x="5246873" y="5056189"/>
            <a:ext cx="150311" cy="15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grpSp>
        <p:nvGrpSpPr>
          <p:cNvPr id="10" name="Agrupa 9"/>
          <p:cNvGrpSpPr/>
          <p:nvPr/>
        </p:nvGrpSpPr>
        <p:grpSpPr>
          <a:xfrm>
            <a:off x="6947209" y="3918562"/>
            <a:ext cx="4427653" cy="1158628"/>
            <a:chOff x="6947209" y="3918562"/>
            <a:chExt cx="4427653" cy="1158628"/>
          </a:xfrm>
        </p:grpSpPr>
        <p:pic>
          <p:nvPicPr>
            <p:cNvPr id="1028" name="Picture 4" descr="https://qph.ec.quoracdn.net/main-qimg-dd59994d5f8a35bbdd0ee5a3b059c65c-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209" y="3929063"/>
              <a:ext cx="1728363" cy="1148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tge relaciona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18" y="3918562"/>
              <a:ext cx="1148128" cy="1148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tge relacionad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6193" y="3929063"/>
              <a:ext cx="1148669" cy="112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3D55B92F-3478-4D86-BB7B-B125B5F15BE0}"/>
              </a:ext>
            </a:extLst>
          </p:cNvPr>
          <p:cNvSpPr txBox="1"/>
          <p:nvPr/>
        </p:nvSpPr>
        <p:spPr>
          <a:xfrm>
            <a:off x="3237808" y="1466680"/>
            <a:ext cx="6098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Mosaics can also be created by deforming regular structures.</a:t>
            </a:r>
          </a:p>
        </p:txBody>
      </p:sp>
    </p:spTree>
    <p:extLst>
      <p:ext uri="{BB962C8B-B14F-4D97-AF65-F5344CB8AC3E}">
        <p14:creationId xmlns:p14="http://schemas.microsoft.com/office/powerpoint/2010/main" val="34744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USEFUL LINKS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err="1"/>
              <a:t>Mosaicos</a:t>
            </a:r>
            <a:r>
              <a:rPr lang="ca-ES" dirty="0"/>
              <a:t> y </a:t>
            </a:r>
            <a:r>
              <a:rPr lang="ca-ES" dirty="0" err="1"/>
              <a:t>celosías</a:t>
            </a:r>
            <a:r>
              <a:rPr lang="ca-ES" dirty="0"/>
              <a:t> </a:t>
            </a:r>
            <a:r>
              <a:rPr lang="ca-ES" dirty="0" err="1"/>
              <a:t>geométricos</a:t>
            </a:r>
            <a:r>
              <a:rPr lang="ca-ES" dirty="0"/>
              <a:t>: </a:t>
            </a:r>
            <a:r>
              <a:rPr lang="ca-ES" dirty="0">
                <a:hlinkClick r:id="rId2"/>
              </a:rPr>
              <a:t>www.acorral.es</a:t>
            </a:r>
            <a:endParaRPr lang="ca-ES" dirty="0"/>
          </a:p>
          <a:p>
            <a:r>
              <a:rPr lang="ca-ES" dirty="0"/>
              <a:t>Moviments, simetries, mosaics i rosasses: </a:t>
            </a:r>
            <a:r>
              <a:rPr lang="ca-ES" dirty="0">
                <a:hlinkClick r:id="rId3"/>
              </a:rPr>
              <a:t>https://www.geogebra.org/m/XNP5QfzH</a:t>
            </a:r>
            <a:endParaRPr lang="ca-ES" dirty="0"/>
          </a:p>
          <a:p>
            <a:r>
              <a:rPr lang="ca-ES" dirty="0" err="1"/>
              <a:t>Tilings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tesselations</a:t>
            </a:r>
            <a:r>
              <a:rPr lang="ca-ES" dirty="0"/>
              <a:t>: </a:t>
            </a:r>
            <a:r>
              <a:rPr lang="ca-ES" dirty="0">
                <a:hlinkClick r:id="rId4"/>
              </a:rPr>
              <a:t>http://www.scienceu.com/geometry/articles/tiling/</a:t>
            </a:r>
            <a:endParaRPr lang="ca-ES" dirty="0"/>
          </a:p>
          <a:p>
            <a:r>
              <a:rPr lang="ca-ES" dirty="0" err="1"/>
              <a:t>Wallpaper</a:t>
            </a:r>
            <a:r>
              <a:rPr lang="ca-ES" dirty="0"/>
              <a:t> </a:t>
            </a:r>
            <a:r>
              <a:rPr lang="ca-ES" dirty="0" err="1"/>
              <a:t>symmetry</a:t>
            </a:r>
            <a:r>
              <a:rPr lang="ca-ES" dirty="0"/>
              <a:t>: </a:t>
            </a:r>
            <a:r>
              <a:rPr lang="ca-ES" dirty="0">
                <a:hlinkClick r:id="rId5"/>
              </a:rPr>
              <a:t>http://math.hws.edu/eck/jsdemo/wallpaper.html</a:t>
            </a:r>
            <a:endParaRPr lang="ca-ES" dirty="0"/>
          </a:p>
          <a:p>
            <a:r>
              <a:rPr lang="ca-ES" dirty="0" err="1"/>
              <a:t>Math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art of M.C. </a:t>
            </a:r>
            <a:r>
              <a:rPr lang="ca-ES" dirty="0" err="1"/>
              <a:t>Escher</a:t>
            </a:r>
            <a:r>
              <a:rPr lang="ca-ES" dirty="0"/>
              <a:t>:  </a:t>
            </a:r>
            <a:r>
              <a:rPr lang="ca-ES" dirty="0">
                <a:hlinkClick r:id="rId6"/>
              </a:rPr>
              <a:t>http://mathstat.slu.edu/escher/index.php/Math_and_the_Art_of_M._C._Escher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7789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BASIC NOTIONS	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 </a:t>
            </a:r>
            <a:r>
              <a:rPr lang="en-US" sz="2000" b="1" dirty="0"/>
              <a:t>mosaic</a:t>
            </a:r>
            <a:r>
              <a:rPr lang="en-US" sz="2000" dirty="0"/>
              <a:t> is a covering of the plane obtained by applying isometries to a tile.</a:t>
            </a:r>
          </a:p>
          <a:p>
            <a:r>
              <a:rPr lang="en-US" sz="2000" dirty="0"/>
              <a:t>Tiles must not overlap or leave gaps.</a:t>
            </a:r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1028" name="Picture 4" descr="Resultat d'imatges de mosaic passeig de gra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83" y="3566255"/>
            <a:ext cx="3128459" cy="220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81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BASIC NOTIONS (II)	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tiles that form a mosaic can be either simple or constructed from a </a:t>
            </a:r>
            <a:r>
              <a:rPr lang="en-US" sz="2000" b="1" dirty="0"/>
              <a:t>basic motif </a:t>
            </a:r>
            <a:r>
              <a:rPr lang="en-US" sz="2000" dirty="0"/>
              <a:t>to which certain isometries are applied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b="1" dirty="0"/>
              <a:t>basic motif </a:t>
            </a:r>
            <a:r>
              <a:rPr lang="en-US" sz="2000" dirty="0"/>
              <a:t>is the smallest part that can generate the whole mosaic.</a:t>
            </a:r>
          </a:p>
          <a:p>
            <a:pPr marL="0" indent="0">
              <a:buNone/>
            </a:pPr>
            <a:endParaRPr lang="ca-ES" dirty="0"/>
          </a:p>
        </p:txBody>
      </p:sp>
      <p:sp>
        <p:nvSpPr>
          <p:cNvPr id="4" name="QuadreDeText 3"/>
          <p:cNvSpPr txBox="1"/>
          <p:nvPr/>
        </p:nvSpPr>
        <p:spPr>
          <a:xfrm>
            <a:off x="2530937" y="5601180"/>
            <a:ext cx="167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Simple </a:t>
            </a:r>
            <a:r>
              <a:rPr lang="ca-ES" dirty="0" err="1"/>
              <a:t>tiles</a:t>
            </a:r>
            <a:r>
              <a:rPr lang="ca-ES" dirty="0"/>
              <a:t>	</a:t>
            </a:r>
          </a:p>
        </p:txBody>
      </p:sp>
      <p:pic>
        <p:nvPicPr>
          <p:cNvPr id="2050" name="Picture 2" descr="Resultat d'imatges de hexagonal mosaic t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59" y="3989671"/>
            <a:ext cx="1419966" cy="14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77" y="4075651"/>
            <a:ext cx="1954861" cy="1455354"/>
          </a:xfrm>
          <a:prstGeom prst="rect">
            <a:avLst/>
          </a:prstGeom>
        </p:spPr>
      </p:pic>
      <p:sp>
        <p:nvSpPr>
          <p:cNvPr id="8" name="QuadreDeText 7"/>
          <p:cNvSpPr txBox="1"/>
          <p:nvPr/>
        </p:nvSpPr>
        <p:spPr>
          <a:xfrm>
            <a:off x="5816398" y="5601180"/>
            <a:ext cx="237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Composite</a:t>
            </a:r>
            <a:r>
              <a:rPr lang="ca-ES" dirty="0"/>
              <a:t> </a:t>
            </a:r>
            <a:r>
              <a:rPr lang="ca-ES" dirty="0" err="1"/>
              <a:t>tiles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16684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REGULAR </a:t>
            </a:r>
            <a:r>
              <a:rPr lang="ca-ES" dirty="0" err="1"/>
              <a:t>MosaiCS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basic motif is a regular polygon.</a:t>
            </a:r>
          </a:p>
          <a:p>
            <a:r>
              <a:rPr lang="en-US" sz="2000" dirty="0"/>
              <a:t>The same number of polygons meet at each vertex.</a:t>
            </a:r>
          </a:p>
          <a:p>
            <a:r>
              <a:rPr lang="en-US" sz="2000" dirty="0"/>
              <a:t>This implies that </a:t>
            </a:r>
            <a:r>
              <a:rPr lang="en-US" sz="2000" b="1" dirty="0"/>
              <a:t>triangles, squares, and hexagons </a:t>
            </a:r>
            <a:r>
              <a:rPr lang="en-US" sz="2000" dirty="0"/>
              <a:t>can be used. </a:t>
            </a:r>
            <a:r>
              <a:rPr lang="ca-ES" dirty="0"/>
              <a:t> </a:t>
            </a:r>
            <a:endParaRPr lang="ca-ES" b="1" dirty="0"/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49" y="3675161"/>
            <a:ext cx="8328837" cy="1953162"/>
          </a:xfrm>
          <a:prstGeom prst="rect">
            <a:avLst/>
          </a:prstGeo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573" y="3675161"/>
            <a:ext cx="1949302" cy="19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1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semiregular UNIFORME Mosaics 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Regular polygons of different types are combined.</a:t>
            </a:r>
          </a:p>
          <a:p>
            <a:r>
              <a:rPr lang="en-US" sz="2000" dirty="0"/>
              <a:t>The inner angles at each vertex must sum to 360º.</a:t>
            </a:r>
          </a:p>
        </p:txBody>
      </p:sp>
      <p:sp>
        <p:nvSpPr>
          <p:cNvPr id="16" name="QuadreDeText 15"/>
          <p:cNvSpPr txBox="1"/>
          <p:nvPr/>
        </p:nvSpPr>
        <p:spPr>
          <a:xfrm>
            <a:off x="2551579" y="4268823"/>
            <a:ext cx="71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4, 8, 8</a:t>
            </a:r>
          </a:p>
        </p:txBody>
      </p:sp>
      <p:sp>
        <p:nvSpPr>
          <p:cNvPr id="17" name="QuadreDeText 16"/>
          <p:cNvSpPr txBox="1"/>
          <p:nvPr/>
        </p:nvSpPr>
        <p:spPr>
          <a:xfrm>
            <a:off x="4156973" y="4253456"/>
            <a:ext cx="9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3, 6, 3, 6</a:t>
            </a:r>
          </a:p>
        </p:txBody>
      </p:sp>
      <p:sp>
        <p:nvSpPr>
          <p:cNvPr id="18" name="QuadreDeText 17"/>
          <p:cNvSpPr txBox="1"/>
          <p:nvPr/>
        </p:nvSpPr>
        <p:spPr>
          <a:xfrm>
            <a:off x="5578736" y="4268823"/>
            <a:ext cx="90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3,12, 12</a:t>
            </a:r>
          </a:p>
        </p:txBody>
      </p:sp>
      <p:sp>
        <p:nvSpPr>
          <p:cNvPr id="19" name="QuadreDeText 18"/>
          <p:cNvSpPr txBox="1"/>
          <p:nvPr/>
        </p:nvSpPr>
        <p:spPr>
          <a:xfrm>
            <a:off x="2193461" y="5716556"/>
            <a:ext cx="11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3, 3, 3, 3, 6</a:t>
            </a:r>
          </a:p>
        </p:txBody>
      </p:sp>
      <p:sp>
        <p:nvSpPr>
          <p:cNvPr id="20" name="QuadreDeText 19"/>
          <p:cNvSpPr txBox="1"/>
          <p:nvPr/>
        </p:nvSpPr>
        <p:spPr>
          <a:xfrm>
            <a:off x="4047927" y="5716556"/>
            <a:ext cx="115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3, 3 ,4, 3, 4</a:t>
            </a:r>
          </a:p>
        </p:txBody>
      </p:sp>
      <p:sp>
        <p:nvSpPr>
          <p:cNvPr id="21" name="QuadreDeText 20"/>
          <p:cNvSpPr txBox="1"/>
          <p:nvPr/>
        </p:nvSpPr>
        <p:spPr>
          <a:xfrm>
            <a:off x="6964041" y="4255284"/>
            <a:ext cx="83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4, 6, 12</a:t>
            </a:r>
          </a:p>
        </p:txBody>
      </p:sp>
      <p:sp>
        <p:nvSpPr>
          <p:cNvPr id="22" name="QuadreDeText 21"/>
          <p:cNvSpPr txBox="1"/>
          <p:nvPr/>
        </p:nvSpPr>
        <p:spPr>
          <a:xfrm>
            <a:off x="5964503" y="5718370"/>
            <a:ext cx="11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3, 3, 3, 4, 4</a:t>
            </a:r>
          </a:p>
        </p:txBody>
      </p:sp>
      <p:sp>
        <p:nvSpPr>
          <p:cNvPr id="23" name="QuadreDeText 22"/>
          <p:cNvSpPr txBox="1"/>
          <p:nvPr/>
        </p:nvSpPr>
        <p:spPr>
          <a:xfrm>
            <a:off x="7795038" y="5644710"/>
            <a:ext cx="9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4, 3, 4, 6</a:t>
            </a:r>
          </a:p>
        </p:txBody>
      </p:sp>
      <p:pic>
        <p:nvPicPr>
          <p:cNvPr id="1026" name="Picture 2" descr="https://sites.google.com/site/sketchupmaticas/_/rsrc/1472876019367/mosaikoak/mosaicos-semirregulares/hex%2B2triang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10" y="3173799"/>
            <a:ext cx="1392477" cy="102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tge 23"/>
          <p:cNvPicPr>
            <a:picLocks noChangeAspect="1"/>
          </p:cNvPicPr>
          <p:nvPr/>
        </p:nvPicPr>
        <p:blipFill>
          <a:blip r:embed="rId3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</a:blip>
          <a:stretch>
            <a:fillRect/>
          </a:stretch>
        </p:blipFill>
        <p:spPr>
          <a:xfrm rot="20268409">
            <a:off x="2136822" y="3081121"/>
            <a:ext cx="1465741" cy="1137683"/>
          </a:xfrm>
          <a:prstGeom prst="rect">
            <a:avLst/>
          </a:prstGeom>
        </p:spPr>
      </p:pic>
      <p:pic>
        <p:nvPicPr>
          <p:cNvPr id="1030" name="Picture 6" descr="https://sites.google.com/site/sketchupmaticas/_/rsrc/1472876019537/mosaikoak/mosaicos-semirregulares/Dodekagono%2B2triangelu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9200">
            <a:off x="5454244" y="3293119"/>
            <a:ext cx="1588160" cy="9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ites.google.com/site/sketchupmaticas/_/rsrc/1472876017836/mosaikoak/mosaicos-semirregulares/dodeka%2B2hex%2B3karra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9963">
            <a:off x="7039112" y="3186809"/>
            <a:ext cx="1242753" cy="134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ites.google.com/site/sketchupmaticas/_/rsrc/1472876020746/mosaikoak/mosaicos-semirregulares/Hex%2B2trian%2B3karr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577">
            <a:off x="7508460" y="4648585"/>
            <a:ext cx="1733421" cy="103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ites.google.com/site/sketchupmaticas/_/rsrc/1472876019849/mosaikoak/mosaicos-semirregulares/8triang%2B4cuadr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37" y="4755810"/>
            <a:ext cx="1346116" cy="9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ites.google.com/site/sketchupmaticas/_/rsrc/1472876018069/mosaikoak/mosaicos-semirregulares/Hexagonoa%2B8triangelu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7290">
            <a:off x="2209600" y="4550214"/>
            <a:ext cx="1164019" cy="12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ites.google.com/site/sketchupmaticas/_/rsrc/1472876018478/mosaikoak/mosaicos-semirregulares/Karratu%2B2triangelu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39">
            <a:off x="5641786" y="4615360"/>
            <a:ext cx="1695799" cy="11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56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dual Mosaics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451579" y="2015732"/>
            <a:ext cx="9799942" cy="3450613"/>
          </a:xfrm>
        </p:spPr>
        <p:txBody>
          <a:bodyPr/>
          <a:lstStyle/>
          <a:p>
            <a:pPr marL="0" indent="0">
              <a:buNone/>
            </a:pPr>
            <a:r>
              <a:rPr lang="ca-ES" dirty="0" err="1"/>
              <a:t>From</a:t>
            </a:r>
            <a:r>
              <a:rPr lang="ca-ES" dirty="0"/>
              <a:t> a </a:t>
            </a:r>
            <a:r>
              <a:rPr lang="ca-ES" dirty="0" err="1"/>
              <a:t>given</a:t>
            </a:r>
            <a:r>
              <a:rPr lang="ca-ES" dirty="0"/>
              <a:t> mosaic, </a:t>
            </a:r>
            <a:r>
              <a:rPr lang="en-US" dirty="0"/>
              <a:t> we can form a</a:t>
            </a:r>
            <a:r>
              <a:rPr lang="en-US" sz="2000" dirty="0"/>
              <a:t> new one by joining the centers of the polygons composing it</a:t>
            </a:r>
            <a:endParaRPr lang="ca-ES" dirty="0"/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75" y="2860555"/>
            <a:ext cx="2103126" cy="1660865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33" y="2865451"/>
            <a:ext cx="2087961" cy="1655969"/>
          </a:xfrm>
          <a:prstGeom prst="rect">
            <a:avLst/>
          </a:prstGeom>
        </p:spPr>
      </p:pic>
      <p:pic>
        <p:nvPicPr>
          <p:cNvPr id="6" name="Imat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16" y="2860555"/>
            <a:ext cx="2082343" cy="1646653"/>
          </a:xfrm>
          <a:prstGeom prst="rect">
            <a:avLst/>
          </a:prstGeo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098" y="2867980"/>
            <a:ext cx="2357804" cy="1646014"/>
          </a:xfrm>
          <a:prstGeom prst="rect">
            <a:avLst/>
          </a:prstGeom>
        </p:spPr>
      </p:pic>
      <p:grpSp>
        <p:nvGrpSpPr>
          <p:cNvPr id="14" name="Agrupa 13"/>
          <p:cNvGrpSpPr/>
          <p:nvPr/>
        </p:nvGrpSpPr>
        <p:grpSpPr>
          <a:xfrm>
            <a:off x="1819020" y="4943628"/>
            <a:ext cx="4944568" cy="384002"/>
            <a:chOff x="1819020" y="4943628"/>
            <a:chExt cx="4944568" cy="384002"/>
          </a:xfrm>
        </p:grpSpPr>
        <p:sp>
          <p:nvSpPr>
            <p:cNvPr id="8" name="QuadreDeText 7"/>
            <p:cNvSpPr txBox="1"/>
            <p:nvPr/>
          </p:nvSpPr>
          <p:spPr>
            <a:xfrm>
              <a:off x="1819020" y="4943628"/>
              <a:ext cx="1683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Regular mosaics</a:t>
              </a:r>
            </a:p>
          </p:txBody>
        </p:sp>
        <p:sp>
          <p:nvSpPr>
            <p:cNvPr id="9" name="QuadreDeText 8"/>
            <p:cNvSpPr txBox="1"/>
            <p:nvPr/>
          </p:nvSpPr>
          <p:spPr>
            <a:xfrm>
              <a:off x="5043052" y="4958298"/>
              <a:ext cx="1720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Regular mosaics</a:t>
              </a:r>
            </a:p>
          </p:txBody>
        </p:sp>
        <p:cxnSp>
          <p:nvCxnSpPr>
            <p:cNvPr id="13" name="Connector de fletxa recta 12"/>
            <p:cNvCxnSpPr>
              <a:stCxn id="8" idx="3"/>
              <a:endCxn id="9" idx="1"/>
            </p:cNvCxnSpPr>
            <p:nvPr/>
          </p:nvCxnSpPr>
          <p:spPr>
            <a:xfrm>
              <a:off x="3502494" y="5128294"/>
              <a:ext cx="1540558" cy="1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" name="Agrupa 16"/>
          <p:cNvGrpSpPr/>
          <p:nvPr/>
        </p:nvGrpSpPr>
        <p:grpSpPr>
          <a:xfrm>
            <a:off x="1819020" y="5395176"/>
            <a:ext cx="9632022" cy="444439"/>
            <a:chOff x="1819020" y="5395176"/>
            <a:chExt cx="9632022" cy="444439"/>
          </a:xfrm>
        </p:grpSpPr>
        <p:grpSp>
          <p:nvGrpSpPr>
            <p:cNvPr id="16" name="Agrupa 15"/>
            <p:cNvGrpSpPr/>
            <p:nvPr/>
          </p:nvGrpSpPr>
          <p:grpSpPr>
            <a:xfrm>
              <a:off x="1819020" y="5395176"/>
              <a:ext cx="9632022" cy="444439"/>
              <a:chOff x="1819020" y="5395176"/>
              <a:chExt cx="9632022" cy="444439"/>
            </a:xfrm>
          </p:grpSpPr>
          <p:sp>
            <p:nvSpPr>
              <p:cNvPr id="10" name="QuadreDeText 9"/>
              <p:cNvSpPr txBox="1"/>
              <p:nvPr/>
            </p:nvSpPr>
            <p:spPr>
              <a:xfrm>
                <a:off x="1819020" y="5470283"/>
                <a:ext cx="2076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dirty="0"/>
                  <a:t>Semiregular mosaics</a:t>
                </a:r>
              </a:p>
            </p:txBody>
          </p:sp>
          <p:sp>
            <p:nvSpPr>
              <p:cNvPr id="11" name="QuadreDeText 10"/>
              <p:cNvSpPr txBox="1"/>
              <p:nvPr/>
            </p:nvSpPr>
            <p:spPr>
              <a:xfrm>
                <a:off x="4982092" y="5395176"/>
                <a:ext cx="6468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dirty="0" err="1"/>
                  <a:t>Periodic</a:t>
                </a:r>
                <a:r>
                  <a:rPr lang="ca-ES" dirty="0"/>
                  <a:t> non-uniform mosaics (</a:t>
                </a:r>
                <a:r>
                  <a:rPr lang="ca-ES" dirty="0" err="1"/>
                  <a:t>composed</a:t>
                </a:r>
                <a:r>
                  <a:rPr lang="ca-ES" dirty="0"/>
                  <a:t> </a:t>
                </a:r>
                <a:r>
                  <a:rPr lang="ca-ES" dirty="0" err="1"/>
                  <a:t>by</a:t>
                </a:r>
                <a:r>
                  <a:rPr lang="ca-ES" dirty="0"/>
                  <a:t> non-regular polígons=</a:t>
                </a:r>
              </a:p>
            </p:txBody>
          </p:sp>
        </p:grpSp>
        <p:cxnSp>
          <p:nvCxnSpPr>
            <p:cNvPr id="15" name="Connector de fletxa recta 14"/>
            <p:cNvCxnSpPr>
              <a:cxnSpLocks/>
              <a:stCxn id="10" idx="3"/>
              <a:endCxn id="11" idx="1"/>
            </p:cNvCxnSpPr>
            <p:nvPr/>
          </p:nvCxnSpPr>
          <p:spPr>
            <a:xfrm flipV="1">
              <a:off x="3895422" y="5579842"/>
              <a:ext cx="1086670" cy="751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71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PERIODIC Mosaics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388720" y="2015733"/>
            <a:ext cx="10087739" cy="105769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From the basic motif, we create a </a:t>
            </a:r>
            <a:r>
              <a:rPr lang="en-US" sz="2000" b="1" dirty="0"/>
              <a:t>fundamental cell </a:t>
            </a:r>
            <a:r>
              <a:rPr lang="en-US" sz="2000" dirty="0"/>
              <a:t>and translate it in two directions.</a:t>
            </a:r>
          </a:p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b="1" dirty="0"/>
              <a:t>symmetry group </a:t>
            </a:r>
            <a:r>
              <a:rPr lang="en-US" sz="2000" dirty="0"/>
              <a:t>of the mosaic is formed by its isometries.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10" name="Agrupa 9"/>
          <p:cNvGrpSpPr/>
          <p:nvPr/>
        </p:nvGrpSpPr>
        <p:grpSpPr>
          <a:xfrm>
            <a:off x="2486246" y="3016058"/>
            <a:ext cx="5621107" cy="1263523"/>
            <a:chOff x="2442238" y="2833321"/>
            <a:chExt cx="5621107" cy="1263523"/>
          </a:xfrm>
        </p:grpSpPr>
        <p:pic>
          <p:nvPicPr>
            <p:cNvPr id="5" name="Imat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2354" y="2852040"/>
              <a:ext cx="1200991" cy="1226086"/>
            </a:xfrm>
            <a:prstGeom prst="rect">
              <a:avLst/>
            </a:prstGeom>
          </p:spPr>
        </p:pic>
        <p:pic>
          <p:nvPicPr>
            <p:cNvPr id="6" name="Imat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2016" y="2852040"/>
              <a:ext cx="1237726" cy="1226086"/>
            </a:xfrm>
            <a:prstGeom prst="rect">
              <a:avLst/>
            </a:prstGeom>
          </p:spPr>
        </p:pic>
        <p:pic>
          <p:nvPicPr>
            <p:cNvPr id="7" name="Imat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897297" y="2852040"/>
              <a:ext cx="1222106" cy="1226086"/>
            </a:xfrm>
            <a:prstGeom prst="rect">
              <a:avLst/>
            </a:prstGeom>
          </p:spPr>
        </p:pic>
        <p:pic>
          <p:nvPicPr>
            <p:cNvPr id="8" name="Imat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442238" y="2833321"/>
              <a:ext cx="1202446" cy="1263523"/>
            </a:xfrm>
            <a:prstGeom prst="rect">
              <a:avLst/>
            </a:prstGeom>
          </p:spPr>
        </p:pic>
      </p:grpSp>
      <p:pic>
        <p:nvPicPr>
          <p:cNvPr id="9" name="Imat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899" y="2601395"/>
            <a:ext cx="2106069" cy="2092851"/>
          </a:xfrm>
          <a:prstGeom prst="rect">
            <a:avLst/>
          </a:prstGeom>
        </p:spPr>
      </p:pic>
      <p:sp>
        <p:nvSpPr>
          <p:cNvPr id="13" name="QuadreDeText 12"/>
          <p:cNvSpPr txBox="1"/>
          <p:nvPr/>
        </p:nvSpPr>
        <p:spPr>
          <a:xfrm>
            <a:off x="1745956" y="5499257"/>
            <a:ext cx="1006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There are 17 “distinct” symmetry groups</a:t>
            </a:r>
            <a:r>
              <a:rPr lang="en-US" b="1" dirty="0"/>
              <a:t>, </a:t>
            </a:r>
            <a:r>
              <a:rPr lang="en-US" dirty="0"/>
              <a:t>originating the </a:t>
            </a:r>
            <a:r>
              <a:rPr lang="en-US" b="1" dirty="0"/>
              <a:t>17 possible types of periodic mosaics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26242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periOdic</a:t>
            </a:r>
            <a:r>
              <a:rPr lang="ca-ES" dirty="0"/>
              <a:t>  Mosaics : THE 17 SYMMETRY </a:t>
            </a:r>
            <a:r>
              <a:rPr lang="ca-ES" dirty="0" err="1"/>
              <a:t>grOups</a:t>
            </a:r>
            <a:endParaRPr lang="ca-ES" dirty="0"/>
          </a:p>
        </p:txBody>
      </p:sp>
      <p:grpSp>
        <p:nvGrpSpPr>
          <p:cNvPr id="46" name="Agrupa 45"/>
          <p:cNvGrpSpPr/>
          <p:nvPr/>
        </p:nvGrpSpPr>
        <p:grpSpPr>
          <a:xfrm>
            <a:off x="1378335" y="2146210"/>
            <a:ext cx="805190" cy="1279691"/>
            <a:chOff x="1378335" y="2146210"/>
            <a:chExt cx="805190" cy="1279691"/>
          </a:xfrm>
        </p:grpSpPr>
        <p:pic>
          <p:nvPicPr>
            <p:cNvPr id="9" name="Imat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8335" y="2146210"/>
              <a:ext cx="805190" cy="793961"/>
            </a:xfrm>
            <a:prstGeom prst="rect">
              <a:avLst/>
            </a:prstGeom>
          </p:spPr>
        </p:pic>
        <p:sp>
          <p:nvSpPr>
            <p:cNvPr id="29" name="QuadreDeText 28"/>
            <p:cNvSpPr txBox="1"/>
            <p:nvPr/>
          </p:nvSpPr>
          <p:spPr>
            <a:xfrm>
              <a:off x="1573181" y="305656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p1</a:t>
              </a:r>
            </a:p>
          </p:txBody>
        </p:sp>
      </p:grpSp>
      <p:grpSp>
        <p:nvGrpSpPr>
          <p:cNvPr id="47" name="Agrupa 46"/>
          <p:cNvGrpSpPr/>
          <p:nvPr/>
        </p:nvGrpSpPr>
        <p:grpSpPr>
          <a:xfrm>
            <a:off x="2302591" y="2146210"/>
            <a:ext cx="832154" cy="1279691"/>
            <a:chOff x="2302591" y="2146210"/>
            <a:chExt cx="832154" cy="1279691"/>
          </a:xfrm>
        </p:grpSpPr>
        <p:pic>
          <p:nvPicPr>
            <p:cNvPr id="11" name="Imat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2591" y="2146210"/>
              <a:ext cx="832154" cy="824614"/>
            </a:xfrm>
            <a:prstGeom prst="rect">
              <a:avLst/>
            </a:prstGeom>
          </p:spPr>
        </p:pic>
        <p:sp>
          <p:nvSpPr>
            <p:cNvPr id="30" name="QuadreDeText 29"/>
            <p:cNvSpPr txBox="1"/>
            <p:nvPr/>
          </p:nvSpPr>
          <p:spPr>
            <a:xfrm>
              <a:off x="2374126" y="3056569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pm</a:t>
              </a:r>
              <a:endParaRPr lang="ca-ES" dirty="0"/>
            </a:p>
          </p:txBody>
        </p:sp>
      </p:grpSp>
      <p:grpSp>
        <p:nvGrpSpPr>
          <p:cNvPr id="48" name="Agrupa 47"/>
          <p:cNvGrpSpPr/>
          <p:nvPr/>
        </p:nvGrpSpPr>
        <p:grpSpPr>
          <a:xfrm>
            <a:off x="3253811" y="2146210"/>
            <a:ext cx="832636" cy="1279691"/>
            <a:chOff x="3253811" y="2146210"/>
            <a:chExt cx="832636" cy="1279691"/>
          </a:xfrm>
        </p:grpSpPr>
        <p:pic>
          <p:nvPicPr>
            <p:cNvPr id="10" name="Imat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3811" y="2146210"/>
              <a:ext cx="832636" cy="832636"/>
            </a:xfrm>
            <a:prstGeom prst="rect">
              <a:avLst/>
            </a:prstGeom>
          </p:spPr>
        </p:pic>
        <p:sp>
          <p:nvSpPr>
            <p:cNvPr id="31" name="QuadreDeText 30"/>
            <p:cNvSpPr txBox="1"/>
            <p:nvPr/>
          </p:nvSpPr>
          <p:spPr>
            <a:xfrm>
              <a:off x="3427257" y="3056569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pg</a:t>
              </a:r>
              <a:endParaRPr lang="ca-ES" dirty="0"/>
            </a:p>
          </p:txBody>
        </p:sp>
      </p:grpSp>
      <p:grpSp>
        <p:nvGrpSpPr>
          <p:cNvPr id="49" name="Agrupa 48"/>
          <p:cNvGrpSpPr/>
          <p:nvPr/>
        </p:nvGrpSpPr>
        <p:grpSpPr>
          <a:xfrm>
            <a:off x="4205513" y="2146210"/>
            <a:ext cx="857416" cy="1279691"/>
            <a:chOff x="4205513" y="2146210"/>
            <a:chExt cx="857416" cy="1279691"/>
          </a:xfrm>
        </p:grpSpPr>
        <p:pic>
          <p:nvPicPr>
            <p:cNvPr id="12" name="Imat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5513" y="2146210"/>
              <a:ext cx="857416" cy="851770"/>
            </a:xfrm>
            <a:prstGeom prst="rect">
              <a:avLst/>
            </a:prstGeom>
          </p:spPr>
        </p:pic>
        <p:sp>
          <p:nvSpPr>
            <p:cNvPr id="32" name="QuadreDeText 31"/>
            <p:cNvSpPr txBox="1"/>
            <p:nvPr/>
          </p:nvSpPr>
          <p:spPr>
            <a:xfrm>
              <a:off x="4405938" y="3056569"/>
              <a:ext cx="463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cm</a:t>
              </a:r>
            </a:p>
          </p:txBody>
        </p:sp>
      </p:grpSp>
      <p:grpSp>
        <p:nvGrpSpPr>
          <p:cNvPr id="50" name="Agrupa 49"/>
          <p:cNvGrpSpPr/>
          <p:nvPr/>
        </p:nvGrpSpPr>
        <p:grpSpPr>
          <a:xfrm>
            <a:off x="5181995" y="2146210"/>
            <a:ext cx="813670" cy="1279691"/>
            <a:chOff x="5181995" y="2146210"/>
            <a:chExt cx="813670" cy="1279691"/>
          </a:xfrm>
        </p:grpSpPr>
        <p:pic>
          <p:nvPicPr>
            <p:cNvPr id="13" name="Imatg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1995" y="2146210"/>
              <a:ext cx="813670" cy="821117"/>
            </a:xfrm>
            <a:prstGeom prst="rect">
              <a:avLst/>
            </a:prstGeom>
          </p:spPr>
        </p:pic>
        <p:sp>
          <p:nvSpPr>
            <p:cNvPr id="33" name="QuadreDeText 32"/>
            <p:cNvSpPr txBox="1"/>
            <p:nvPr/>
          </p:nvSpPr>
          <p:spPr>
            <a:xfrm>
              <a:off x="5464318" y="305656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p2</a:t>
              </a:r>
            </a:p>
          </p:txBody>
        </p:sp>
      </p:grpSp>
      <p:grpSp>
        <p:nvGrpSpPr>
          <p:cNvPr id="51" name="Agrupa 50"/>
          <p:cNvGrpSpPr/>
          <p:nvPr/>
        </p:nvGrpSpPr>
        <p:grpSpPr>
          <a:xfrm>
            <a:off x="6114731" y="2146210"/>
            <a:ext cx="827255" cy="1279691"/>
            <a:chOff x="6114731" y="2146210"/>
            <a:chExt cx="827255" cy="1279691"/>
          </a:xfrm>
        </p:grpSpPr>
        <p:pic>
          <p:nvPicPr>
            <p:cNvPr id="14" name="Imatg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4731" y="2146210"/>
              <a:ext cx="827255" cy="821117"/>
            </a:xfrm>
            <a:prstGeom prst="rect">
              <a:avLst/>
            </a:prstGeom>
          </p:spPr>
        </p:pic>
        <p:sp>
          <p:nvSpPr>
            <p:cNvPr id="34" name="QuadreDeText 33"/>
            <p:cNvSpPr txBox="1"/>
            <p:nvPr/>
          </p:nvSpPr>
          <p:spPr>
            <a:xfrm>
              <a:off x="6446337" y="3056569"/>
              <a:ext cx="495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pgg</a:t>
              </a:r>
              <a:endParaRPr lang="ca-ES" dirty="0"/>
            </a:p>
          </p:txBody>
        </p:sp>
      </p:grpSp>
      <p:grpSp>
        <p:nvGrpSpPr>
          <p:cNvPr id="52" name="Agrupa 51"/>
          <p:cNvGrpSpPr/>
          <p:nvPr/>
        </p:nvGrpSpPr>
        <p:grpSpPr>
          <a:xfrm>
            <a:off x="7061052" y="2146210"/>
            <a:ext cx="858069" cy="1279691"/>
            <a:chOff x="7061052" y="2146210"/>
            <a:chExt cx="858069" cy="1279691"/>
          </a:xfrm>
        </p:grpSpPr>
        <p:pic>
          <p:nvPicPr>
            <p:cNvPr id="16" name="Imatg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61052" y="2146210"/>
              <a:ext cx="787009" cy="781810"/>
            </a:xfrm>
            <a:prstGeom prst="rect">
              <a:avLst/>
            </a:prstGeom>
          </p:spPr>
        </p:pic>
        <p:sp>
          <p:nvSpPr>
            <p:cNvPr id="35" name="QuadreDeText 34"/>
            <p:cNvSpPr txBox="1"/>
            <p:nvPr/>
          </p:nvSpPr>
          <p:spPr>
            <a:xfrm>
              <a:off x="7268621" y="3056569"/>
              <a:ext cx="65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 err="1"/>
                <a:t>pmm</a:t>
              </a:r>
              <a:endParaRPr lang="ca-ES" dirty="0"/>
            </a:p>
          </p:txBody>
        </p:sp>
      </p:grpSp>
      <p:grpSp>
        <p:nvGrpSpPr>
          <p:cNvPr id="53" name="Agrupa 52"/>
          <p:cNvGrpSpPr/>
          <p:nvPr/>
        </p:nvGrpSpPr>
        <p:grpSpPr>
          <a:xfrm>
            <a:off x="7967127" y="2146210"/>
            <a:ext cx="799517" cy="1279691"/>
            <a:chOff x="7967127" y="2146210"/>
            <a:chExt cx="799517" cy="1279691"/>
          </a:xfrm>
        </p:grpSpPr>
        <p:pic>
          <p:nvPicPr>
            <p:cNvPr id="17" name="Imatg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67127" y="2146210"/>
              <a:ext cx="799517" cy="799517"/>
            </a:xfrm>
            <a:prstGeom prst="rect">
              <a:avLst/>
            </a:prstGeom>
          </p:spPr>
        </p:pic>
        <p:sp>
          <p:nvSpPr>
            <p:cNvPr id="36" name="QuadreDeText 35"/>
            <p:cNvSpPr txBox="1"/>
            <p:nvPr/>
          </p:nvSpPr>
          <p:spPr>
            <a:xfrm>
              <a:off x="8087653" y="3056569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cmm</a:t>
              </a:r>
              <a:endParaRPr lang="ca-ES" dirty="0"/>
            </a:p>
          </p:txBody>
        </p:sp>
      </p:grpSp>
      <p:grpSp>
        <p:nvGrpSpPr>
          <p:cNvPr id="54" name="Agrupa 53"/>
          <p:cNvGrpSpPr/>
          <p:nvPr/>
        </p:nvGrpSpPr>
        <p:grpSpPr>
          <a:xfrm>
            <a:off x="8885707" y="2146210"/>
            <a:ext cx="813666" cy="1279691"/>
            <a:chOff x="8885707" y="2146210"/>
            <a:chExt cx="813666" cy="1279691"/>
          </a:xfrm>
        </p:grpSpPr>
        <p:pic>
          <p:nvPicPr>
            <p:cNvPr id="18" name="Imatg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85707" y="2146210"/>
              <a:ext cx="813666" cy="810961"/>
            </a:xfrm>
            <a:prstGeom prst="rect">
              <a:avLst/>
            </a:prstGeom>
          </p:spPr>
        </p:pic>
        <p:sp>
          <p:nvSpPr>
            <p:cNvPr id="37" name="QuadreDeText 36"/>
            <p:cNvSpPr txBox="1"/>
            <p:nvPr/>
          </p:nvSpPr>
          <p:spPr>
            <a:xfrm>
              <a:off x="8971443" y="3056569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pmg</a:t>
              </a:r>
              <a:endParaRPr lang="ca-ES" dirty="0"/>
            </a:p>
          </p:txBody>
        </p:sp>
      </p:grpSp>
      <p:grpSp>
        <p:nvGrpSpPr>
          <p:cNvPr id="55" name="Agrupa 54"/>
          <p:cNvGrpSpPr/>
          <p:nvPr/>
        </p:nvGrpSpPr>
        <p:grpSpPr>
          <a:xfrm>
            <a:off x="1378335" y="3757758"/>
            <a:ext cx="859323" cy="1331659"/>
            <a:chOff x="1378335" y="3757758"/>
            <a:chExt cx="859323" cy="1331659"/>
          </a:xfrm>
        </p:grpSpPr>
        <p:pic>
          <p:nvPicPr>
            <p:cNvPr id="19" name="Imatg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78335" y="3757758"/>
              <a:ext cx="859323" cy="854384"/>
            </a:xfrm>
            <a:prstGeom prst="rect">
              <a:avLst/>
            </a:prstGeom>
          </p:spPr>
        </p:pic>
        <p:sp>
          <p:nvSpPr>
            <p:cNvPr id="38" name="QuadreDeText 37"/>
            <p:cNvSpPr txBox="1"/>
            <p:nvPr/>
          </p:nvSpPr>
          <p:spPr>
            <a:xfrm>
              <a:off x="1600247" y="472008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p4</a:t>
              </a:r>
            </a:p>
          </p:txBody>
        </p:sp>
      </p:grpSp>
      <p:grpSp>
        <p:nvGrpSpPr>
          <p:cNvPr id="56" name="Agrupa 55"/>
          <p:cNvGrpSpPr/>
          <p:nvPr/>
        </p:nvGrpSpPr>
        <p:grpSpPr>
          <a:xfrm>
            <a:off x="2383304" y="3757758"/>
            <a:ext cx="852259" cy="1331659"/>
            <a:chOff x="2383304" y="3757758"/>
            <a:chExt cx="852259" cy="1331659"/>
          </a:xfrm>
        </p:grpSpPr>
        <p:pic>
          <p:nvPicPr>
            <p:cNvPr id="20" name="Imatge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3304" y="3757758"/>
              <a:ext cx="852259" cy="854384"/>
            </a:xfrm>
            <a:prstGeom prst="rect">
              <a:avLst/>
            </a:prstGeom>
          </p:spPr>
        </p:pic>
        <p:sp>
          <p:nvSpPr>
            <p:cNvPr id="39" name="QuadreDeText 38"/>
            <p:cNvSpPr txBox="1"/>
            <p:nvPr/>
          </p:nvSpPr>
          <p:spPr>
            <a:xfrm>
              <a:off x="2421952" y="4720085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p4m</a:t>
              </a:r>
            </a:p>
          </p:txBody>
        </p:sp>
      </p:grpSp>
      <p:grpSp>
        <p:nvGrpSpPr>
          <p:cNvPr id="57" name="Agrupa 56"/>
          <p:cNvGrpSpPr/>
          <p:nvPr/>
        </p:nvGrpSpPr>
        <p:grpSpPr>
          <a:xfrm>
            <a:off x="3372549" y="3757758"/>
            <a:ext cx="878211" cy="1330431"/>
            <a:chOff x="3372549" y="3757758"/>
            <a:chExt cx="878211" cy="1330431"/>
          </a:xfrm>
        </p:grpSpPr>
        <p:pic>
          <p:nvPicPr>
            <p:cNvPr id="21" name="Imatge 2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72549" y="3757758"/>
              <a:ext cx="878211" cy="878211"/>
            </a:xfrm>
            <a:prstGeom prst="rect">
              <a:avLst/>
            </a:prstGeom>
          </p:spPr>
        </p:pic>
        <p:sp>
          <p:nvSpPr>
            <p:cNvPr id="40" name="QuadreDeText 39"/>
            <p:cNvSpPr txBox="1"/>
            <p:nvPr/>
          </p:nvSpPr>
          <p:spPr>
            <a:xfrm>
              <a:off x="3620055" y="4718857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p4g</a:t>
              </a:r>
            </a:p>
          </p:txBody>
        </p:sp>
      </p:grpSp>
      <p:grpSp>
        <p:nvGrpSpPr>
          <p:cNvPr id="58" name="Agrupa 57"/>
          <p:cNvGrpSpPr/>
          <p:nvPr/>
        </p:nvGrpSpPr>
        <p:grpSpPr>
          <a:xfrm>
            <a:off x="4405066" y="3760347"/>
            <a:ext cx="905243" cy="1354937"/>
            <a:chOff x="4405066" y="3760347"/>
            <a:chExt cx="905243" cy="1354937"/>
          </a:xfrm>
        </p:grpSpPr>
        <p:pic>
          <p:nvPicPr>
            <p:cNvPr id="22" name="Imatge 2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05066" y="3760347"/>
              <a:ext cx="905243" cy="896295"/>
            </a:xfrm>
            <a:prstGeom prst="rect">
              <a:avLst/>
            </a:prstGeom>
          </p:spPr>
        </p:pic>
        <p:sp>
          <p:nvSpPr>
            <p:cNvPr id="41" name="QuadreDeText 40"/>
            <p:cNvSpPr txBox="1"/>
            <p:nvPr/>
          </p:nvSpPr>
          <p:spPr>
            <a:xfrm>
              <a:off x="4661777" y="474595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p3</a:t>
              </a:r>
            </a:p>
          </p:txBody>
        </p:sp>
      </p:grpSp>
      <p:grpSp>
        <p:nvGrpSpPr>
          <p:cNvPr id="59" name="Agrupa 58"/>
          <p:cNvGrpSpPr/>
          <p:nvPr/>
        </p:nvGrpSpPr>
        <p:grpSpPr>
          <a:xfrm>
            <a:off x="5455955" y="3757758"/>
            <a:ext cx="894418" cy="1330431"/>
            <a:chOff x="5455955" y="3757758"/>
            <a:chExt cx="894418" cy="1330431"/>
          </a:xfrm>
        </p:grpSpPr>
        <p:pic>
          <p:nvPicPr>
            <p:cNvPr id="23" name="Imatge 2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55955" y="3757758"/>
              <a:ext cx="894418" cy="898883"/>
            </a:xfrm>
            <a:prstGeom prst="rect">
              <a:avLst/>
            </a:prstGeom>
          </p:spPr>
        </p:pic>
        <p:sp>
          <p:nvSpPr>
            <p:cNvPr id="42" name="QuadreDeText 41"/>
            <p:cNvSpPr txBox="1"/>
            <p:nvPr/>
          </p:nvSpPr>
          <p:spPr>
            <a:xfrm>
              <a:off x="5598741" y="4718857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p3m1</a:t>
              </a:r>
            </a:p>
          </p:txBody>
        </p:sp>
      </p:grpSp>
      <p:grpSp>
        <p:nvGrpSpPr>
          <p:cNvPr id="60" name="Agrupa 59"/>
          <p:cNvGrpSpPr/>
          <p:nvPr/>
        </p:nvGrpSpPr>
        <p:grpSpPr>
          <a:xfrm>
            <a:off x="6496019" y="3718450"/>
            <a:ext cx="938966" cy="1307523"/>
            <a:chOff x="6496019" y="3718450"/>
            <a:chExt cx="938966" cy="1307523"/>
          </a:xfrm>
        </p:grpSpPr>
        <p:pic>
          <p:nvPicPr>
            <p:cNvPr id="24" name="Imatge 2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96019" y="3718450"/>
              <a:ext cx="938966" cy="938191"/>
            </a:xfrm>
            <a:prstGeom prst="rect">
              <a:avLst/>
            </a:prstGeom>
          </p:spPr>
        </p:pic>
        <p:sp>
          <p:nvSpPr>
            <p:cNvPr id="43" name="QuadreDeText 42"/>
            <p:cNvSpPr txBox="1"/>
            <p:nvPr/>
          </p:nvSpPr>
          <p:spPr>
            <a:xfrm>
              <a:off x="6599746" y="4656641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p31m</a:t>
              </a:r>
            </a:p>
          </p:txBody>
        </p:sp>
      </p:grpSp>
      <p:grpSp>
        <p:nvGrpSpPr>
          <p:cNvPr id="61" name="Agrupa 60"/>
          <p:cNvGrpSpPr/>
          <p:nvPr/>
        </p:nvGrpSpPr>
        <p:grpSpPr>
          <a:xfrm>
            <a:off x="7580632" y="3732930"/>
            <a:ext cx="939745" cy="1356487"/>
            <a:chOff x="7580632" y="3732930"/>
            <a:chExt cx="939745" cy="1356487"/>
          </a:xfrm>
        </p:grpSpPr>
        <p:pic>
          <p:nvPicPr>
            <p:cNvPr id="25" name="Imatge 2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580632" y="3732930"/>
              <a:ext cx="939745" cy="935878"/>
            </a:xfrm>
            <a:prstGeom prst="rect">
              <a:avLst/>
            </a:prstGeom>
          </p:spPr>
        </p:pic>
        <p:sp>
          <p:nvSpPr>
            <p:cNvPr id="44" name="QuadreDeText 43"/>
            <p:cNvSpPr txBox="1"/>
            <p:nvPr/>
          </p:nvSpPr>
          <p:spPr>
            <a:xfrm>
              <a:off x="7879904" y="472008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p6</a:t>
              </a:r>
            </a:p>
          </p:txBody>
        </p:sp>
      </p:grpSp>
      <p:grpSp>
        <p:nvGrpSpPr>
          <p:cNvPr id="62" name="Agrupa 61"/>
          <p:cNvGrpSpPr/>
          <p:nvPr/>
        </p:nvGrpSpPr>
        <p:grpSpPr>
          <a:xfrm>
            <a:off x="8670788" y="3732930"/>
            <a:ext cx="1000797" cy="1360898"/>
            <a:chOff x="8670788" y="3732930"/>
            <a:chExt cx="1000797" cy="1360898"/>
          </a:xfrm>
        </p:grpSpPr>
        <p:pic>
          <p:nvPicPr>
            <p:cNvPr id="26" name="Imatge 2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670788" y="3732930"/>
              <a:ext cx="1000797" cy="975711"/>
            </a:xfrm>
            <a:prstGeom prst="rect">
              <a:avLst/>
            </a:prstGeom>
          </p:spPr>
        </p:pic>
        <p:sp>
          <p:nvSpPr>
            <p:cNvPr id="45" name="QuadreDeText 44"/>
            <p:cNvSpPr txBox="1"/>
            <p:nvPr/>
          </p:nvSpPr>
          <p:spPr>
            <a:xfrm>
              <a:off x="8874470" y="4724496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p6m</a:t>
              </a:r>
            </a:p>
          </p:txBody>
        </p:sp>
      </p:grpSp>
      <p:sp>
        <p:nvSpPr>
          <p:cNvPr id="4" name="QuadreDeText 3">
            <a:extLst>
              <a:ext uri="{FF2B5EF4-FFF2-40B4-BE49-F238E27FC236}">
                <a16:creationId xmlns:a16="http://schemas.microsoft.com/office/drawing/2014/main" id="{C1DF607B-89BD-4939-AA32-FF3BA8073541}"/>
              </a:ext>
            </a:extLst>
          </p:cNvPr>
          <p:cNvSpPr txBox="1"/>
          <p:nvPr/>
        </p:nvSpPr>
        <p:spPr>
          <a:xfrm>
            <a:off x="1717768" y="5486395"/>
            <a:ext cx="6823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000" dirty="0" err="1"/>
              <a:t>Explore</a:t>
            </a:r>
            <a:r>
              <a:rPr lang="ca-ES" sz="2000" dirty="0"/>
              <a:t> </a:t>
            </a:r>
            <a:r>
              <a:rPr lang="ca-ES" sz="2000" dirty="0" err="1"/>
              <a:t>them</a:t>
            </a:r>
            <a:r>
              <a:rPr lang="ca-ES" sz="2000" dirty="0"/>
              <a:t> </a:t>
            </a:r>
            <a:r>
              <a:rPr lang="ca-ES" sz="2000" dirty="0" err="1"/>
              <a:t>at</a:t>
            </a:r>
            <a:r>
              <a:rPr lang="ca-ES" sz="2000" dirty="0"/>
              <a:t>: </a:t>
            </a:r>
            <a:r>
              <a:rPr lang="ca-ES" sz="2000" dirty="0">
                <a:hlinkClick r:id="rId19"/>
              </a:rPr>
              <a:t>http://math.hws.edu/eck/jsdemo/wallpaper.html</a:t>
            </a: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27443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NON-UNIFORM Mosaics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402680" y="1612900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a-ES" dirty="0"/>
          </a:p>
          <a:p>
            <a:r>
              <a:rPr lang="en-US" sz="2000" dirty="0"/>
              <a:t>Can be formed using any triangle, any quadrilateral, and some pentagons and hexagons.</a:t>
            </a:r>
          </a:p>
          <a:p>
            <a:r>
              <a:rPr lang="en-US" sz="2000" dirty="0"/>
              <a:t>Not possible with polygons with more than 6 sides</a:t>
            </a:r>
            <a:endParaRPr lang="ca-ES" dirty="0"/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71" y="3672272"/>
            <a:ext cx="1218273" cy="756265"/>
          </a:xfrm>
          <a:prstGeom prst="rect">
            <a:avLst/>
          </a:prstGeom>
        </p:spPr>
      </p:pic>
      <p:pic>
        <p:nvPicPr>
          <p:cNvPr id="9" name="Imat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620" y="3672273"/>
            <a:ext cx="1074761" cy="728946"/>
          </a:xfrm>
          <a:prstGeom prst="rect">
            <a:avLst/>
          </a:prstGeom>
        </p:spPr>
      </p:pic>
      <p:pic>
        <p:nvPicPr>
          <p:cNvPr id="10" name="Imat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28" y="3672272"/>
            <a:ext cx="757327" cy="756265"/>
          </a:xfrm>
          <a:prstGeom prst="rect">
            <a:avLst/>
          </a:prstGeom>
        </p:spPr>
      </p:pic>
      <p:pic>
        <p:nvPicPr>
          <p:cNvPr id="13" name="Imat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271" y="4639846"/>
            <a:ext cx="1179881" cy="725081"/>
          </a:xfrm>
          <a:prstGeom prst="rect">
            <a:avLst/>
          </a:prstGeom>
        </p:spPr>
      </p:pic>
      <p:pic>
        <p:nvPicPr>
          <p:cNvPr id="14" name="Imat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947" y="4635536"/>
            <a:ext cx="2095757" cy="1003802"/>
          </a:xfrm>
          <a:prstGeom prst="rect">
            <a:avLst/>
          </a:prstGeom>
        </p:spPr>
      </p:pic>
      <p:pic>
        <p:nvPicPr>
          <p:cNvPr id="15" name="Imat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388" y="4593614"/>
            <a:ext cx="2055770" cy="1087646"/>
          </a:xfrm>
          <a:prstGeom prst="rect">
            <a:avLst/>
          </a:prstGeom>
        </p:spPr>
      </p:pic>
      <p:pic>
        <p:nvPicPr>
          <p:cNvPr id="17" name="Imat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842" y="4593614"/>
            <a:ext cx="1638073" cy="1104747"/>
          </a:xfrm>
          <a:prstGeom prst="rect">
            <a:avLst/>
          </a:prstGeom>
        </p:spPr>
      </p:pic>
      <p:pic>
        <p:nvPicPr>
          <p:cNvPr id="18" name="Imat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6096" y="4593614"/>
            <a:ext cx="1491474" cy="11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9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TM10001114[[fn=Galería]]</Template>
  <TotalTime>18</TotalTime>
  <Words>473</Words>
  <Application>Microsoft Office PowerPoint</Application>
  <PresentationFormat>Pantalla panoràmica</PresentationFormat>
  <Paragraphs>69</Paragraphs>
  <Slides>11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Gallery</vt:lpstr>
      <vt:lpstr>Mosaics</vt:lpstr>
      <vt:lpstr>BASIC NOTIONS </vt:lpstr>
      <vt:lpstr>BASIC NOTIONS (II) </vt:lpstr>
      <vt:lpstr>REGULAR MosaiCS</vt:lpstr>
      <vt:lpstr>semiregular UNIFORME Mosaics </vt:lpstr>
      <vt:lpstr>dual Mosaics</vt:lpstr>
      <vt:lpstr>PERIODIC Mosaics</vt:lpstr>
      <vt:lpstr>periOdic  Mosaics : THE 17 SYMMETRY grOups</vt:lpstr>
      <vt:lpstr>NON-UNIFORM Mosaics</vt:lpstr>
      <vt:lpstr>Mosaics BY DEFORMATION</vt:lpstr>
      <vt:lpstr>USEFUL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Mosaics</dc:title>
  <dc:creator>J G</dc:creator>
  <cp:lastModifiedBy>J G</cp:lastModifiedBy>
  <cp:revision>46</cp:revision>
  <cp:lastPrinted>2018-04-09T13:42:39Z</cp:lastPrinted>
  <dcterms:created xsi:type="dcterms:W3CDTF">2018-04-03T08:34:25Z</dcterms:created>
  <dcterms:modified xsi:type="dcterms:W3CDTF">2025-03-26T15:58:34Z</dcterms:modified>
</cp:coreProperties>
</file>