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8" r:id="rId2"/>
    <p:sldId id="356" r:id="rId3"/>
    <p:sldId id="357" r:id="rId4"/>
    <p:sldId id="358" r:id="rId5"/>
    <p:sldId id="359" r:id="rId6"/>
    <p:sldId id="325" r:id="rId7"/>
    <p:sldId id="360" r:id="rId8"/>
    <p:sldId id="361" r:id="rId9"/>
    <p:sldId id="362" r:id="rId10"/>
    <p:sldId id="363" r:id="rId11"/>
    <p:sldId id="364" r:id="rId12"/>
    <p:sldId id="366" r:id="rId13"/>
    <p:sldId id="367" r:id="rId14"/>
    <p:sldId id="368" r:id="rId15"/>
    <p:sldId id="369" r:id="rId16"/>
    <p:sldId id="370" r:id="rId17"/>
    <p:sldId id="371" r:id="rId18"/>
    <p:sldId id="372" r:id="rId19"/>
    <p:sldId id="373" r:id="rId20"/>
    <p:sldId id="374" r:id="rId21"/>
    <p:sldId id="376" r:id="rId22"/>
    <p:sldId id="377" r:id="rId23"/>
    <p:sldId id="378" r:id="rId24"/>
    <p:sldId id="379" r:id="rId25"/>
    <p:sldId id="383" r:id="rId26"/>
    <p:sldId id="380" r:id="rId27"/>
    <p:sldId id="381" r:id="rId28"/>
    <p:sldId id="382" r:id="rId29"/>
    <p:sldId id="384" r:id="rId30"/>
    <p:sldId id="385" r:id="rId31"/>
    <p:sldId id="386" r:id="rId32"/>
    <p:sldId id="387" r:id="rId3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0" autoAdjust="0"/>
    <p:restoredTop sz="76797" autoAdjust="0"/>
  </p:normalViewPr>
  <p:slideViewPr>
    <p:cSldViewPr>
      <p:cViewPr varScale="1">
        <p:scale>
          <a:sx n="65" d="100"/>
          <a:sy n="65" d="100"/>
        </p:scale>
        <p:origin x="1752"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70F37B-A495-4BBF-A1ED-D0523D407827}" type="datetimeFigureOut">
              <a:rPr lang="en-US" smtClean="0"/>
              <a:t>3/31/2025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DEF58B-3AD3-497A-91CD-2ECA4F6C3218}" type="slidenum">
              <a:rPr lang="en-US" smtClean="0"/>
              <a:t>‹#›</a:t>
            </a:fld>
            <a:endParaRPr lang="en-US"/>
          </a:p>
        </p:txBody>
      </p:sp>
    </p:spTree>
    <p:extLst>
      <p:ext uri="{BB962C8B-B14F-4D97-AF65-F5344CB8AC3E}">
        <p14:creationId xmlns:p14="http://schemas.microsoft.com/office/powerpoint/2010/main" val="2689022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DEF58B-3AD3-497A-91CD-2ECA4F6C3218}" type="slidenum">
              <a:rPr lang="en-US" smtClean="0"/>
              <a:t>2</a:t>
            </a:fld>
            <a:endParaRPr lang="en-US"/>
          </a:p>
        </p:txBody>
      </p:sp>
    </p:spTree>
    <p:extLst>
      <p:ext uri="{BB962C8B-B14F-4D97-AF65-F5344CB8AC3E}">
        <p14:creationId xmlns:p14="http://schemas.microsoft.com/office/powerpoint/2010/main" val="2674220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DEF58B-3AD3-497A-91CD-2ECA4F6C3218}" type="slidenum">
              <a:rPr lang="en-US" smtClean="0"/>
              <a:t>26</a:t>
            </a:fld>
            <a:endParaRPr lang="en-US"/>
          </a:p>
        </p:txBody>
      </p:sp>
    </p:spTree>
    <p:extLst>
      <p:ext uri="{BB962C8B-B14F-4D97-AF65-F5344CB8AC3E}">
        <p14:creationId xmlns:p14="http://schemas.microsoft.com/office/powerpoint/2010/main" val="205620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a-ES" dirty="0"/>
          </a:p>
        </p:txBody>
      </p:sp>
      <p:sp>
        <p:nvSpPr>
          <p:cNvPr id="4" name="Slide Number Placeholder 3"/>
          <p:cNvSpPr>
            <a:spLocks noGrp="1"/>
          </p:cNvSpPr>
          <p:nvPr>
            <p:ph type="sldNum" sz="quarter" idx="5"/>
          </p:nvPr>
        </p:nvSpPr>
        <p:spPr/>
        <p:txBody>
          <a:bodyPr/>
          <a:lstStyle/>
          <a:p>
            <a:fld id="{5C006E48-DD6E-47F5-8B37-D23CCABC7840}" type="slidenum">
              <a:rPr lang="en-US" smtClean="0"/>
              <a:t>28</a:t>
            </a:fld>
            <a:endParaRPr lang="en-US"/>
          </a:p>
        </p:txBody>
      </p:sp>
    </p:spTree>
    <p:extLst>
      <p:ext uri="{BB962C8B-B14F-4D97-AF65-F5344CB8AC3E}">
        <p14:creationId xmlns:p14="http://schemas.microsoft.com/office/powerpoint/2010/main" val="26074641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DEF58B-3AD3-497A-91CD-2ECA4F6C3218}" type="slidenum">
              <a:rPr lang="en-US" smtClean="0"/>
              <a:t>29</a:t>
            </a:fld>
            <a:endParaRPr lang="en-US"/>
          </a:p>
        </p:txBody>
      </p:sp>
    </p:spTree>
    <p:extLst>
      <p:ext uri="{BB962C8B-B14F-4D97-AF65-F5344CB8AC3E}">
        <p14:creationId xmlns:p14="http://schemas.microsoft.com/office/powerpoint/2010/main" val="13616008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a-ES" dirty="0"/>
          </a:p>
        </p:txBody>
      </p:sp>
      <p:sp>
        <p:nvSpPr>
          <p:cNvPr id="4" name="Slide Number Placeholder 3"/>
          <p:cNvSpPr>
            <a:spLocks noGrp="1"/>
          </p:cNvSpPr>
          <p:nvPr>
            <p:ph type="sldNum" sz="quarter" idx="5"/>
          </p:nvPr>
        </p:nvSpPr>
        <p:spPr/>
        <p:txBody>
          <a:bodyPr/>
          <a:lstStyle/>
          <a:p>
            <a:fld id="{5C006E48-DD6E-47F5-8B37-D23CCABC7840}" type="slidenum">
              <a:rPr lang="en-US" smtClean="0"/>
              <a:t>31</a:t>
            </a:fld>
            <a:endParaRPr lang="en-US"/>
          </a:p>
        </p:txBody>
      </p:sp>
    </p:spTree>
    <p:extLst>
      <p:ext uri="{BB962C8B-B14F-4D97-AF65-F5344CB8AC3E}">
        <p14:creationId xmlns:p14="http://schemas.microsoft.com/office/powerpoint/2010/main" val="25666942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a-ES" dirty="0"/>
          </a:p>
        </p:txBody>
      </p:sp>
      <p:sp>
        <p:nvSpPr>
          <p:cNvPr id="4" name="Slide Number Placeholder 3"/>
          <p:cNvSpPr>
            <a:spLocks noGrp="1"/>
          </p:cNvSpPr>
          <p:nvPr>
            <p:ph type="sldNum" sz="quarter" idx="5"/>
          </p:nvPr>
        </p:nvSpPr>
        <p:spPr/>
        <p:txBody>
          <a:bodyPr/>
          <a:lstStyle/>
          <a:p>
            <a:fld id="{5C006E48-DD6E-47F5-8B37-D23CCABC7840}" type="slidenum">
              <a:rPr lang="en-US" smtClean="0"/>
              <a:t>32</a:t>
            </a:fld>
            <a:endParaRPr lang="en-US"/>
          </a:p>
        </p:txBody>
      </p:sp>
    </p:spTree>
    <p:extLst>
      <p:ext uri="{BB962C8B-B14F-4D97-AF65-F5344CB8AC3E}">
        <p14:creationId xmlns:p14="http://schemas.microsoft.com/office/powerpoint/2010/main" val="4179089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a-ES" dirty="0"/>
          </a:p>
        </p:txBody>
      </p:sp>
      <p:sp>
        <p:nvSpPr>
          <p:cNvPr id="4" name="Slide Number Placeholder 3"/>
          <p:cNvSpPr>
            <a:spLocks noGrp="1"/>
          </p:cNvSpPr>
          <p:nvPr>
            <p:ph type="sldNum" sz="quarter" idx="5"/>
          </p:nvPr>
        </p:nvSpPr>
        <p:spPr/>
        <p:txBody>
          <a:bodyPr/>
          <a:lstStyle/>
          <a:p>
            <a:fld id="{5C006E48-DD6E-47F5-8B37-D23CCABC7840}" type="slidenum">
              <a:rPr lang="en-US" smtClean="0"/>
              <a:t>6</a:t>
            </a:fld>
            <a:endParaRPr lang="en-US"/>
          </a:p>
        </p:txBody>
      </p:sp>
    </p:spTree>
    <p:extLst>
      <p:ext uri="{BB962C8B-B14F-4D97-AF65-F5344CB8AC3E}">
        <p14:creationId xmlns:p14="http://schemas.microsoft.com/office/powerpoint/2010/main" val="964589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DEF58B-3AD3-497A-91CD-2ECA4F6C3218}" type="slidenum">
              <a:rPr lang="en-US" smtClean="0"/>
              <a:t>8</a:t>
            </a:fld>
            <a:endParaRPr lang="en-US"/>
          </a:p>
        </p:txBody>
      </p:sp>
    </p:spTree>
    <p:extLst>
      <p:ext uri="{BB962C8B-B14F-4D97-AF65-F5344CB8AC3E}">
        <p14:creationId xmlns:p14="http://schemas.microsoft.com/office/powerpoint/2010/main" val="258639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a-ES" dirty="0"/>
          </a:p>
        </p:txBody>
      </p:sp>
      <p:sp>
        <p:nvSpPr>
          <p:cNvPr id="4" name="Slide Number Placeholder 3"/>
          <p:cNvSpPr>
            <a:spLocks noGrp="1"/>
          </p:cNvSpPr>
          <p:nvPr>
            <p:ph type="sldNum" sz="quarter" idx="5"/>
          </p:nvPr>
        </p:nvSpPr>
        <p:spPr/>
        <p:txBody>
          <a:bodyPr/>
          <a:lstStyle/>
          <a:p>
            <a:fld id="{5C006E48-DD6E-47F5-8B37-D23CCABC7840}" type="slidenum">
              <a:rPr lang="en-US" smtClean="0"/>
              <a:t>10</a:t>
            </a:fld>
            <a:endParaRPr lang="en-US"/>
          </a:p>
        </p:txBody>
      </p:sp>
    </p:spTree>
    <p:extLst>
      <p:ext uri="{BB962C8B-B14F-4D97-AF65-F5344CB8AC3E}">
        <p14:creationId xmlns:p14="http://schemas.microsoft.com/office/powerpoint/2010/main" val="2614879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DEF58B-3AD3-497A-91CD-2ECA4F6C3218}" type="slidenum">
              <a:rPr lang="en-US" smtClean="0"/>
              <a:t>16</a:t>
            </a:fld>
            <a:endParaRPr lang="en-US"/>
          </a:p>
        </p:txBody>
      </p:sp>
    </p:spTree>
    <p:extLst>
      <p:ext uri="{BB962C8B-B14F-4D97-AF65-F5344CB8AC3E}">
        <p14:creationId xmlns:p14="http://schemas.microsoft.com/office/powerpoint/2010/main" val="1700702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a-ES" dirty="0"/>
          </a:p>
        </p:txBody>
      </p:sp>
      <p:sp>
        <p:nvSpPr>
          <p:cNvPr id="4" name="Slide Number Placeholder 3"/>
          <p:cNvSpPr>
            <a:spLocks noGrp="1"/>
          </p:cNvSpPr>
          <p:nvPr>
            <p:ph type="sldNum" sz="quarter" idx="5"/>
          </p:nvPr>
        </p:nvSpPr>
        <p:spPr/>
        <p:txBody>
          <a:bodyPr/>
          <a:lstStyle/>
          <a:p>
            <a:fld id="{5C006E48-DD6E-47F5-8B37-D23CCABC7840}" type="slidenum">
              <a:rPr lang="en-US" smtClean="0"/>
              <a:t>18</a:t>
            </a:fld>
            <a:endParaRPr lang="en-US"/>
          </a:p>
        </p:txBody>
      </p:sp>
    </p:spTree>
    <p:extLst>
      <p:ext uri="{BB962C8B-B14F-4D97-AF65-F5344CB8AC3E}">
        <p14:creationId xmlns:p14="http://schemas.microsoft.com/office/powerpoint/2010/main" val="3350937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a-ES" dirty="0"/>
          </a:p>
        </p:txBody>
      </p:sp>
      <p:sp>
        <p:nvSpPr>
          <p:cNvPr id="4" name="Slide Number Placeholder 3"/>
          <p:cNvSpPr>
            <a:spLocks noGrp="1"/>
          </p:cNvSpPr>
          <p:nvPr>
            <p:ph type="sldNum" sz="quarter" idx="5"/>
          </p:nvPr>
        </p:nvSpPr>
        <p:spPr/>
        <p:txBody>
          <a:bodyPr/>
          <a:lstStyle/>
          <a:p>
            <a:fld id="{5C006E48-DD6E-47F5-8B37-D23CCABC7840}" type="slidenum">
              <a:rPr lang="en-US" smtClean="0"/>
              <a:t>20</a:t>
            </a:fld>
            <a:endParaRPr lang="en-US"/>
          </a:p>
        </p:txBody>
      </p:sp>
    </p:spTree>
    <p:extLst>
      <p:ext uri="{BB962C8B-B14F-4D97-AF65-F5344CB8AC3E}">
        <p14:creationId xmlns:p14="http://schemas.microsoft.com/office/powerpoint/2010/main" val="2693810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DEF58B-3AD3-497A-91CD-2ECA4F6C3218}" type="slidenum">
              <a:rPr lang="en-US" smtClean="0"/>
              <a:t>21</a:t>
            </a:fld>
            <a:endParaRPr lang="en-US"/>
          </a:p>
        </p:txBody>
      </p:sp>
    </p:spTree>
    <p:extLst>
      <p:ext uri="{BB962C8B-B14F-4D97-AF65-F5344CB8AC3E}">
        <p14:creationId xmlns:p14="http://schemas.microsoft.com/office/powerpoint/2010/main" val="2493713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a-ES" dirty="0"/>
          </a:p>
        </p:txBody>
      </p:sp>
      <p:sp>
        <p:nvSpPr>
          <p:cNvPr id="4" name="Slide Number Placeholder 3"/>
          <p:cNvSpPr>
            <a:spLocks noGrp="1"/>
          </p:cNvSpPr>
          <p:nvPr>
            <p:ph type="sldNum" sz="quarter" idx="5"/>
          </p:nvPr>
        </p:nvSpPr>
        <p:spPr/>
        <p:txBody>
          <a:bodyPr/>
          <a:lstStyle/>
          <a:p>
            <a:fld id="{5C006E48-DD6E-47F5-8B37-D23CCABC7840}" type="slidenum">
              <a:rPr lang="en-US" smtClean="0"/>
              <a:t>23</a:t>
            </a:fld>
            <a:endParaRPr lang="en-US"/>
          </a:p>
        </p:txBody>
      </p:sp>
    </p:spTree>
    <p:extLst>
      <p:ext uri="{BB962C8B-B14F-4D97-AF65-F5344CB8AC3E}">
        <p14:creationId xmlns:p14="http://schemas.microsoft.com/office/powerpoint/2010/main" val="2865128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s-E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s-ES"/>
          </a:p>
        </p:txBody>
      </p:sp>
      <p:sp>
        <p:nvSpPr>
          <p:cNvPr id="4" name="Date Placeholder 3"/>
          <p:cNvSpPr>
            <a:spLocks noGrp="1"/>
          </p:cNvSpPr>
          <p:nvPr>
            <p:ph type="dt" sz="half" idx="10"/>
          </p:nvPr>
        </p:nvSpPr>
        <p:spPr/>
        <p:txBody>
          <a:bodyPr/>
          <a:lstStyle/>
          <a:p>
            <a:fld id="{F673823A-24BE-4357-9493-72905370AF80}" type="datetimeFigureOut">
              <a:rPr lang="es-ES" smtClean="0"/>
              <a:t>31/03/2025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BD6DDDE-5D7D-4A11-915B-D60ADCDA252F}" type="slidenum">
              <a:rPr lang="es-ES" smtClean="0"/>
              <a:t>‹#›</a:t>
            </a:fld>
            <a:endParaRPr lang="es-ES"/>
          </a:p>
        </p:txBody>
      </p:sp>
    </p:spTree>
    <p:extLst>
      <p:ext uri="{BB962C8B-B14F-4D97-AF65-F5344CB8AC3E}">
        <p14:creationId xmlns:p14="http://schemas.microsoft.com/office/powerpoint/2010/main" val="2226236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p:cNvSpPr>
            <a:spLocks noGrp="1"/>
          </p:cNvSpPr>
          <p:nvPr>
            <p:ph type="dt" sz="half" idx="10"/>
          </p:nvPr>
        </p:nvSpPr>
        <p:spPr/>
        <p:txBody>
          <a:bodyPr/>
          <a:lstStyle/>
          <a:p>
            <a:fld id="{F673823A-24BE-4357-9493-72905370AF80}" type="datetimeFigureOut">
              <a:rPr lang="es-ES" smtClean="0"/>
              <a:t>31/03/2025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BD6DDDE-5D7D-4A11-915B-D60ADCDA252F}" type="slidenum">
              <a:rPr lang="es-ES" smtClean="0"/>
              <a:t>‹#›</a:t>
            </a:fld>
            <a:endParaRPr lang="es-ES"/>
          </a:p>
        </p:txBody>
      </p:sp>
    </p:spTree>
    <p:extLst>
      <p:ext uri="{BB962C8B-B14F-4D97-AF65-F5344CB8AC3E}">
        <p14:creationId xmlns:p14="http://schemas.microsoft.com/office/powerpoint/2010/main" val="3059241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p:cNvSpPr>
            <a:spLocks noGrp="1"/>
          </p:cNvSpPr>
          <p:nvPr>
            <p:ph type="dt" sz="half" idx="10"/>
          </p:nvPr>
        </p:nvSpPr>
        <p:spPr/>
        <p:txBody>
          <a:bodyPr/>
          <a:lstStyle/>
          <a:p>
            <a:fld id="{F673823A-24BE-4357-9493-72905370AF80}" type="datetimeFigureOut">
              <a:rPr lang="es-ES" smtClean="0"/>
              <a:t>31/03/2025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BD6DDDE-5D7D-4A11-915B-D60ADCDA252F}" type="slidenum">
              <a:rPr lang="es-ES" smtClean="0"/>
              <a:t>‹#›</a:t>
            </a:fld>
            <a:endParaRPr lang="es-ES"/>
          </a:p>
        </p:txBody>
      </p:sp>
    </p:spTree>
    <p:extLst>
      <p:ext uri="{BB962C8B-B14F-4D97-AF65-F5344CB8AC3E}">
        <p14:creationId xmlns:p14="http://schemas.microsoft.com/office/powerpoint/2010/main" val="1419114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p:cNvSpPr>
            <a:spLocks noGrp="1"/>
          </p:cNvSpPr>
          <p:nvPr>
            <p:ph type="dt" sz="half" idx="10"/>
          </p:nvPr>
        </p:nvSpPr>
        <p:spPr/>
        <p:txBody>
          <a:bodyPr/>
          <a:lstStyle/>
          <a:p>
            <a:fld id="{F673823A-24BE-4357-9493-72905370AF80}" type="datetimeFigureOut">
              <a:rPr lang="es-ES" smtClean="0"/>
              <a:t>31/03/2025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BD6DDDE-5D7D-4A11-915B-D60ADCDA252F}" type="slidenum">
              <a:rPr lang="es-ES" smtClean="0"/>
              <a:t>‹#›</a:t>
            </a:fld>
            <a:endParaRPr lang="es-ES"/>
          </a:p>
        </p:txBody>
      </p:sp>
    </p:spTree>
    <p:extLst>
      <p:ext uri="{BB962C8B-B14F-4D97-AF65-F5344CB8AC3E}">
        <p14:creationId xmlns:p14="http://schemas.microsoft.com/office/powerpoint/2010/main" val="3117788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73823A-24BE-4357-9493-72905370AF80}" type="datetimeFigureOut">
              <a:rPr lang="es-ES" smtClean="0"/>
              <a:t>31/03/2025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BD6DDDE-5D7D-4A11-915B-D60ADCDA252F}" type="slidenum">
              <a:rPr lang="es-ES" smtClean="0"/>
              <a:t>‹#›</a:t>
            </a:fld>
            <a:endParaRPr lang="es-ES"/>
          </a:p>
        </p:txBody>
      </p:sp>
    </p:spTree>
    <p:extLst>
      <p:ext uri="{BB962C8B-B14F-4D97-AF65-F5344CB8AC3E}">
        <p14:creationId xmlns:p14="http://schemas.microsoft.com/office/powerpoint/2010/main" val="3473201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Date Placeholder 4"/>
          <p:cNvSpPr>
            <a:spLocks noGrp="1"/>
          </p:cNvSpPr>
          <p:nvPr>
            <p:ph type="dt" sz="half" idx="10"/>
          </p:nvPr>
        </p:nvSpPr>
        <p:spPr/>
        <p:txBody>
          <a:bodyPr/>
          <a:lstStyle/>
          <a:p>
            <a:fld id="{F673823A-24BE-4357-9493-72905370AF80}" type="datetimeFigureOut">
              <a:rPr lang="es-ES" smtClean="0"/>
              <a:t>31/03/2025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BD6DDDE-5D7D-4A11-915B-D60ADCDA252F}" type="slidenum">
              <a:rPr lang="es-ES" smtClean="0"/>
              <a:t>‹#›</a:t>
            </a:fld>
            <a:endParaRPr lang="es-ES"/>
          </a:p>
        </p:txBody>
      </p:sp>
    </p:spTree>
    <p:extLst>
      <p:ext uri="{BB962C8B-B14F-4D97-AF65-F5344CB8AC3E}">
        <p14:creationId xmlns:p14="http://schemas.microsoft.com/office/powerpoint/2010/main" val="2386597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7" name="Date Placeholder 6"/>
          <p:cNvSpPr>
            <a:spLocks noGrp="1"/>
          </p:cNvSpPr>
          <p:nvPr>
            <p:ph type="dt" sz="half" idx="10"/>
          </p:nvPr>
        </p:nvSpPr>
        <p:spPr/>
        <p:txBody>
          <a:bodyPr/>
          <a:lstStyle/>
          <a:p>
            <a:fld id="{F673823A-24BE-4357-9493-72905370AF80}" type="datetimeFigureOut">
              <a:rPr lang="es-ES" smtClean="0"/>
              <a:t>31/03/2025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EBD6DDDE-5D7D-4A11-915B-D60ADCDA252F}" type="slidenum">
              <a:rPr lang="es-ES" smtClean="0"/>
              <a:t>‹#›</a:t>
            </a:fld>
            <a:endParaRPr lang="es-ES"/>
          </a:p>
        </p:txBody>
      </p:sp>
    </p:spTree>
    <p:extLst>
      <p:ext uri="{BB962C8B-B14F-4D97-AF65-F5344CB8AC3E}">
        <p14:creationId xmlns:p14="http://schemas.microsoft.com/office/powerpoint/2010/main" val="4144132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Date Placeholder 2"/>
          <p:cNvSpPr>
            <a:spLocks noGrp="1"/>
          </p:cNvSpPr>
          <p:nvPr>
            <p:ph type="dt" sz="half" idx="10"/>
          </p:nvPr>
        </p:nvSpPr>
        <p:spPr/>
        <p:txBody>
          <a:bodyPr/>
          <a:lstStyle/>
          <a:p>
            <a:fld id="{F673823A-24BE-4357-9493-72905370AF80}" type="datetimeFigureOut">
              <a:rPr lang="es-ES" smtClean="0"/>
              <a:t>31/03/2025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EBD6DDDE-5D7D-4A11-915B-D60ADCDA252F}" type="slidenum">
              <a:rPr lang="es-ES" smtClean="0"/>
              <a:t>‹#›</a:t>
            </a:fld>
            <a:endParaRPr lang="es-ES"/>
          </a:p>
        </p:txBody>
      </p:sp>
    </p:spTree>
    <p:extLst>
      <p:ext uri="{BB962C8B-B14F-4D97-AF65-F5344CB8AC3E}">
        <p14:creationId xmlns:p14="http://schemas.microsoft.com/office/powerpoint/2010/main" val="500676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3823A-24BE-4357-9493-72905370AF80}" type="datetimeFigureOut">
              <a:rPr lang="es-ES" smtClean="0"/>
              <a:t>31/03/2025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EBD6DDDE-5D7D-4A11-915B-D60ADCDA252F}" type="slidenum">
              <a:rPr lang="es-ES" smtClean="0"/>
              <a:t>‹#›</a:t>
            </a:fld>
            <a:endParaRPr lang="es-ES"/>
          </a:p>
        </p:txBody>
      </p:sp>
    </p:spTree>
    <p:extLst>
      <p:ext uri="{BB962C8B-B14F-4D97-AF65-F5344CB8AC3E}">
        <p14:creationId xmlns:p14="http://schemas.microsoft.com/office/powerpoint/2010/main" val="2792395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73823A-24BE-4357-9493-72905370AF80}" type="datetimeFigureOut">
              <a:rPr lang="es-ES" smtClean="0"/>
              <a:t>31/03/2025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BD6DDDE-5D7D-4A11-915B-D60ADCDA252F}" type="slidenum">
              <a:rPr lang="es-ES" smtClean="0"/>
              <a:t>‹#›</a:t>
            </a:fld>
            <a:endParaRPr lang="es-ES"/>
          </a:p>
        </p:txBody>
      </p:sp>
    </p:spTree>
    <p:extLst>
      <p:ext uri="{BB962C8B-B14F-4D97-AF65-F5344CB8AC3E}">
        <p14:creationId xmlns:p14="http://schemas.microsoft.com/office/powerpoint/2010/main" val="552659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73823A-24BE-4357-9493-72905370AF80}" type="datetimeFigureOut">
              <a:rPr lang="es-ES" smtClean="0"/>
              <a:t>31/03/2025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BD6DDDE-5D7D-4A11-915B-D60ADCDA252F}" type="slidenum">
              <a:rPr lang="es-ES" smtClean="0"/>
              <a:t>‹#›</a:t>
            </a:fld>
            <a:endParaRPr lang="es-ES"/>
          </a:p>
        </p:txBody>
      </p:sp>
    </p:spTree>
    <p:extLst>
      <p:ext uri="{BB962C8B-B14F-4D97-AF65-F5344CB8AC3E}">
        <p14:creationId xmlns:p14="http://schemas.microsoft.com/office/powerpoint/2010/main" val="997567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s-E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3823A-24BE-4357-9493-72905370AF80}" type="datetimeFigureOut">
              <a:rPr lang="es-ES" smtClean="0"/>
              <a:t>31/03/2025</a:t>
            </a:fld>
            <a:endParaRPr lang="es-E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D6DDDE-5D7D-4A11-915B-D60ADCDA252F}" type="slidenum">
              <a:rPr lang="es-ES" smtClean="0"/>
              <a:t>‹#›</a:t>
            </a:fld>
            <a:endParaRPr lang="es-ES"/>
          </a:p>
        </p:txBody>
      </p:sp>
    </p:spTree>
    <p:extLst>
      <p:ext uri="{BB962C8B-B14F-4D97-AF65-F5344CB8AC3E}">
        <p14:creationId xmlns:p14="http://schemas.microsoft.com/office/powerpoint/2010/main" val="3535302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21.png"/><Relationship Id="rId7" Type="http://schemas.openxmlformats.org/officeDocument/2006/relationships/audio" Target="../media/audio2.wav"/><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slide" Target="slide18.xml"/><Relationship Id="rId5" Type="http://schemas.openxmlformats.org/officeDocument/2006/relationships/audio" Target="../media/audio3.wav"/><Relationship Id="rId4" Type="http://schemas.openxmlformats.org/officeDocument/2006/relationships/image" Target="../media/image22.png"/><Relationship Id="rId9" Type="http://schemas.openxmlformats.org/officeDocument/2006/relationships/image" Target="../media/image2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audio" Target="../media/audio3.wav"/><Relationship Id="rId5" Type="http://schemas.openxmlformats.org/officeDocument/2006/relationships/audio" Target="../media/audio2.wav"/><Relationship Id="rId4" Type="http://schemas.openxmlformats.org/officeDocument/2006/relationships/slide" Target="slide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audio" Target="../media/audio2.wav"/><Relationship Id="rId5" Type="http://schemas.openxmlformats.org/officeDocument/2006/relationships/slide" Target="slide28.xml"/><Relationship Id="rId4" Type="http://schemas.openxmlformats.org/officeDocument/2006/relationships/audio" Target="../media/audio3.wav"/></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32.png"/><Relationship Id="rId7" Type="http://schemas.openxmlformats.org/officeDocument/2006/relationships/image" Target="../media/image3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audio" Target="../media/audio3.wav"/><Relationship Id="rId5" Type="http://schemas.openxmlformats.org/officeDocument/2006/relationships/audio" Target="../media/audio2.wav"/><Relationship Id="rId4" Type="http://schemas.openxmlformats.org/officeDocument/2006/relationships/slide" Target="slide31.xml"/><Relationship Id="rId9" Type="http://schemas.openxmlformats.org/officeDocument/2006/relationships/image" Target="../media/image35.png"/></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audio" Target="../media/audio3.wav"/><Relationship Id="rId4" Type="http://schemas.openxmlformats.org/officeDocument/2006/relationships/audio" Target="../media/audio2.wav"/></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audio" Target="../media/audio4.wav"/></Relationships>
</file>

<file path=ppt/slides/_rels/slide8.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audio" Target="../media/audio2.wav"/><Relationship Id="rId4" Type="http://schemas.openxmlformats.org/officeDocument/2006/relationships/slide" Target="slide10.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655" y="568869"/>
            <a:ext cx="8964488" cy="2171983"/>
          </a:xfrm>
        </p:spPr>
        <p:txBody>
          <a:bodyPr>
            <a:noAutofit/>
          </a:bodyPr>
          <a:lstStyle/>
          <a:p>
            <a:r>
              <a:rPr lang="es-ES" sz="6000" dirty="0"/>
              <a:t> PERMUTATION </a:t>
            </a:r>
            <a:br>
              <a:rPr lang="es-ES" sz="6000" dirty="0"/>
            </a:br>
            <a:r>
              <a:rPr lang="es-ES" sz="6000" dirty="0"/>
              <a:t>MATRICES</a:t>
            </a:r>
          </a:p>
        </p:txBody>
      </p:sp>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4" name="TextBox 3">
            <a:extLst>
              <a:ext uri="{FF2B5EF4-FFF2-40B4-BE49-F238E27FC236}">
                <a16:creationId xmlns:a16="http://schemas.microsoft.com/office/drawing/2014/main" id="{BE58A764-5146-48A5-A4EC-AD3C60D64BD7}"/>
              </a:ext>
            </a:extLst>
          </p:cNvPr>
          <p:cNvSpPr txBox="1"/>
          <p:nvPr/>
        </p:nvSpPr>
        <p:spPr>
          <a:xfrm>
            <a:off x="1605862" y="4996333"/>
            <a:ext cx="5932276" cy="1384995"/>
          </a:xfrm>
          <a:prstGeom prst="rect">
            <a:avLst/>
          </a:prstGeom>
          <a:noFill/>
        </p:spPr>
        <p:txBody>
          <a:bodyPr wrap="square" rtlCol="0">
            <a:spAutoFit/>
          </a:bodyPr>
          <a:lstStyle/>
          <a:p>
            <a:pPr algn="ctr"/>
            <a:r>
              <a:rPr lang="en-US" sz="2800" dirty="0"/>
              <a:t>Playing with matrices, matrix products, determinants, permutations, factorials, encrypting and decrypting messages</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D4E7288-D220-41CC-9DC3-BDF10CBE7D44}"/>
                  </a:ext>
                </a:extLst>
              </p:cNvPr>
              <p:cNvSpPr txBox="1"/>
              <p:nvPr/>
            </p:nvSpPr>
            <p:spPr>
              <a:xfrm>
                <a:off x="2987824" y="2975240"/>
                <a:ext cx="1906912" cy="1609480"/>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800" i="1" smtClean="0">
                              <a:latin typeface="Cambria Math" panose="02040503050406030204" pitchFamily="18" charset="0"/>
                            </a:rPr>
                          </m:ctrlPr>
                        </m:dPr>
                        <m:e>
                          <m:m>
                            <m:mPr>
                              <m:mcs>
                                <m:mc>
                                  <m:mcPr>
                                    <m:count m:val="5"/>
                                    <m:mcJc m:val="center"/>
                                  </m:mcPr>
                                </m:mc>
                              </m:mcs>
                              <m:ctrlPr>
                                <a:rPr lang="en-US" sz="2800" b="0" i="1" smtClean="0">
                                  <a:latin typeface="Cambria Math" panose="02040503050406030204" pitchFamily="18" charset="0"/>
                                </a:rPr>
                              </m:ctrlPr>
                            </m:mPr>
                            <m:mr>
                              <m:e>
                                <m:r>
                                  <m:rPr>
                                    <m:brk m:alnAt="7"/>
                                  </m:rPr>
                                  <a:rPr lang="en-US" sz="2800" b="0" i="1" smtClean="0">
                                    <a:latin typeface="Cambria Math" panose="02040503050406030204" pitchFamily="18" charset="0"/>
                                  </a:rPr>
                                  <m:t>𝑇</m:t>
                                </m:r>
                              </m:e>
                              <m:e>
                                <m:r>
                                  <a:rPr lang="en-US" sz="2800" b="0" i="1" smtClean="0">
                                    <a:latin typeface="Cambria Math" panose="02040503050406030204" pitchFamily="18" charset="0"/>
                                  </a:rPr>
                                  <m:t>𝐻</m:t>
                                </m:r>
                              </m:e>
                              <m:e>
                                <m:r>
                                  <a:rPr lang="en-US" sz="2800" b="0" i="1" smtClean="0">
                                    <a:latin typeface="Cambria Math" panose="02040503050406030204" pitchFamily="18" charset="0"/>
                                  </a:rPr>
                                  <m:t>𝐸</m:t>
                                </m:r>
                              </m:e>
                              <m:e>
                                <m:r>
                                  <a:rPr lang="en-US" sz="2800" b="0" i="1" smtClean="0">
                                    <a:latin typeface="Cambria Math" panose="02040503050406030204" pitchFamily="18" charset="0"/>
                                  </a:rPr>
                                  <m:t> _</m:t>
                                </m:r>
                              </m:e>
                              <m:e>
                                <m:r>
                                  <a:rPr lang="en-US" sz="2800" b="0" i="1" smtClean="0">
                                    <a:latin typeface="Cambria Math" panose="02040503050406030204" pitchFamily="18" charset="0"/>
                                  </a:rPr>
                                  <m:t>𝐽</m:t>
                                </m:r>
                              </m:e>
                            </m:mr>
                            <m:mr>
                              <m:e>
                                <m:r>
                                  <a:rPr lang="en-US" sz="2800" b="0" i="1" smtClean="0">
                                    <a:latin typeface="Cambria Math" panose="02040503050406030204" pitchFamily="18" charset="0"/>
                                  </a:rPr>
                                  <m:t>𝑂</m:t>
                                </m:r>
                              </m:e>
                              <m:e>
                                <m:r>
                                  <a:rPr lang="en-US" sz="2800" b="0" i="1" smtClean="0">
                                    <a:latin typeface="Cambria Math" panose="02040503050406030204" pitchFamily="18" charset="0"/>
                                  </a:rPr>
                                  <m:t>𝑌</m:t>
                                </m:r>
                              </m:e>
                              <m:e>
                                <m:r>
                                  <a:rPr lang="en-US" sz="2800" b="0" i="1" smtClean="0">
                                    <a:latin typeface="Cambria Math" panose="02040503050406030204" pitchFamily="18" charset="0"/>
                                  </a:rPr>
                                  <m:t>_ </m:t>
                                </m:r>
                              </m:e>
                              <m:e>
                                <m:r>
                                  <a:rPr lang="en-US" sz="2800" b="0" i="1" smtClean="0">
                                    <a:latin typeface="Cambria Math" panose="02040503050406030204" pitchFamily="18" charset="0"/>
                                  </a:rPr>
                                  <m:t>0</m:t>
                                </m:r>
                              </m:e>
                              <m:e>
                                <m:r>
                                  <a:rPr lang="en-US" sz="2800" b="0" i="1" smtClean="0">
                                    <a:latin typeface="Cambria Math" panose="02040503050406030204" pitchFamily="18" charset="0"/>
                                  </a:rPr>
                                  <m:t>𝐹</m:t>
                                </m:r>
                              </m:e>
                            </m:mr>
                            <m:mr>
                              <m:e>
                                <m:r>
                                  <a:rPr lang="en-US" sz="2800" b="0" i="1" smtClean="0">
                                    <a:latin typeface="Cambria Math" panose="02040503050406030204" pitchFamily="18" charset="0"/>
                                  </a:rPr>
                                  <m:t> _</m:t>
                                </m:r>
                              </m:e>
                              <m:e>
                                <m:r>
                                  <a:rPr lang="en-US" sz="2800" b="0" i="1" smtClean="0">
                                    <a:latin typeface="Cambria Math" panose="02040503050406030204" pitchFamily="18" charset="0"/>
                                  </a:rPr>
                                  <m:t>𝑀</m:t>
                                </m:r>
                              </m:e>
                              <m:e>
                                <m:r>
                                  <a:rPr lang="en-US" sz="2800" b="0" i="1" smtClean="0">
                                    <a:latin typeface="Cambria Math" panose="02040503050406030204" pitchFamily="18" charset="0"/>
                                  </a:rPr>
                                  <m:t>𝐴</m:t>
                                </m:r>
                              </m:e>
                              <m:e>
                                <m:r>
                                  <a:rPr lang="en-US" sz="2800" b="0" i="1" smtClean="0">
                                    <a:latin typeface="Cambria Math" panose="02040503050406030204" pitchFamily="18" charset="0"/>
                                  </a:rPr>
                                  <m:t>𝑇</m:t>
                                </m:r>
                              </m:e>
                              <m:e>
                                <m:r>
                                  <a:rPr lang="en-US" sz="2800" b="0" i="1" smtClean="0">
                                    <a:latin typeface="Cambria Math" panose="02040503050406030204" pitchFamily="18" charset="0"/>
                                  </a:rPr>
                                  <m:t>𝑅</m:t>
                                </m:r>
                              </m:e>
                            </m:mr>
                            <m:mr>
                              <m:e>
                                <m:r>
                                  <a:rPr lang="en-US" sz="2800" b="0" i="1" smtClean="0">
                                    <a:latin typeface="Cambria Math" panose="02040503050406030204" pitchFamily="18" charset="0"/>
                                  </a:rPr>
                                  <m:t>𝐼</m:t>
                                </m:r>
                              </m:e>
                              <m:e>
                                <m:r>
                                  <a:rPr lang="en-US" sz="2800" b="0" i="1" smtClean="0">
                                    <a:latin typeface="Cambria Math" panose="02040503050406030204" pitchFamily="18" charset="0"/>
                                  </a:rPr>
                                  <m:t>𝐶</m:t>
                                </m:r>
                              </m:e>
                              <m:e>
                                <m:r>
                                  <a:rPr lang="en-US" sz="2800" b="0" i="1" smtClean="0">
                                    <a:latin typeface="Cambria Math" panose="02040503050406030204" pitchFamily="18" charset="0"/>
                                  </a:rPr>
                                  <m:t>𝐸</m:t>
                                </m:r>
                              </m:e>
                              <m:e>
                                <m:r>
                                  <a:rPr lang="en-US" sz="2800" b="0" i="1" smtClean="0">
                                    <a:latin typeface="Cambria Math" panose="02040503050406030204" pitchFamily="18" charset="0"/>
                                  </a:rPr>
                                  <m:t>𝑆</m:t>
                                </m:r>
                              </m:e>
                              <m:e>
                                <m:r>
                                  <a:rPr lang="en-US" sz="2800" b="0" i="1" smtClean="0">
                                    <a:latin typeface="Cambria Math" panose="02040503050406030204" pitchFamily="18" charset="0"/>
                                  </a:rPr>
                                  <m:t>_ </m:t>
                                </m:r>
                              </m:e>
                            </m:mr>
                          </m:m>
                        </m:e>
                      </m:d>
                    </m:oMath>
                  </m:oMathPara>
                </a14:m>
                <a:endParaRPr lang="en-US" sz="2800" dirty="0"/>
              </a:p>
            </p:txBody>
          </p:sp>
        </mc:Choice>
        <mc:Fallback xmlns="">
          <p:sp>
            <p:nvSpPr>
              <p:cNvPr id="7" name="TextBox 6">
                <a:extLst>
                  <a:ext uri="{FF2B5EF4-FFF2-40B4-BE49-F238E27FC236}">
                    <a16:creationId xmlns:a16="http://schemas.microsoft.com/office/drawing/2014/main" id="{3D4E7288-D220-41CC-9DC3-BDF10CBE7D44}"/>
                  </a:ext>
                </a:extLst>
              </p:cNvPr>
              <p:cNvSpPr txBox="1">
                <a:spLocks noRot="1" noChangeAspect="1" noMove="1" noResize="1" noEditPoints="1" noAdjustHandles="1" noChangeArrowheads="1" noChangeShapeType="1" noTextEdit="1"/>
              </p:cNvSpPr>
              <p:nvPr/>
            </p:nvSpPr>
            <p:spPr>
              <a:xfrm>
                <a:off x="2987824" y="2975240"/>
                <a:ext cx="1906912" cy="1609480"/>
              </a:xfrm>
              <a:prstGeom prst="rect">
                <a:avLst/>
              </a:prstGeom>
              <a:blipFill>
                <a:blip r:embed="rId2"/>
                <a:stretch>
                  <a:fillRect r="-66454"/>
                </a:stretch>
              </a:blipFill>
            </p:spPr>
            <p:txBody>
              <a:bodyPr/>
              <a:lstStyle/>
              <a:p>
                <a:r>
                  <a:rPr lang="en-US">
                    <a:noFill/>
                  </a:rPr>
                  <a:t> </a:t>
                </a:r>
              </a:p>
            </p:txBody>
          </p:sp>
        </mc:Fallback>
      </mc:AlternateContent>
    </p:spTree>
    <p:extLst>
      <p:ext uri="{BB962C8B-B14F-4D97-AF65-F5344CB8AC3E}">
        <p14:creationId xmlns:p14="http://schemas.microsoft.com/office/powerpoint/2010/main" val="512594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3" descr="A bright and celebratory scene titled 'HA NASCUT LA CRIPTOGRAFIA DE CLAU PÚBLICA!!!!' with a much lighter and radiant color scheme. Vibrant fireworks in pastel shades like light blue, pink, and yellow fill the sky. Binary codes and encryption keys appear as glowing neon elements in soft colors, surrounding a digital lock symbol illuminated in bright gold. The joyful crowd is dressed in futuristic attire, now with bright white and pastel accents. The atmosphere remains festive with colorful confetti and banners, but the overall tone is lighter and more cheerful.">
            <a:extLst>
              <a:ext uri="{FF2B5EF4-FFF2-40B4-BE49-F238E27FC236}">
                <a16:creationId xmlns:a16="http://schemas.microsoft.com/office/drawing/2014/main" id="{D7D7E07B-A29D-4A88-8940-4BED3B128AF5}"/>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Rectangle 22">
            <a:extLst>
              <a:ext uri="{FF2B5EF4-FFF2-40B4-BE49-F238E27FC236}">
                <a16:creationId xmlns:a16="http://schemas.microsoft.com/office/drawing/2014/main" id="{1D30DFEC-1DD9-4EC7-AD30-2A0D7BF01F62}"/>
              </a:ext>
            </a:extLst>
          </p:cNvPr>
          <p:cNvSpPr/>
          <p:nvPr/>
        </p:nvSpPr>
        <p:spPr>
          <a:xfrm rot="1371578">
            <a:off x="596264" y="2646780"/>
            <a:ext cx="8153301" cy="156966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ca-ES" sz="9600" b="1" dirty="0">
                <a:ln/>
                <a:solidFill>
                  <a:schemeClr val="accent3"/>
                </a:solidFill>
              </a:rPr>
              <a:t>WELL DONE!!!!</a:t>
            </a:r>
            <a:endParaRPr lang="en-US" sz="9600" b="1" dirty="0">
              <a:ln/>
              <a:solidFill>
                <a:schemeClr val="accent3"/>
              </a:solidFill>
            </a:endParaRPr>
          </a:p>
        </p:txBody>
      </p:sp>
    </p:spTree>
    <p:extLst>
      <p:ext uri="{BB962C8B-B14F-4D97-AF65-F5344CB8AC3E}">
        <p14:creationId xmlns:p14="http://schemas.microsoft.com/office/powerpoint/2010/main" val="1394569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75556" y="5085184"/>
            <a:ext cx="7992888" cy="1080120"/>
          </a:xfrm>
        </p:spPr>
        <p:txBody>
          <a:bodyPr>
            <a:normAutofit/>
          </a:bodyPr>
          <a:lstStyle/>
          <a:p>
            <a:pPr algn="l"/>
            <a:r>
              <a:rPr lang="es-ES" dirty="0"/>
              <a:t>   </a:t>
            </a:r>
          </a:p>
        </p:txBody>
      </p:sp>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4" name="TextBox 3">
            <a:extLst>
              <a:ext uri="{FF2B5EF4-FFF2-40B4-BE49-F238E27FC236}">
                <a16:creationId xmlns:a16="http://schemas.microsoft.com/office/drawing/2014/main" id="{BE58A764-5146-48A5-A4EC-AD3C60D64BD7}"/>
              </a:ext>
            </a:extLst>
          </p:cNvPr>
          <p:cNvSpPr txBox="1"/>
          <p:nvPr/>
        </p:nvSpPr>
        <p:spPr>
          <a:xfrm>
            <a:off x="683568" y="1754813"/>
            <a:ext cx="8061811" cy="2246769"/>
          </a:xfrm>
          <a:prstGeom prst="rect">
            <a:avLst/>
          </a:prstGeom>
          <a:noFill/>
        </p:spPr>
        <p:txBody>
          <a:bodyPr wrap="square" rtlCol="0">
            <a:spAutoFit/>
          </a:bodyPr>
          <a:lstStyle/>
          <a:p>
            <a:pPr marL="457200" indent="-457200">
              <a:buFont typeface="Arial" panose="020B0604020202020204" pitchFamily="34" charset="0"/>
              <a:buChar char="•"/>
            </a:pPr>
            <a:r>
              <a:rPr lang="en-US" sz="2800" dirty="0"/>
              <a:t>Result of multiplying on the left: it permutes the rows.</a:t>
            </a:r>
          </a:p>
          <a:p>
            <a:pPr marL="457200" indent="-457200">
              <a:buFont typeface="Arial" panose="020B0604020202020204" pitchFamily="34" charset="0"/>
              <a:buChar char="•"/>
            </a:pPr>
            <a:r>
              <a:rPr lang="en-US" sz="2800" dirty="0"/>
              <a:t>Result of multiplying on the right: it permutes the columns. </a:t>
            </a:r>
          </a:p>
          <a:p>
            <a:pPr marL="457200" indent="-457200">
              <a:buFont typeface="Arial" panose="020B0604020202020204" pitchFamily="34" charset="0"/>
              <a:buChar char="•"/>
            </a:pPr>
            <a:endParaRPr lang="en-US" sz="2800"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D4E7288-D220-41CC-9DC3-BDF10CBE7D44}"/>
                  </a:ext>
                </a:extLst>
              </p:cNvPr>
              <p:cNvSpPr txBox="1"/>
              <p:nvPr/>
            </p:nvSpPr>
            <p:spPr>
              <a:xfrm>
                <a:off x="1824380" y="5135206"/>
                <a:ext cx="5780185" cy="1149674"/>
              </a:xfrm>
              <a:prstGeom prst="rect">
                <a:avLst/>
              </a:prstGeom>
              <a:noFill/>
            </p:spPr>
            <p:txBody>
              <a:bodyPr wrap="square" lIns="0" tIns="0" rIns="0" bIns="0" rtlCol="0">
                <a:spAutoFit/>
              </a:bodyPr>
              <a:lstStyle/>
              <a:p>
                <a14:m>
                  <m:oMath xmlns:m="http://schemas.openxmlformats.org/officeDocument/2006/math">
                    <m:d>
                      <m:dPr>
                        <m:ctrlPr>
                          <a:rPr lang="en-US" sz="2000" i="1" smtClean="0">
                            <a:latin typeface="Cambria Math" panose="02040503050406030204" pitchFamily="18" charset="0"/>
                          </a:rPr>
                        </m:ctrlPr>
                      </m:dPr>
                      <m:e>
                        <m:m>
                          <m:mPr>
                            <m:mcs>
                              <m:mc>
                                <m:mcPr>
                                  <m:count m:val="4"/>
                                  <m:mcJc m:val="center"/>
                                </m:mcPr>
                              </m:mc>
                            </m:mcs>
                            <m:ctrlPr>
                              <a:rPr lang="en-US" sz="2000" i="1">
                                <a:latin typeface="Cambria Math" panose="02040503050406030204" pitchFamily="18" charset="0"/>
                              </a:rPr>
                            </m:ctrlPr>
                          </m:mPr>
                          <m:mr>
                            <m:e>
                              <m:r>
                                <m:rPr>
                                  <m:brk m:alnAt="7"/>
                                </m:rPr>
                                <a:rPr lang="en-US" sz="2000" i="1">
                                  <a:latin typeface="Cambria Math" panose="02040503050406030204" pitchFamily="18" charset="0"/>
                                </a:rPr>
                                <m:t>𝑀</m:t>
                              </m:r>
                            </m:e>
                            <m:e>
                              <m:r>
                                <a:rPr lang="en-US" sz="2000" i="1">
                                  <a:latin typeface="Cambria Math" panose="02040503050406030204" pitchFamily="18" charset="0"/>
                                </a:rPr>
                                <m:t>𝐴</m:t>
                              </m:r>
                            </m:e>
                            <m:e>
                              <m:r>
                                <a:rPr lang="en-US" sz="2000" i="1">
                                  <a:latin typeface="Cambria Math" panose="02040503050406030204" pitchFamily="18" charset="0"/>
                                </a:rPr>
                                <m:t>𝑇</m:t>
                              </m:r>
                            </m:e>
                            <m:e>
                              <m:r>
                                <a:rPr lang="en-US" sz="2000" i="1">
                                  <a:latin typeface="Cambria Math" panose="02040503050406030204" pitchFamily="18" charset="0"/>
                                </a:rPr>
                                <m:t>𝑅</m:t>
                              </m:r>
                            </m:e>
                          </m:mr>
                          <m:mr>
                            <m:e>
                              <m:r>
                                <a:rPr lang="en-US" sz="2000" i="1">
                                  <a:latin typeface="Cambria Math" panose="02040503050406030204" pitchFamily="18" charset="0"/>
                                </a:rPr>
                                <m:t>𝐼</m:t>
                              </m:r>
                            </m:e>
                            <m:e>
                              <m:r>
                                <a:rPr lang="en-US" sz="2000" i="1">
                                  <a:latin typeface="Cambria Math" panose="02040503050406030204" pitchFamily="18" charset="0"/>
                                </a:rPr>
                                <m:t>𝑋</m:t>
                              </m:r>
                            </m:e>
                            <m:e>
                              <m:r>
                                <a:rPr lang="en-US" sz="2000" b="0" i="1" smtClean="0">
                                  <a:latin typeface="Cambria Math" panose="02040503050406030204" pitchFamily="18" charset="0"/>
                                </a:rPr>
                                <m:t>_</m:t>
                              </m:r>
                            </m:e>
                            <m:e>
                              <m:r>
                                <a:rPr lang="en-US" sz="2000" b="0" i="1" smtClean="0">
                                  <a:latin typeface="Cambria Math" panose="02040503050406030204" pitchFamily="18" charset="0"/>
                                </a:rPr>
                                <m:t>_</m:t>
                              </m:r>
                            </m:e>
                          </m:mr>
                          <m:mr>
                            <m:e>
                              <m:r>
                                <a:rPr lang="en-US" sz="2000" i="1">
                                  <a:latin typeface="Cambria Math" panose="02040503050406030204" pitchFamily="18" charset="0"/>
                                </a:rPr>
                                <m:t>𝐶</m:t>
                              </m:r>
                            </m:e>
                            <m:e>
                              <m:r>
                                <a:rPr lang="en-US" sz="2000" i="1">
                                  <a:latin typeface="Cambria Math" panose="02040503050406030204" pitchFamily="18" charset="0"/>
                                </a:rPr>
                                <m:t>𝑂</m:t>
                              </m:r>
                            </m:e>
                            <m:e>
                              <m:r>
                                <a:rPr lang="en-US" sz="2000" i="1">
                                  <a:latin typeface="Cambria Math" panose="02040503050406030204" pitchFamily="18" charset="0"/>
                                </a:rPr>
                                <m:t>𝑁</m:t>
                              </m:r>
                            </m:e>
                            <m:e>
                              <m:r>
                                <a:rPr lang="en-US" sz="2000" i="1">
                                  <a:latin typeface="Cambria Math" panose="02040503050406030204" pitchFamily="18" charset="0"/>
                                </a:rPr>
                                <m:t>𝑇</m:t>
                              </m:r>
                            </m:e>
                          </m:mr>
                          <m:mr>
                            <m:e>
                              <m:r>
                                <a:rPr lang="en-US" sz="2000" i="1">
                                  <a:latin typeface="Cambria Math" panose="02040503050406030204" pitchFamily="18" charset="0"/>
                                </a:rPr>
                                <m:t>𝐸</m:t>
                              </m:r>
                            </m:e>
                            <m:e>
                              <m:r>
                                <a:rPr lang="en-US" sz="2000" i="1">
                                  <a:latin typeface="Cambria Math" panose="02040503050406030204" pitchFamily="18" charset="0"/>
                                </a:rPr>
                                <m:t>𝑁</m:t>
                              </m:r>
                            </m:e>
                            <m:e>
                              <m:r>
                                <a:rPr lang="en-US" sz="2000" i="1">
                                  <a:latin typeface="Cambria Math" panose="02040503050406030204" pitchFamily="18" charset="0"/>
                                </a:rPr>
                                <m:t>𝑇</m:t>
                              </m:r>
                            </m:e>
                            <m:e>
                              <m:r>
                                <a:rPr lang="en-US" sz="2000" b="0" i="1" smtClean="0">
                                  <a:latin typeface="Cambria Math" panose="02040503050406030204" pitchFamily="18" charset="0"/>
                                </a:rPr>
                                <m:t>_</m:t>
                              </m:r>
                            </m:e>
                          </m:mr>
                        </m:m>
                      </m:e>
                    </m:d>
                    <m:d>
                      <m:dPr>
                        <m:ctrlPr>
                          <a:rPr lang="en-US" sz="2000" i="1" smtClean="0">
                            <a:latin typeface="Cambria Math" panose="02040503050406030204" pitchFamily="18" charset="0"/>
                          </a:rPr>
                        </m:ctrlPr>
                      </m:dPr>
                      <m:e>
                        <m:m>
                          <m:mPr>
                            <m:mcs>
                              <m:mc>
                                <m:mcPr>
                                  <m:count m:val="4"/>
                                  <m:mcJc m:val="center"/>
                                </m:mcPr>
                              </m:mc>
                            </m:mcs>
                            <m:ctrlPr>
                              <a:rPr lang="en-US" sz="2000" i="1">
                                <a:latin typeface="Cambria Math" panose="02040503050406030204" pitchFamily="18" charset="0"/>
                              </a:rPr>
                            </m:ctrlPr>
                          </m:mPr>
                          <m:mr>
                            <m:e>
                              <m:r>
                                <m:rPr>
                                  <m:brk m:alnAt="7"/>
                                </m:rPr>
                                <a:rPr lang="en-US" sz="2000" b="0" i="1" smtClean="0">
                                  <a:latin typeface="Cambria Math" panose="02040503050406030204" pitchFamily="18" charset="0"/>
                                </a:rPr>
                                <m:t>1</m:t>
                              </m:r>
                            </m:e>
                            <m:e>
                              <m:r>
                                <a:rPr lang="en-US" sz="2000" b="0" i="1" smtClean="0">
                                  <a:latin typeface="Cambria Math" panose="02040503050406030204" pitchFamily="18" charset="0"/>
                                </a:rPr>
                                <m:t>0</m:t>
                              </m:r>
                            </m:e>
                            <m:e>
                              <m:r>
                                <a:rPr lang="en-US" sz="2000" b="0" i="1" smtClean="0">
                                  <a:latin typeface="Cambria Math" panose="02040503050406030204" pitchFamily="18" charset="0"/>
                                </a:rPr>
                                <m:t>0</m:t>
                              </m:r>
                            </m:e>
                            <m:e>
                              <m:r>
                                <a:rPr lang="en-US" sz="2000" i="1">
                                  <a:latin typeface="Cambria Math" panose="02040503050406030204" pitchFamily="18" charset="0"/>
                                </a:rPr>
                                <m:t>0</m:t>
                              </m:r>
                            </m:e>
                          </m:mr>
                          <m:mr>
                            <m:e>
                              <m:r>
                                <a:rPr lang="en-US" sz="2000" b="0" i="1" smtClean="0">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b="0" i="1" smtClean="0">
                                  <a:latin typeface="Cambria Math" panose="02040503050406030204" pitchFamily="18" charset="0"/>
                                </a:rPr>
                                <m:t>1</m:t>
                              </m:r>
                            </m:e>
                          </m:mr>
                          <m:mr>
                            <m:e>
                              <m:r>
                                <a:rPr lang="en-US" sz="2000" i="1">
                                  <a:latin typeface="Cambria Math" panose="02040503050406030204" pitchFamily="18" charset="0"/>
                                </a:rPr>
                                <m:t>0</m:t>
                              </m:r>
                            </m:e>
                            <m:e>
                              <m:r>
                                <a:rPr lang="en-US" sz="2000" b="0" i="1" smtClean="0">
                                  <a:latin typeface="Cambria Math" panose="02040503050406030204" pitchFamily="18" charset="0"/>
                                </a:rPr>
                                <m:t>1</m:t>
                              </m:r>
                            </m:e>
                            <m:e>
                              <m:r>
                                <a:rPr lang="en-US" sz="2000" i="1">
                                  <a:latin typeface="Cambria Math" panose="02040503050406030204" pitchFamily="18" charset="0"/>
                                </a:rPr>
                                <m:t>0</m:t>
                              </m:r>
                            </m:e>
                            <m:e>
                              <m:r>
                                <a:rPr lang="en-US" sz="2000" b="0" i="1" smtClean="0">
                                  <a:latin typeface="Cambria Math" panose="02040503050406030204" pitchFamily="18" charset="0"/>
                                </a:rPr>
                                <m:t>0</m:t>
                              </m:r>
                            </m:e>
                          </m:mr>
                          <m:mr>
                            <m:e>
                              <m:r>
                                <a:rPr lang="en-US" sz="2000" i="1">
                                  <a:latin typeface="Cambria Math" panose="02040503050406030204" pitchFamily="18" charset="0"/>
                                </a:rPr>
                                <m:t>0</m:t>
                              </m:r>
                            </m:e>
                            <m:e>
                              <m:r>
                                <a:rPr lang="en-US" sz="2000" b="0" i="1" smtClean="0">
                                  <a:latin typeface="Cambria Math" panose="02040503050406030204" pitchFamily="18" charset="0"/>
                                </a:rPr>
                                <m:t>0</m:t>
                              </m:r>
                            </m:e>
                            <m:e>
                              <m:r>
                                <a:rPr lang="en-US" sz="2000" b="0" i="1" smtClean="0">
                                  <a:latin typeface="Cambria Math" panose="02040503050406030204" pitchFamily="18" charset="0"/>
                                </a:rPr>
                                <m:t>1</m:t>
                              </m:r>
                            </m:e>
                            <m:e>
                              <m:r>
                                <a:rPr lang="en-US" sz="2000" i="1">
                                  <a:latin typeface="Cambria Math" panose="02040503050406030204" pitchFamily="18" charset="0"/>
                                </a:rPr>
                                <m:t>0</m:t>
                              </m:r>
                            </m:e>
                          </m:mr>
                        </m:m>
                      </m:e>
                    </m:d>
                  </m:oMath>
                </a14:m>
                <a:r>
                  <a:rPr lang="en-US" sz="2000" dirty="0"/>
                  <a:t>= </a:t>
                </a:r>
                <a14:m>
                  <m:oMath xmlns:m="http://schemas.openxmlformats.org/officeDocument/2006/math">
                    <m:d>
                      <m:dPr>
                        <m:ctrlPr>
                          <a:rPr lang="en-US" sz="2000" i="1">
                            <a:latin typeface="Cambria Math" panose="02040503050406030204" pitchFamily="18" charset="0"/>
                          </a:rPr>
                        </m:ctrlPr>
                      </m:dPr>
                      <m:e>
                        <m:m>
                          <m:mPr>
                            <m:mcs>
                              <m:mc>
                                <m:mcPr>
                                  <m:count m:val="4"/>
                                  <m:mcJc m:val="center"/>
                                </m:mcPr>
                              </m:mc>
                            </m:mcs>
                            <m:ctrlPr>
                              <a:rPr lang="en-US" sz="2000" b="0" i="1" smtClean="0">
                                <a:latin typeface="Cambria Math" panose="02040503050406030204" pitchFamily="18" charset="0"/>
                              </a:rPr>
                            </m:ctrlPr>
                          </m:mPr>
                          <m:mr>
                            <m:e>
                              <m:r>
                                <m:rPr>
                                  <m:brk m:alnAt="7"/>
                                </m:rPr>
                                <a:rPr lang="en-US" sz="2000" b="0" i="1" smtClean="0">
                                  <a:latin typeface="Cambria Math" panose="02040503050406030204" pitchFamily="18" charset="0"/>
                                </a:rPr>
                                <m:t>𝑀</m:t>
                              </m:r>
                            </m:e>
                            <m:e>
                              <m:r>
                                <a:rPr lang="en-US" sz="2000" b="0" i="1" smtClean="0">
                                  <a:latin typeface="Cambria Math" panose="02040503050406030204" pitchFamily="18" charset="0"/>
                                </a:rPr>
                                <m:t>𝑇</m:t>
                              </m:r>
                            </m:e>
                            <m:e>
                              <m:r>
                                <a:rPr lang="en-US" sz="2000" b="0" i="1" smtClean="0">
                                  <a:latin typeface="Cambria Math" panose="02040503050406030204" pitchFamily="18" charset="0"/>
                                </a:rPr>
                                <m:t>𝑅</m:t>
                              </m:r>
                            </m:e>
                            <m:e>
                              <m:r>
                                <a:rPr lang="en-US" sz="2000" b="0" i="1" smtClean="0">
                                  <a:latin typeface="Cambria Math" panose="02040503050406030204" pitchFamily="18" charset="0"/>
                                </a:rPr>
                                <m:t>𝐴</m:t>
                              </m:r>
                            </m:e>
                          </m:mr>
                          <m:mr>
                            <m:e>
                              <m:r>
                                <a:rPr lang="en-US" sz="2000" b="0" i="1" smtClean="0">
                                  <a:latin typeface="Cambria Math" panose="02040503050406030204" pitchFamily="18" charset="0"/>
                                </a:rPr>
                                <m:t>𝐼</m:t>
                              </m:r>
                            </m:e>
                            <m:e>
                              <m:r>
                                <a:rPr lang="en-US" sz="2000" b="0" i="1" smtClean="0">
                                  <a:latin typeface="Cambria Math" panose="02040503050406030204" pitchFamily="18" charset="0"/>
                                </a:rPr>
                                <m:t>_</m:t>
                              </m:r>
                            </m:e>
                            <m:e>
                              <m:r>
                                <a:rPr lang="en-US" sz="2000" b="0" i="1" smtClean="0">
                                  <a:latin typeface="Cambria Math" panose="02040503050406030204" pitchFamily="18" charset="0"/>
                                </a:rPr>
                                <m:t>_</m:t>
                              </m:r>
                            </m:e>
                            <m:e>
                              <m:r>
                                <a:rPr lang="en-US" sz="2000" b="0" i="1" smtClean="0">
                                  <a:latin typeface="Cambria Math" panose="02040503050406030204" pitchFamily="18" charset="0"/>
                                </a:rPr>
                                <m:t>𝑋</m:t>
                              </m:r>
                            </m:e>
                          </m:mr>
                          <m:mr>
                            <m:e>
                              <m:r>
                                <a:rPr lang="en-US" sz="2000" b="0" i="1" smtClean="0">
                                  <a:latin typeface="Cambria Math" panose="02040503050406030204" pitchFamily="18" charset="0"/>
                                </a:rPr>
                                <m:t>𝐶</m:t>
                              </m:r>
                            </m:e>
                            <m:e>
                              <m:r>
                                <a:rPr lang="en-US" sz="2000" b="0" i="1" smtClean="0">
                                  <a:latin typeface="Cambria Math" panose="02040503050406030204" pitchFamily="18" charset="0"/>
                                </a:rPr>
                                <m:t>𝑁</m:t>
                              </m:r>
                            </m:e>
                            <m:e>
                              <m:r>
                                <a:rPr lang="en-US" sz="2000" b="0" i="1" smtClean="0">
                                  <a:latin typeface="Cambria Math" panose="02040503050406030204" pitchFamily="18" charset="0"/>
                                </a:rPr>
                                <m:t>𝑇</m:t>
                              </m:r>
                            </m:e>
                            <m:e>
                              <m:r>
                                <a:rPr lang="en-US" sz="2000" b="0" i="1" smtClean="0">
                                  <a:latin typeface="Cambria Math" panose="02040503050406030204" pitchFamily="18" charset="0"/>
                                </a:rPr>
                                <m:t>𝑂</m:t>
                              </m:r>
                            </m:e>
                          </m:mr>
                          <m:mr>
                            <m:e>
                              <m:r>
                                <a:rPr lang="en-US" sz="2000" b="0" i="1" smtClean="0">
                                  <a:latin typeface="Cambria Math" panose="02040503050406030204" pitchFamily="18" charset="0"/>
                                </a:rPr>
                                <m:t>𝐸</m:t>
                              </m:r>
                            </m:e>
                            <m:e>
                              <m:r>
                                <a:rPr lang="en-US" sz="2000" b="0" i="1" smtClean="0">
                                  <a:latin typeface="Cambria Math" panose="02040503050406030204" pitchFamily="18" charset="0"/>
                                </a:rPr>
                                <m:t>𝑇</m:t>
                              </m:r>
                            </m:e>
                            <m:e>
                              <m:r>
                                <a:rPr lang="en-US" sz="2000" b="0" i="1" smtClean="0">
                                  <a:latin typeface="Cambria Math" panose="02040503050406030204" pitchFamily="18" charset="0"/>
                                </a:rPr>
                                <m:t>_</m:t>
                              </m:r>
                            </m:e>
                            <m:e>
                              <m:r>
                                <a:rPr lang="en-US" sz="2000" b="0" i="1" smtClean="0">
                                  <a:latin typeface="Cambria Math" panose="02040503050406030204" pitchFamily="18" charset="0"/>
                                </a:rPr>
                                <m:t>𝑁</m:t>
                              </m:r>
                            </m:e>
                          </m:mr>
                        </m:m>
                      </m:e>
                    </m:d>
                  </m:oMath>
                </a14:m>
                <a:endParaRPr lang="en-US" sz="2000" dirty="0"/>
              </a:p>
            </p:txBody>
          </p:sp>
        </mc:Choice>
        <mc:Fallback xmlns="">
          <p:sp>
            <p:nvSpPr>
              <p:cNvPr id="7" name="TextBox 6">
                <a:extLst>
                  <a:ext uri="{FF2B5EF4-FFF2-40B4-BE49-F238E27FC236}">
                    <a16:creationId xmlns:a16="http://schemas.microsoft.com/office/drawing/2014/main" id="{3D4E7288-D220-41CC-9DC3-BDF10CBE7D44}"/>
                  </a:ext>
                </a:extLst>
              </p:cNvPr>
              <p:cNvSpPr txBox="1">
                <a:spLocks noRot="1" noChangeAspect="1" noMove="1" noResize="1" noEditPoints="1" noAdjustHandles="1" noChangeArrowheads="1" noChangeShapeType="1" noTextEdit="1"/>
              </p:cNvSpPr>
              <p:nvPr/>
            </p:nvSpPr>
            <p:spPr>
              <a:xfrm>
                <a:off x="1824380" y="5135206"/>
                <a:ext cx="5780185" cy="1149674"/>
              </a:xfrm>
              <a:prstGeom prst="rect">
                <a:avLst/>
              </a:prstGeom>
              <a:blipFill>
                <a:blip r:embed="rId2"/>
                <a:stretch>
                  <a:fillRect/>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LET'S SUM UP WHAT WE'VE DISCOVERED</a:t>
            </a:r>
            <a:endParaRPr lang="es-ES" dirty="0"/>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80D36EEA-F784-4789-8FCE-D346CCA00D88}"/>
                  </a:ext>
                </a:extLst>
              </p:cNvPr>
              <p:cNvSpPr txBox="1"/>
              <p:nvPr/>
            </p:nvSpPr>
            <p:spPr>
              <a:xfrm>
                <a:off x="1843925" y="3719486"/>
                <a:ext cx="5760640" cy="1149674"/>
              </a:xfrm>
              <a:prstGeom prst="rect">
                <a:avLst/>
              </a:prstGeom>
              <a:noFill/>
            </p:spPr>
            <p:txBody>
              <a:bodyPr wrap="square" lIns="0" tIns="0" rIns="0" bIns="0" rtlCol="0">
                <a:spAutoFit/>
              </a:bodyPr>
              <a:lstStyle/>
              <a:p>
                <a14:m>
                  <m:oMath xmlns:m="http://schemas.openxmlformats.org/officeDocument/2006/math">
                    <m:d>
                      <m:dPr>
                        <m:ctrlPr>
                          <a:rPr lang="en-US" sz="2000" i="1" smtClean="0">
                            <a:latin typeface="Cambria Math" panose="02040503050406030204" pitchFamily="18" charset="0"/>
                          </a:rPr>
                        </m:ctrlPr>
                      </m:dPr>
                      <m:e>
                        <m:m>
                          <m:mPr>
                            <m:mcs>
                              <m:mc>
                                <m:mcPr>
                                  <m:count m:val="4"/>
                                  <m:mcJc m:val="center"/>
                                </m:mcPr>
                              </m:mc>
                            </m:mcs>
                            <m:ctrlPr>
                              <a:rPr lang="en-US" sz="2000" i="1">
                                <a:latin typeface="Cambria Math" panose="02040503050406030204" pitchFamily="18" charset="0"/>
                              </a:rPr>
                            </m:ctrlPr>
                          </m:mPr>
                          <m:mr>
                            <m:e>
                              <m:r>
                                <m:rPr>
                                  <m:brk m:alnAt="7"/>
                                </m:rPr>
                                <a:rPr lang="en-US" sz="2000" i="1">
                                  <a:latin typeface="Cambria Math" panose="02040503050406030204" pitchFamily="18" charset="0"/>
                                </a:rPr>
                                <m:t>0</m:t>
                              </m:r>
                            </m:e>
                            <m:e>
                              <m:r>
                                <a:rPr lang="en-US" sz="2000" b="0" i="1" smtClean="0">
                                  <a:latin typeface="Cambria Math" panose="02040503050406030204" pitchFamily="18" charset="0"/>
                                </a:rPr>
                                <m:t>0</m:t>
                              </m:r>
                            </m:e>
                            <m:e>
                              <m:r>
                                <a:rPr lang="en-US" sz="2000" b="0" i="1" smtClean="0">
                                  <a:latin typeface="Cambria Math" panose="02040503050406030204" pitchFamily="18" charset="0"/>
                                </a:rPr>
                                <m:t>1</m:t>
                              </m:r>
                            </m:e>
                            <m:e>
                              <m:r>
                                <a:rPr lang="en-US" sz="2000" i="1">
                                  <a:latin typeface="Cambria Math" panose="02040503050406030204" pitchFamily="18" charset="0"/>
                                </a:rPr>
                                <m:t>0</m:t>
                              </m:r>
                            </m:e>
                          </m:mr>
                          <m:mr>
                            <m:e>
                              <m:r>
                                <a:rPr lang="en-US" sz="2000" i="1">
                                  <a:latin typeface="Cambria Math" panose="02040503050406030204" pitchFamily="18" charset="0"/>
                                </a:rPr>
                                <m:t>1</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0</m:t>
                              </m:r>
                            </m:e>
                          </m:mr>
                          <m:mr>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1</m:t>
                              </m:r>
                            </m:e>
                          </m:mr>
                          <m:mr>
                            <m:e>
                              <m:r>
                                <a:rPr lang="en-US" sz="2000" i="1">
                                  <a:latin typeface="Cambria Math" panose="02040503050406030204" pitchFamily="18" charset="0"/>
                                </a:rPr>
                                <m:t>0</m:t>
                              </m:r>
                            </m:e>
                            <m:e>
                              <m:r>
                                <a:rPr lang="en-US" sz="2000" b="0" i="1" smtClean="0">
                                  <a:latin typeface="Cambria Math" panose="02040503050406030204" pitchFamily="18" charset="0"/>
                                </a:rPr>
                                <m:t>1</m:t>
                              </m:r>
                            </m:e>
                            <m:e>
                              <m:r>
                                <a:rPr lang="en-US" sz="2000" b="0" i="1" smtClean="0">
                                  <a:latin typeface="Cambria Math" panose="02040503050406030204" pitchFamily="18" charset="0"/>
                                </a:rPr>
                                <m:t>0</m:t>
                              </m:r>
                            </m:e>
                            <m:e>
                              <m:r>
                                <a:rPr lang="en-US" sz="2000" i="1">
                                  <a:latin typeface="Cambria Math" panose="02040503050406030204" pitchFamily="18" charset="0"/>
                                </a:rPr>
                                <m:t>0</m:t>
                              </m:r>
                            </m:e>
                          </m:mr>
                        </m:m>
                      </m:e>
                    </m:d>
                    <m:d>
                      <m:dPr>
                        <m:ctrlPr>
                          <a:rPr lang="en-US" sz="2000" i="1">
                            <a:latin typeface="Cambria Math" panose="02040503050406030204" pitchFamily="18" charset="0"/>
                          </a:rPr>
                        </m:ctrlPr>
                      </m:dPr>
                      <m:e>
                        <m:m>
                          <m:mPr>
                            <m:mcs>
                              <m:mc>
                                <m:mcPr>
                                  <m:count m:val="4"/>
                                  <m:mcJc m:val="center"/>
                                </m:mcPr>
                              </m:mc>
                            </m:mcs>
                            <m:ctrlPr>
                              <a:rPr lang="en-US" sz="2000" i="1" smtClean="0">
                                <a:latin typeface="Cambria Math" panose="02040503050406030204" pitchFamily="18" charset="0"/>
                              </a:rPr>
                            </m:ctrlPr>
                          </m:mPr>
                          <m:mr>
                            <m:e>
                              <m:r>
                                <m:rPr>
                                  <m:brk m:alnAt="7"/>
                                </m:rPr>
                                <a:rPr lang="en-US" sz="2000" b="0" i="1" smtClean="0">
                                  <a:latin typeface="Cambria Math" panose="02040503050406030204" pitchFamily="18" charset="0"/>
                                </a:rPr>
                                <m:t>𝑀</m:t>
                              </m:r>
                            </m:e>
                            <m:e>
                              <m:r>
                                <a:rPr lang="en-US" sz="2000" b="0" i="1" smtClean="0">
                                  <a:latin typeface="Cambria Math" panose="02040503050406030204" pitchFamily="18" charset="0"/>
                                </a:rPr>
                                <m:t>𝐴</m:t>
                              </m:r>
                            </m:e>
                            <m:e>
                              <m:r>
                                <a:rPr lang="en-US" sz="2000" b="0" i="1" smtClean="0">
                                  <a:latin typeface="Cambria Math" panose="02040503050406030204" pitchFamily="18" charset="0"/>
                                </a:rPr>
                                <m:t>𝑇</m:t>
                              </m:r>
                            </m:e>
                            <m:e>
                              <m:r>
                                <a:rPr lang="en-US" sz="2000" b="0" i="1" smtClean="0">
                                  <a:latin typeface="Cambria Math" panose="02040503050406030204" pitchFamily="18" charset="0"/>
                                </a:rPr>
                                <m:t>𝑅</m:t>
                              </m:r>
                            </m:e>
                          </m:mr>
                          <m:mr>
                            <m:e>
                              <m:r>
                                <a:rPr lang="en-US" sz="2000" b="0" i="1" smtClean="0">
                                  <a:latin typeface="Cambria Math" panose="02040503050406030204" pitchFamily="18" charset="0"/>
                                </a:rPr>
                                <m:t>𝐼</m:t>
                              </m:r>
                            </m:e>
                            <m:e>
                              <m:r>
                                <a:rPr lang="en-US" sz="2000" b="0" i="1" smtClean="0">
                                  <a:latin typeface="Cambria Math" panose="02040503050406030204" pitchFamily="18" charset="0"/>
                                </a:rPr>
                                <m:t>𝑋</m:t>
                              </m:r>
                            </m:e>
                            <m:e>
                              <m:r>
                                <a:rPr lang="en-US" sz="2000" b="0" i="1" smtClean="0">
                                  <a:latin typeface="Cambria Math" panose="02040503050406030204" pitchFamily="18" charset="0"/>
                                </a:rPr>
                                <m:t>_</m:t>
                              </m:r>
                            </m:e>
                            <m:e>
                              <m:r>
                                <a:rPr lang="en-US" sz="2000" b="0" i="1" smtClean="0">
                                  <a:latin typeface="Cambria Math" panose="02040503050406030204" pitchFamily="18" charset="0"/>
                                </a:rPr>
                                <m:t>_</m:t>
                              </m:r>
                            </m:e>
                          </m:mr>
                          <m:mr>
                            <m:e>
                              <m:r>
                                <a:rPr lang="en-US" sz="2000" b="0" i="1" smtClean="0">
                                  <a:latin typeface="Cambria Math" panose="02040503050406030204" pitchFamily="18" charset="0"/>
                                </a:rPr>
                                <m:t>𝐶</m:t>
                              </m:r>
                            </m:e>
                            <m:e>
                              <m:r>
                                <a:rPr lang="en-US" sz="2000" b="0" i="1" smtClean="0">
                                  <a:latin typeface="Cambria Math" panose="02040503050406030204" pitchFamily="18" charset="0"/>
                                </a:rPr>
                                <m:t>𝑂</m:t>
                              </m:r>
                            </m:e>
                            <m:e>
                              <m:r>
                                <a:rPr lang="en-US" sz="2000" b="0" i="1" smtClean="0">
                                  <a:latin typeface="Cambria Math" panose="02040503050406030204" pitchFamily="18" charset="0"/>
                                </a:rPr>
                                <m:t>𝑁</m:t>
                              </m:r>
                            </m:e>
                            <m:e>
                              <m:r>
                                <a:rPr lang="en-US" sz="2000" b="0" i="1" smtClean="0">
                                  <a:latin typeface="Cambria Math" panose="02040503050406030204" pitchFamily="18" charset="0"/>
                                </a:rPr>
                                <m:t>𝑇</m:t>
                              </m:r>
                            </m:e>
                          </m:mr>
                          <m:mr>
                            <m:e>
                              <m:r>
                                <a:rPr lang="en-US" sz="2000" b="0" i="1" smtClean="0">
                                  <a:latin typeface="Cambria Math" panose="02040503050406030204" pitchFamily="18" charset="0"/>
                                </a:rPr>
                                <m:t>𝐸</m:t>
                              </m:r>
                            </m:e>
                            <m:e>
                              <m:r>
                                <a:rPr lang="en-US" sz="2000" b="0" i="1" smtClean="0">
                                  <a:latin typeface="Cambria Math" panose="02040503050406030204" pitchFamily="18" charset="0"/>
                                </a:rPr>
                                <m:t>𝑁</m:t>
                              </m:r>
                            </m:e>
                            <m:e>
                              <m:r>
                                <a:rPr lang="en-US" sz="2000" b="0" i="1" smtClean="0">
                                  <a:latin typeface="Cambria Math" panose="02040503050406030204" pitchFamily="18" charset="0"/>
                                </a:rPr>
                                <m:t>𝑇</m:t>
                              </m:r>
                            </m:e>
                            <m:e>
                              <m:r>
                                <a:rPr lang="en-US" sz="2000" b="0" i="1" smtClean="0">
                                  <a:latin typeface="Cambria Math" panose="02040503050406030204" pitchFamily="18" charset="0"/>
                                </a:rPr>
                                <m:t>_</m:t>
                              </m:r>
                            </m:e>
                          </m:mr>
                        </m:m>
                      </m:e>
                    </m:d>
                  </m:oMath>
                </a14:m>
                <a:r>
                  <a:rPr lang="en-US" sz="2000" dirty="0"/>
                  <a:t>= </a:t>
                </a:r>
                <a14:m>
                  <m:oMath xmlns:m="http://schemas.openxmlformats.org/officeDocument/2006/math">
                    <m:d>
                      <m:dPr>
                        <m:ctrlPr>
                          <a:rPr lang="en-US" sz="2000" i="1">
                            <a:latin typeface="Cambria Math" panose="02040503050406030204" pitchFamily="18" charset="0"/>
                          </a:rPr>
                        </m:ctrlPr>
                      </m:dPr>
                      <m:e>
                        <m:m>
                          <m:mPr>
                            <m:mcs>
                              <m:mc>
                                <m:mcPr>
                                  <m:count m:val="4"/>
                                  <m:mcJc m:val="center"/>
                                </m:mcPr>
                              </m:mc>
                            </m:mcs>
                            <m:ctrlPr>
                              <a:rPr lang="en-US" sz="2000" b="0" i="1" smtClean="0">
                                <a:latin typeface="Cambria Math" panose="02040503050406030204" pitchFamily="18" charset="0"/>
                              </a:rPr>
                            </m:ctrlPr>
                          </m:mPr>
                          <m:mr>
                            <m:e>
                              <m:r>
                                <m:rPr>
                                  <m:brk m:alnAt="7"/>
                                </m:rPr>
                                <a:rPr lang="en-US" sz="2000" b="0" i="1" smtClean="0">
                                  <a:latin typeface="Cambria Math" panose="02040503050406030204" pitchFamily="18" charset="0"/>
                                </a:rPr>
                                <m:t>𝐶</m:t>
                              </m:r>
                            </m:e>
                            <m:e>
                              <m:r>
                                <a:rPr lang="en-US" sz="2000" b="0" i="1" smtClean="0">
                                  <a:latin typeface="Cambria Math" panose="02040503050406030204" pitchFamily="18" charset="0"/>
                                </a:rPr>
                                <m:t>𝑂</m:t>
                              </m:r>
                            </m:e>
                            <m:e>
                              <m:r>
                                <a:rPr lang="en-US" sz="2000" b="0" i="1" smtClean="0">
                                  <a:latin typeface="Cambria Math" panose="02040503050406030204" pitchFamily="18" charset="0"/>
                                </a:rPr>
                                <m:t>𝑁</m:t>
                              </m:r>
                            </m:e>
                            <m:e>
                              <m:r>
                                <a:rPr lang="en-US" sz="2000" b="0" i="1" smtClean="0">
                                  <a:latin typeface="Cambria Math" panose="02040503050406030204" pitchFamily="18" charset="0"/>
                                </a:rPr>
                                <m:t>𝑇</m:t>
                              </m:r>
                            </m:e>
                          </m:mr>
                          <m:mr>
                            <m:e>
                              <m:r>
                                <a:rPr lang="en-US" sz="2000" b="0" i="1" smtClean="0">
                                  <a:latin typeface="Cambria Math" panose="02040503050406030204" pitchFamily="18" charset="0"/>
                                </a:rPr>
                                <m:t>𝑀</m:t>
                              </m:r>
                            </m:e>
                            <m:e>
                              <m:r>
                                <a:rPr lang="en-US" sz="2000" b="0" i="1" smtClean="0">
                                  <a:latin typeface="Cambria Math" panose="02040503050406030204" pitchFamily="18" charset="0"/>
                                </a:rPr>
                                <m:t>𝐴</m:t>
                              </m:r>
                            </m:e>
                            <m:e>
                              <m:r>
                                <a:rPr lang="en-US" sz="2000" b="0" i="1" smtClean="0">
                                  <a:latin typeface="Cambria Math" panose="02040503050406030204" pitchFamily="18" charset="0"/>
                                </a:rPr>
                                <m:t>𝑇</m:t>
                              </m:r>
                            </m:e>
                            <m:e>
                              <m:r>
                                <a:rPr lang="en-US" sz="2000" b="0" i="1" smtClean="0">
                                  <a:latin typeface="Cambria Math" panose="02040503050406030204" pitchFamily="18" charset="0"/>
                                </a:rPr>
                                <m:t>𝑅</m:t>
                              </m:r>
                            </m:e>
                          </m:mr>
                          <m:mr>
                            <m:e>
                              <m:r>
                                <a:rPr lang="en-US" sz="2000" b="0" i="1" smtClean="0">
                                  <a:latin typeface="Cambria Math" panose="02040503050406030204" pitchFamily="18" charset="0"/>
                                </a:rPr>
                                <m:t>𝐸</m:t>
                              </m:r>
                            </m:e>
                            <m:e>
                              <m:r>
                                <a:rPr lang="en-US" sz="2000" b="0" i="1" smtClean="0">
                                  <a:latin typeface="Cambria Math" panose="02040503050406030204" pitchFamily="18" charset="0"/>
                                </a:rPr>
                                <m:t>𝑁</m:t>
                              </m:r>
                            </m:e>
                            <m:e>
                              <m:r>
                                <a:rPr lang="en-US" sz="2000" b="0" i="1" smtClean="0">
                                  <a:latin typeface="Cambria Math" panose="02040503050406030204" pitchFamily="18" charset="0"/>
                                </a:rPr>
                                <m:t>𝑇</m:t>
                              </m:r>
                            </m:e>
                            <m:e>
                              <m:r>
                                <a:rPr lang="en-US" sz="2000" b="0" i="1" smtClean="0">
                                  <a:latin typeface="Cambria Math" panose="02040503050406030204" pitchFamily="18" charset="0"/>
                                </a:rPr>
                                <m:t>_</m:t>
                              </m:r>
                            </m:e>
                          </m:mr>
                          <m:mr>
                            <m:e>
                              <m:r>
                                <a:rPr lang="en-US" sz="2000" b="0" i="1" smtClean="0">
                                  <a:latin typeface="Cambria Math" panose="02040503050406030204" pitchFamily="18" charset="0"/>
                                </a:rPr>
                                <m:t>𝐼</m:t>
                              </m:r>
                            </m:e>
                            <m:e>
                              <m:r>
                                <a:rPr lang="en-US" sz="2000" b="0" i="1" smtClean="0">
                                  <a:latin typeface="Cambria Math" panose="02040503050406030204" pitchFamily="18" charset="0"/>
                                </a:rPr>
                                <m:t>𝑋</m:t>
                              </m:r>
                            </m:e>
                            <m:e>
                              <m:r>
                                <a:rPr lang="en-US" sz="2000" b="0" i="1" smtClean="0">
                                  <a:latin typeface="Cambria Math" panose="02040503050406030204" pitchFamily="18" charset="0"/>
                                </a:rPr>
                                <m:t>_</m:t>
                              </m:r>
                            </m:e>
                            <m:e>
                              <m:r>
                                <a:rPr lang="en-US" sz="2000" b="0" i="1" smtClean="0">
                                  <a:latin typeface="Cambria Math" panose="02040503050406030204" pitchFamily="18" charset="0"/>
                                </a:rPr>
                                <m:t>_</m:t>
                              </m:r>
                            </m:e>
                          </m:mr>
                        </m:m>
                      </m:e>
                    </m:d>
                  </m:oMath>
                </a14:m>
                <a:endParaRPr lang="en-US" sz="2000" dirty="0"/>
              </a:p>
            </p:txBody>
          </p:sp>
        </mc:Choice>
        <mc:Fallback xmlns="">
          <p:sp>
            <p:nvSpPr>
              <p:cNvPr id="10" name="TextBox 9">
                <a:extLst>
                  <a:ext uri="{FF2B5EF4-FFF2-40B4-BE49-F238E27FC236}">
                    <a16:creationId xmlns:a16="http://schemas.microsoft.com/office/drawing/2014/main" id="{80D36EEA-F784-4789-8FCE-D346CCA00D88}"/>
                  </a:ext>
                </a:extLst>
              </p:cNvPr>
              <p:cNvSpPr txBox="1">
                <a:spLocks noRot="1" noChangeAspect="1" noMove="1" noResize="1" noEditPoints="1" noAdjustHandles="1" noChangeArrowheads="1" noChangeShapeType="1" noTextEdit="1"/>
              </p:cNvSpPr>
              <p:nvPr/>
            </p:nvSpPr>
            <p:spPr>
              <a:xfrm>
                <a:off x="1843925" y="3719486"/>
                <a:ext cx="5760640" cy="1149674"/>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905303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75556" y="5085184"/>
            <a:ext cx="7992888" cy="1080120"/>
          </a:xfrm>
        </p:spPr>
        <p:txBody>
          <a:bodyPr>
            <a:normAutofit/>
          </a:bodyPr>
          <a:lstStyle/>
          <a:p>
            <a:pPr algn="l"/>
            <a:r>
              <a:rPr lang="es-ES" dirty="0"/>
              <a:t>   </a:t>
            </a:r>
          </a:p>
        </p:txBody>
      </p:sp>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AND WHAT RESULT DO WE GET IF WE MULTIPLY ON BOTH SIDES?</a:t>
            </a:r>
            <a:endParaRPr lang="es-ES" dirty="0"/>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80D36EEA-F784-4789-8FCE-D346CCA00D88}"/>
                  </a:ext>
                </a:extLst>
              </p:cNvPr>
              <p:cNvSpPr txBox="1"/>
              <p:nvPr/>
            </p:nvSpPr>
            <p:spPr>
              <a:xfrm>
                <a:off x="929068" y="2282433"/>
                <a:ext cx="7134774" cy="1379608"/>
              </a:xfrm>
              <a:prstGeom prst="rect">
                <a:avLst/>
              </a:prstGeom>
              <a:noFill/>
            </p:spPr>
            <p:txBody>
              <a:bodyPr wrap="square" lIns="0" tIns="0" rIns="0" bIns="0" rtlCol="0">
                <a:spAutoFit/>
              </a:bodyPr>
              <a:lstStyle/>
              <a:p>
                <a14:m>
                  <m:oMath xmlns:m="http://schemas.openxmlformats.org/officeDocument/2006/math">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r>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i="1">
                                  <a:latin typeface="Cambria Math" panose="02040503050406030204" pitchFamily="18" charset="0"/>
                                </a:rPr>
                                <m:t>0</m:t>
                              </m:r>
                            </m:e>
                          </m:mr>
                        </m:m>
                      </m:e>
                    </m:d>
                    <m:d>
                      <m:dPr>
                        <m:ctrlPr>
                          <a:rPr lang="en-US" sz="2400" i="1">
                            <a:latin typeface="Cambria Math" panose="02040503050406030204" pitchFamily="18" charset="0"/>
                          </a:rPr>
                        </m:ctrlPr>
                      </m:dPr>
                      <m:e>
                        <m:m>
                          <m:mPr>
                            <m:mcs>
                              <m:mc>
                                <m:mcPr>
                                  <m:count m:val="4"/>
                                  <m:mcJc m:val="center"/>
                                </m:mcPr>
                              </m:mc>
                            </m:mcs>
                            <m:ctrlPr>
                              <a:rPr lang="en-US" sz="2400" i="1" smtClean="0">
                                <a:latin typeface="Cambria Math" panose="02040503050406030204" pitchFamily="18" charset="0"/>
                              </a:rPr>
                            </m:ctrlPr>
                          </m:mPr>
                          <m:mr>
                            <m:e>
                              <m:r>
                                <m:rPr>
                                  <m:brk m:alnAt="7"/>
                                </m:rPr>
                                <a:rPr lang="en-US" sz="2400" b="0" i="1" smtClean="0">
                                  <a:latin typeface="Cambria Math" panose="02040503050406030204" pitchFamily="18" charset="0"/>
                                </a:rPr>
                                <m:t>𝑀</m:t>
                              </m:r>
                            </m:e>
                            <m:e>
                              <m:r>
                                <a:rPr lang="en-US" sz="2400" b="0" i="1" smtClean="0">
                                  <a:latin typeface="Cambria Math" panose="02040503050406030204" pitchFamily="18" charset="0"/>
                                </a:rPr>
                                <m:t>𝐴</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𝑋</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mr>
                          <m:mr>
                            <m:e>
                              <m:r>
                                <a:rPr lang="en-US" sz="2400" b="0" i="1" smtClean="0">
                                  <a:latin typeface="Cambria Math" panose="02040503050406030204" pitchFamily="18" charset="0"/>
                                </a:rPr>
                                <m:t>𝐶</m:t>
                              </m:r>
                            </m:e>
                            <m:e>
                              <m:r>
                                <a:rPr lang="en-US" sz="2400" b="0" i="1" smtClean="0">
                                  <a:latin typeface="Cambria Math" panose="02040503050406030204" pitchFamily="18" charset="0"/>
                                </a:rPr>
                                <m:t>𝑂</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_</m:t>
                              </m:r>
                            </m:e>
                          </m:mr>
                        </m:m>
                      </m:e>
                    </m:d>
                    <m:d>
                      <m:dPr>
                        <m:ctrlPr>
                          <a:rPr lang="en-US" sz="2400" i="1">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mr>
                        </m:m>
                      </m:e>
                    </m:d>
                  </m:oMath>
                </a14:m>
                <a:r>
                  <a:rPr lang="en-US" sz="2400" dirty="0"/>
                  <a:t>=</a:t>
                </a:r>
              </a:p>
            </p:txBody>
          </p:sp>
        </mc:Choice>
        <mc:Fallback xmlns="">
          <p:sp>
            <p:nvSpPr>
              <p:cNvPr id="10" name="TextBox 9">
                <a:extLst>
                  <a:ext uri="{FF2B5EF4-FFF2-40B4-BE49-F238E27FC236}">
                    <a16:creationId xmlns:a16="http://schemas.microsoft.com/office/drawing/2014/main" id="{80D36EEA-F784-4789-8FCE-D346CCA00D88}"/>
                  </a:ext>
                </a:extLst>
              </p:cNvPr>
              <p:cNvSpPr txBox="1">
                <a:spLocks noRot="1" noChangeAspect="1" noMove="1" noResize="1" noEditPoints="1" noAdjustHandles="1" noChangeArrowheads="1" noChangeShapeType="1" noTextEdit="1"/>
              </p:cNvSpPr>
              <p:nvPr/>
            </p:nvSpPr>
            <p:spPr>
              <a:xfrm>
                <a:off x="929068" y="2282433"/>
                <a:ext cx="7134774" cy="1379608"/>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7E396C2-B7EF-46F3-A10E-F85741D6EA53}"/>
                  </a:ext>
                </a:extLst>
              </p:cNvPr>
              <p:cNvSpPr txBox="1"/>
              <p:nvPr/>
            </p:nvSpPr>
            <p:spPr>
              <a:xfrm>
                <a:off x="1691680" y="4395380"/>
                <a:ext cx="7134774" cy="1379608"/>
              </a:xfrm>
              <a:prstGeom prst="rect">
                <a:avLst/>
              </a:prstGeom>
              <a:noFill/>
            </p:spPr>
            <p:txBody>
              <a:bodyPr wrap="square" lIns="0" tIns="0" rIns="0" bIns="0" rtlCol="0">
                <a:spAutoFit/>
              </a:bodyPr>
              <a:lstStyle/>
              <a:p>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𝐶</m:t>
                              </m:r>
                            </m:e>
                            <m:e>
                              <m:r>
                                <a:rPr lang="en-US" sz="2400" b="0" i="1" smtClean="0">
                                  <a:latin typeface="Cambria Math" panose="02040503050406030204" pitchFamily="18" charset="0"/>
                                </a:rPr>
                                <m:t>𝑂</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mr>
                          <m:mr>
                            <m:e>
                              <m:r>
                                <a:rPr lang="en-US" sz="2400" b="0" i="1" smtClean="0">
                                  <a:latin typeface="Cambria Math" panose="02040503050406030204" pitchFamily="18" charset="0"/>
                                </a:rPr>
                                <m:t>𝑀</m:t>
                              </m:r>
                            </m:e>
                            <m:e>
                              <m:r>
                                <a:rPr lang="en-US" sz="2400" b="0" i="1" smtClean="0">
                                  <a:latin typeface="Cambria Math" panose="02040503050406030204" pitchFamily="18" charset="0"/>
                                </a:rPr>
                                <m:t>𝐴</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_</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𝑋</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mr>
                        </m:m>
                      </m:e>
                    </m:d>
                  </m:oMath>
                </a14:m>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mr>
                        </m:m>
                      </m:e>
                    </m:d>
                  </m:oMath>
                </a14:m>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b="0" i="1" smtClean="0">
                                  <a:latin typeface="Cambria Math" panose="02040503050406030204" pitchFamily="18" charset="0"/>
                                </a:rPr>
                                <m:t>𝐶</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𝑂</m:t>
                              </m:r>
                            </m:e>
                          </m:mr>
                          <m:mr>
                            <m:e>
                              <m:r>
                                <a:rPr lang="en-US" sz="2400" b="0" i="1" smtClean="0">
                                  <a:latin typeface="Cambria Math" panose="02040503050406030204" pitchFamily="18" charset="0"/>
                                </a:rPr>
                                <m:t>𝑀</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e>
                              <m:r>
                                <a:rPr lang="en-US" sz="2400" b="0" i="1" smtClean="0">
                                  <a:latin typeface="Cambria Math" panose="02040503050406030204" pitchFamily="18" charset="0"/>
                                </a:rPr>
                                <m:t>𝐴</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𝑇</m:t>
                              </m:r>
                            </m:e>
                            <m:e>
                              <m:r>
                                <a:rPr lang="en-US" sz="2400" b="0" i="1" smtClean="0">
                                  <a:latin typeface="Cambria Math" panose="02040503050406030204" pitchFamily="18" charset="0"/>
                                </a:rPr>
                                <m:t>_</m:t>
                              </m:r>
                            </m:e>
                            <m:e>
                              <m:r>
                                <a:rPr lang="en-US" sz="2400" b="0" i="1" smtClean="0">
                                  <a:latin typeface="Cambria Math" panose="02040503050406030204" pitchFamily="18" charset="0"/>
                                </a:rPr>
                                <m:t>𝑁</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e>
                              <m:r>
                                <a:rPr lang="en-US" sz="2400" b="0" i="1" smtClean="0">
                                  <a:latin typeface="Cambria Math" panose="02040503050406030204" pitchFamily="18" charset="0"/>
                                </a:rPr>
                                <m:t>𝑋</m:t>
                              </m:r>
                            </m:e>
                          </m:mr>
                        </m:m>
                      </m:e>
                    </m:d>
                  </m:oMath>
                </a14:m>
                <a:endParaRPr lang="en-US" sz="2400" dirty="0"/>
              </a:p>
            </p:txBody>
          </p:sp>
        </mc:Choice>
        <mc:Fallback xmlns="">
          <p:sp>
            <p:nvSpPr>
              <p:cNvPr id="6" name="TextBox 5">
                <a:extLst>
                  <a:ext uri="{FF2B5EF4-FFF2-40B4-BE49-F238E27FC236}">
                    <a16:creationId xmlns:a16="http://schemas.microsoft.com/office/drawing/2014/main" id="{37E396C2-B7EF-46F3-A10E-F85741D6EA53}"/>
                  </a:ext>
                </a:extLst>
              </p:cNvPr>
              <p:cNvSpPr txBox="1">
                <a:spLocks noRot="1" noChangeAspect="1" noMove="1" noResize="1" noEditPoints="1" noAdjustHandles="1" noChangeArrowheads="1" noChangeShapeType="1" noTextEdit="1"/>
              </p:cNvSpPr>
              <p:nvPr/>
            </p:nvSpPr>
            <p:spPr>
              <a:xfrm>
                <a:off x="1691680" y="4395380"/>
                <a:ext cx="7134774" cy="1379608"/>
              </a:xfrm>
              <a:prstGeom prst="rect">
                <a:avLst/>
              </a:prstGeom>
              <a:blipFill>
                <a:blip r:embed="rId3"/>
                <a:stretch>
                  <a:fillRect l="-2650"/>
                </a:stretch>
              </a:blipFill>
            </p:spPr>
            <p:txBody>
              <a:bodyPr/>
              <a:lstStyle/>
              <a:p>
                <a:r>
                  <a:rPr lang="en-US">
                    <a:noFill/>
                  </a:rPr>
                  <a:t> </a:t>
                </a:r>
              </a:p>
            </p:txBody>
          </p:sp>
        </mc:Fallback>
      </mc:AlternateContent>
      <p:sp>
        <p:nvSpPr>
          <p:cNvPr id="2" name="Right Brace 1">
            <a:extLst>
              <a:ext uri="{FF2B5EF4-FFF2-40B4-BE49-F238E27FC236}">
                <a16:creationId xmlns:a16="http://schemas.microsoft.com/office/drawing/2014/main" id="{0B08F952-88F9-492B-8184-B25A834504C5}"/>
              </a:ext>
            </a:extLst>
          </p:cNvPr>
          <p:cNvSpPr/>
          <p:nvPr/>
        </p:nvSpPr>
        <p:spPr>
          <a:xfrm rot="5400000">
            <a:off x="2858546" y="1765067"/>
            <a:ext cx="504056" cy="4363012"/>
          </a:xfrm>
          <a:prstGeom prst="rightBrace">
            <a:avLst/>
          </a:prstGeom>
          <a:ln>
            <a:solidFill>
              <a:schemeClr val="accent6">
                <a:lumMod val="50000"/>
              </a:schemeClr>
            </a:solidFill>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95098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LET'S USE THESE MULTIPLICATIONS TO ENCRYPT MESSAGES</a:t>
            </a:r>
            <a:endParaRPr lang="es-ES" dirty="0"/>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80D36EEA-F784-4789-8FCE-D346CCA00D88}"/>
                  </a:ext>
                </a:extLst>
              </p:cNvPr>
              <p:cNvSpPr txBox="1"/>
              <p:nvPr/>
            </p:nvSpPr>
            <p:spPr>
              <a:xfrm>
                <a:off x="929068" y="2204864"/>
                <a:ext cx="7134774" cy="1379608"/>
              </a:xfrm>
              <a:prstGeom prst="rect">
                <a:avLst/>
              </a:prstGeom>
              <a:noFill/>
            </p:spPr>
            <p:txBody>
              <a:bodyPr wrap="square" lIns="0" tIns="0" rIns="0" bIns="0" rtlCol="0">
                <a:spAutoFit/>
              </a:bodyPr>
              <a:lstStyle/>
              <a:p>
                <a14:m>
                  <m:oMath xmlns:m="http://schemas.openxmlformats.org/officeDocument/2006/math">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r>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i="1">
                                  <a:latin typeface="Cambria Math" panose="02040503050406030204" pitchFamily="18" charset="0"/>
                                </a:rPr>
                                <m:t>0</m:t>
                              </m:r>
                            </m:e>
                          </m:mr>
                        </m:m>
                      </m:e>
                    </m:d>
                    <m:d>
                      <m:dPr>
                        <m:ctrlPr>
                          <a:rPr lang="en-US" sz="2400" i="1">
                            <a:latin typeface="Cambria Math" panose="02040503050406030204" pitchFamily="18" charset="0"/>
                          </a:rPr>
                        </m:ctrlPr>
                      </m:dPr>
                      <m:e>
                        <m:m>
                          <m:mPr>
                            <m:mcs>
                              <m:mc>
                                <m:mcPr>
                                  <m:count m:val="4"/>
                                  <m:mcJc m:val="center"/>
                                </m:mcPr>
                              </m:mc>
                            </m:mcs>
                            <m:ctrlPr>
                              <a:rPr lang="en-US" sz="2400" i="1" smtClean="0">
                                <a:latin typeface="Cambria Math" panose="02040503050406030204" pitchFamily="18" charset="0"/>
                              </a:rPr>
                            </m:ctrlPr>
                          </m:mPr>
                          <m:mr>
                            <m:e>
                              <m:r>
                                <m:rPr>
                                  <m:brk m:alnAt="7"/>
                                </m:rPr>
                                <a:rPr lang="en-US" sz="2400" b="0" i="1" smtClean="0">
                                  <a:latin typeface="Cambria Math" panose="02040503050406030204" pitchFamily="18" charset="0"/>
                                </a:rPr>
                                <m:t>𝑇</m:t>
                              </m:r>
                            </m:e>
                            <m:e>
                              <m:r>
                                <a:rPr lang="en-US" sz="2400" b="0" i="1" smtClean="0">
                                  <a:latin typeface="Cambria Math" panose="02040503050406030204" pitchFamily="18" charset="0"/>
                                </a:rPr>
                                <m:t>𝐻</m:t>
                              </m:r>
                            </m:e>
                            <m:e>
                              <m:r>
                                <a:rPr lang="en-US" sz="2400" b="0" i="1" smtClean="0">
                                  <a:latin typeface="Cambria Math" panose="02040503050406030204" pitchFamily="18" charset="0"/>
                                </a:rPr>
                                <m:t>𝐼</m:t>
                              </m:r>
                            </m:e>
                            <m:e>
                              <m:r>
                                <a:rPr lang="en-US" sz="2400" b="0" i="1" smtClean="0">
                                  <a:latin typeface="Cambria Math" panose="02040503050406030204" pitchFamily="18" charset="0"/>
                                </a:rPr>
                                <m:t>𝑆</m:t>
                              </m:r>
                            </m:e>
                          </m:mr>
                          <m:mr>
                            <m:e>
                              <m:r>
                                <a:rPr lang="en-US" sz="2400" b="0" i="1" smtClean="0">
                                  <a:latin typeface="Cambria Math" panose="02040503050406030204" pitchFamily="18" charset="0"/>
                                </a:rPr>
                                <m:t>_</m:t>
                              </m:r>
                            </m:e>
                            <m:e>
                              <m:r>
                                <a:rPr lang="en-US" sz="2400" b="0" i="1" smtClean="0">
                                  <a:latin typeface="Cambria Math" panose="02040503050406030204" pitchFamily="18" charset="0"/>
                                </a:rPr>
                                <m:t>𝐼</m:t>
                              </m:r>
                            </m:e>
                            <m:e>
                              <m:r>
                                <a:rPr lang="en-US" sz="2400" b="0" i="1" smtClean="0">
                                  <a:latin typeface="Cambria Math" panose="02040503050406030204" pitchFamily="18" charset="0"/>
                                </a:rPr>
                                <m:t>𝑆</m:t>
                              </m:r>
                            </m:e>
                            <m:e>
                              <m:r>
                                <a:rPr lang="en-US" sz="2400" b="0" i="1" smtClean="0">
                                  <a:latin typeface="Cambria Math" panose="02040503050406030204" pitchFamily="18" charset="0"/>
                                </a:rPr>
                                <m:t>_</m:t>
                              </m:r>
                            </m:e>
                          </m:mr>
                          <m:mr>
                            <m:e>
                              <m:r>
                                <a:rPr lang="en-US" sz="2400" b="0" i="1" smtClean="0">
                                  <a:latin typeface="Cambria Math" panose="02040503050406030204" pitchFamily="18" charset="0"/>
                                </a:rPr>
                                <m:t>𝐴</m:t>
                              </m:r>
                            </m:e>
                            <m:e>
                              <m:r>
                                <a:rPr lang="en-US" sz="2400" b="0" i="1" smtClean="0">
                                  <a:latin typeface="Cambria Math" panose="02040503050406030204" pitchFamily="18" charset="0"/>
                                </a:rPr>
                                <m:t>_</m:t>
                              </m:r>
                            </m:e>
                            <m:e>
                              <m:r>
                                <a:rPr lang="en-US" sz="2400" b="0" i="1" smtClean="0">
                                  <a:latin typeface="Cambria Math" panose="02040503050406030204" pitchFamily="18" charset="0"/>
                                </a:rPr>
                                <m:t>𝑆</m:t>
                              </m:r>
                            </m:e>
                            <m:e>
                              <m:r>
                                <a:rPr lang="en-US" sz="2400" b="0" i="1" smtClean="0">
                                  <a:latin typeface="Cambria Math" panose="02040503050406030204" pitchFamily="18" charset="0"/>
                                </a:rPr>
                                <m:t>𝐸</m:t>
                              </m:r>
                            </m:e>
                          </m:mr>
                          <m:mr>
                            <m:e>
                              <m:r>
                                <a:rPr lang="en-US" sz="2400" b="0" i="1" smtClean="0">
                                  <a:latin typeface="Cambria Math" panose="02040503050406030204" pitchFamily="18" charset="0"/>
                                </a:rPr>
                                <m:t>𝐶</m:t>
                              </m:r>
                            </m:e>
                            <m:e>
                              <m:r>
                                <a:rPr lang="en-US" sz="2400" b="0" i="1" smtClean="0">
                                  <a:latin typeface="Cambria Math" panose="02040503050406030204" pitchFamily="18" charset="0"/>
                                </a:rPr>
                                <m:t>𝑅</m:t>
                              </m:r>
                            </m:e>
                            <m:e>
                              <m:r>
                                <a:rPr lang="en-US" sz="2400" b="0" i="1" smtClean="0">
                                  <a:latin typeface="Cambria Math" panose="02040503050406030204" pitchFamily="18" charset="0"/>
                                </a:rPr>
                                <m:t>𝐸</m:t>
                              </m:r>
                            </m:e>
                            <m:e>
                              <m:r>
                                <a:rPr lang="en-US" sz="2400" b="0" i="1" smtClean="0">
                                  <a:latin typeface="Cambria Math" panose="02040503050406030204" pitchFamily="18" charset="0"/>
                                </a:rPr>
                                <m:t>𝑇</m:t>
                              </m:r>
                            </m:e>
                          </m:mr>
                        </m:m>
                      </m:e>
                    </m:d>
                    <m:d>
                      <m:dPr>
                        <m:ctrlPr>
                          <a:rPr lang="en-US" sz="2400" i="1">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mr>
                        </m:m>
                      </m:e>
                    </m:d>
                  </m:oMath>
                </a14:m>
                <a:r>
                  <a:rPr lang="en-US" sz="2400" dirty="0"/>
                  <a:t>=</a:t>
                </a:r>
              </a:p>
            </p:txBody>
          </p:sp>
        </mc:Choice>
        <mc:Fallback xmlns="">
          <p:sp>
            <p:nvSpPr>
              <p:cNvPr id="10" name="TextBox 9">
                <a:extLst>
                  <a:ext uri="{FF2B5EF4-FFF2-40B4-BE49-F238E27FC236}">
                    <a16:creationId xmlns:a16="http://schemas.microsoft.com/office/drawing/2014/main" id="{80D36EEA-F784-4789-8FCE-D346CCA00D88}"/>
                  </a:ext>
                </a:extLst>
              </p:cNvPr>
              <p:cNvSpPr txBox="1">
                <a:spLocks noRot="1" noChangeAspect="1" noMove="1" noResize="1" noEditPoints="1" noAdjustHandles="1" noChangeArrowheads="1" noChangeShapeType="1" noTextEdit="1"/>
              </p:cNvSpPr>
              <p:nvPr/>
            </p:nvSpPr>
            <p:spPr>
              <a:xfrm>
                <a:off x="929068" y="2204864"/>
                <a:ext cx="7134774" cy="1379608"/>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7E396C2-B7EF-46F3-A10E-F85741D6EA53}"/>
                  </a:ext>
                </a:extLst>
              </p:cNvPr>
              <p:cNvSpPr txBox="1"/>
              <p:nvPr/>
            </p:nvSpPr>
            <p:spPr>
              <a:xfrm>
                <a:off x="1691680" y="4221088"/>
                <a:ext cx="7134774" cy="1403141"/>
              </a:xfrm>
              <a:prstGeom prst="rect">
                <a:avLst/>
              </a:prstGeom>
              <a:noFill/>
            </p:spPr>
            <p:txBody>
              <a:bodyPr wrap="square" lIns="0" tIns="0" rIns="0" bIns="0" rtlCol="0">
                <a:spAutoFit/>
              </a:bodyPr>
              <a:lstStyle/>
              <a:p>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𝐴</m:t>
                              </m:r>
                            </m:e>
                            <m:e>
                              <m:r>
                                <a:rPr lang="en-US" sz="2400" b="0" i="1" smtClean="0">
                                  <a:latin typeface="Cambria Math" panose="02040503050406030204" pitchFamily="18" charset="0"/>
                                </a:rPr>
                                <m:t>_</m:t>
                              </m:r>
                            </m:e>
                            <m:e>
                              <m:r>
                                <a:rPr lang="en-US" sz="2400" b="0" i="1" smtClean="0">
                                  <a:latin typeface="Cambria Math" panose="02040503050406030204" pitchFamily="18" charset="0"/>
                                </a:rPr>
                                <m:t>𝑆</m:t>
                              </m:r>
                            </m:e>
                            <m:e>
                              <m:r>
                                <a:rPr lang="en-US" sz="2400" b="0" i="1" smtClean="0">
                                  <a:latin typeface="Cambria Math" panose="02040503050406030204" pitchFamily="18" charset="0"/>
                                </a:rPr>
                                <m:t>𝐸</m:t>
                              </m:r>
                            </m:e>
                          </m:mr>
                          <m:mr>
                            <m:e>
                              <m:r>
                                <a:rPr lang="en-US" sz="2400" b="0" i="1" smtClean="0">
                                  <a:latin typeface="Cambria Math" panose="02040503050406030204" pitchFamily="18" charset="0"/>
                                </a:rPr>
                                <m:t>𝑇</m:t>
                              </m:r>
                            </m:e>
                            <m:e>
                              <m:r>
                                <a:rPr lang="en-US" sz="2400" b="0" i="1" smtClean="0">
                                  <a:latin typeface="Cambria Math" panose="02040503050406030204" pitchFamily="18" charset="0"/>
                                </a:rPr>
                                <m:t>𝐻</m:t>
                              </m:r>
                            </m:e>
                            <m:e>
                              <m:r>
                                <a:rPr lang="en-US" sz="2400" b="0" i="1" smtClean="0">
                                  <a:latin typeface="Cambria Math" panose="02040503050406030204" pitchFamily="18" charset="0"/>
                                </a:rPr>
                                <m:t>𝐼</m:t>
                              </m:r>
                            </m:e>
                            <m:e>
                              <m:r>
                                <a:rPr lang="en-US" sz="2400" b="0" i="1" smtClean="0">
                                  <a:latin typeface="Cambria Math" panose="02040503050406030204" pitchFamily="18" charset="0"/>
                                </a:rPr>
                                <m:t>𝑆</m:t>
                              </m:r>
                            </m:e>
                          </m:mr>
                          <m:mr>
                            <m:e>
                              <m:r>
                                <a:rPr lang="en-US" sz="2400" b="0" i="1" smtClean="0">
                                  <a:latin typeface="Cambria Math" panose="02040503050406030204" pitchFamily="18" charset="0"/>
                                </a:rPr>
                                <m:t>𝐶</m:t>
                              </m:r>
                            </m:e>
                            <m:e>
                              <m:r>
                                <a:rPr lang="en-US" sz="2400" b="0" i="1" smtClean="0">
                                  <a:latin typeface="Cambria Math" panose="02040503050406030204" pitchFamily="18" charset="0"/>
                                </a:rPr>
                                <m:t>𝑅</m:t>
                              </m:r>
                            </m:e>
                            <m:e>
                              <m:r>
                                <a:rPr lang="en-US" sz="2400" b="0" i="1" smtClean="0">
                                  <a:latin typeface="Cambria Math" panose="02040503050406030204" pitchFamily="18" charset="0"/>
                                </a:rPr>
                                <m:t>𝐸</m:t>
                              </m:r>
                            </m:e>
                            <m:e>
                              <m:r>
                                <a:rPr lang="en-US" sz="2400" b="0" i="1" smtClean="0">
                                  <a:latin typeface="Cambria Math" panose="02040503050406030204" pitchFamily="18" charset="0"/>
                                </a:rPr>
                                <m:t>𝑇</m:t>
                              </m:r>
                            </m:e>
                          </m:mr>
                          <m:mr>
                            <m:e>
                              <m:r>
                                <a:rPr lang="en-US" sz="2400" b="0" i="1" smtClean="0">
                                  <a:latin typeface="Cambria Math" panose="02040503050406030204" pitchFamily="18" charset="0"/>
                                </a:rPr>
                                <m:t>−</m:t>
                              </m:r>
                            </m:e>
                            <m:e>
                              <m:r>
                                <a:rPr lang="en-US" sz="2400" b="0" i="1" smtClean="0">
                                  <a:latin typeface="Cambria Math" panose="02040503050406030204" pitchFamily="18" charset="0"/>
                                </a:rPr>
                                <m:t>𝐼</m:t>
                              </m:r>
                            </m:e>
                            <m:e>
                              <m:r>
                                <a:rPr lang="en-US" sz="2400" b="0" i="1" smtClean="0">
                                  <a:latin typeface="Cambria Math" panose="02040503050406030204" pitchFamily="18" charset="0"/>
                                </a:rPr>
                                <m:t>𝑆</m:t>
                              </m:r>
                            </m:e>
                            <m:e>
                              <m:r>
                                <a:rPr lang="en-US" sz="2400" b="0" i="1" smtClean="0">
                                  <a:latin typeface="Cambria Math" panose="02040503050406030204" pitchFamily="18" charset="0"/>
                                </a:rPr>
                                <m:t>−</m:t>
                              </m:r>
                            </m:e>
                          </m:mr>
                        </m:m>
                      </m:e>
                    </m:d>
                  </m:oMath>
                </a14:m>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mr>
                        </m:m>
                      </m:e>
                    </m:d>
                  </m:oMath>
                </a14:m>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b="0" i="1" smtClean="0">
                                  <a:latin typeface="Cambria Math" panose="02040503050406030204" pitchFamily="18" charset="0"/>
                                </a:rPr>
                                <m:t>𝐴</m:t>
                              </m:r>
                            </m:e>
                            <m:e>
                              <m:r>
                                <a:rPr lang="en-US" sz="2400" b="0" i="1" smtClean="0">
                                  <a:latin typeface="Cambria Math" panose="02040503050406030204" pitchFamily="18" charset="0"/>
                                </a:rPr>
                                <m:t>𝑆</m:t>
                              </m:r>
                            </m:e>
                            <m:e>
                              <m:r>
                                <a:rPr lang="en-US" sz="2400" b="0" i="1" smtClean="0">
                                  <a:latin typeface="Cambria Math" panose="02040503050406030204" pitchFamily="18" charset="0"/>
                                </a:rPr>
                                <m:t>𝐸</m:t>
                              </m:r>
                            </m:e>
                            <m:e>
                              <m:r>
                                <a:rPr lang="en-US" sz="2400" b="0" i="1" smtClean="0">
                                  <a:latin typeface="Cambria Math" panose="02040503050406030204" pitchFamily="18" charset="0"/>
                                </a:rPr>
                                <m:t>_</m:t>
                              </m:r>
                            </m:e>
                          </m:mr>
                          <m:mr>
                            <m:e>
                              <m:r>
                                <a:rPr lang="en-US" sz="2400" b="0" i="1" smtClean="0">
                                  <a:latin typeface="Cambria Math" panose="02040503050406030204" pitchFamily="18" charset="0"/>
                                </a:rPr>
                                <m:t>𝑇</m:t>
                              </m:r>
                            </m:e>
                            <m:e>
                              <m:r>
                                <a:rPr lang="en-US" sz="2400" b="0" i="1" smtClean="0">
                                  <a:latin typeface="Cambria Math" panose="02040503050406030204" pitchFamily="18" charset="0"/>
                                </a:rPr>
                                <m:t>𝐼</m:t>
                              </m:r>
                            </m:e>
                            <m:e>
                              <m:r>
                                <a:rPr lang="en-US" sz="2400" b="0" i="1" smtClean="0">
                                  <a:latin typeface="Cambria Math" panose="02040503050406030204" pitchFamily="18" charset="0"/>
                                </a:rPr>
                                <m:t>𝑆</m:t>
                              </m:r>
                            </m:e>
                            <m:e>
                              <m:r>
                                <a:rPr lang="en-US" sz="2400" b="0" i="1" smtClean="0">
                                  <a:latin typeface="Cambria Math" panose="02040503050406030204" pitchFamily="18" charset="0"/>
                                </a:rPr>
                                <m:t>𝐻</m:t>
                              </m:r>
                            </m:e>
                          </m:mr>
                          <m:mr>
                            <m:e>
                              <m:r>
                                <a:rPr lang="en-US" sz="2400" b="0" i="1" smtClean="0">
                                  <a:latin typeface="Cambria Math" panose="02040503050406030204" pitchFamily="18" charset="0"/>
                                </a:rPr>
                                <m:t>𝐶</m:t>
                              </m:r>
                            </m:e>
                            <m:e>
                              <m:r>
                                <a:rPr lang="en-US" sz="2400" b="0" i="1" smtClean="0">
                                  <a:latin typeface="Cambria Math" panose="02040503050406030204" pitchFamily="18" charset="0"/>
                                </a:rPr>
                                <m:t>𝐸</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mr>
                          <m:mr>
                            <m:e>
                              <m:r>
                                <a:rPr lang="en-US" sz="2400" b="0" i="1" smtClean="0">
                                  <a:latin typeface="Cambria Math" panose="02040503050406030204" pitchFamily="18" charset="0"/>
                                </a:rPr>
                                <m:t>_</m:t>
                              </m:r>
                            </m:e>
                            <m:e>
                              <m:r>
                                <a:rPr lang="en-US" sz="2400" b="0" i="1" smtClean="0">
                                  <a:latin typeface="Cambria Math" panose="02040503050406030204" pitchFamily="18" charset="0"/>
                                </a:rPr>
                                <m:t>𝑆</m:t>
                              </m:r>
                            </m:e>
                            <m:e>
                              <m:r>
                                <a:rPr lang="en-US" sz="2400" b="0" i="1" smtClean="0">
                                  <a:latin typeface="Cambria Math" panose="02040503050406030204" pitchFamily="18" charset="0"/>
                                </a:rPr>
                                <m:t>_</m:t>
                              </m:r>
                            </m:e>
                            <m:e>
                              <m:r>
                                <a:rPr lang="en-US" sz="2400" b="0" i="1" smtClean="0">
                                  <a:latin typeface="Cambria Math" panose="02040503050406030204" pitchFamily="18" charset="0"/>
                                </a:rPr>
                                <m:t>𝐼</m:t>
                              </m:r>
                            </m:e>
                          </m:mr>
                        </m:m>
                      </m:e>
                    </m:d>
                  </m:oMath>
                </a14:m>
                <a:endParaRPr lang="en-US" sz="2400" dirty="0"/>
              </a:p>
            </p:txBody>
          </p:sp>
        </mc:Choice>
        <mc:Fallback xmlns="">
          <p:sp>
            <p:nvSpPr>
              <p:cNvPr id="6" name="TextBox 5">
                <a:extLst>
                  <a:ext uri="{FF2B5EF4-FFF2-40B4-BE49-F238E27FC236}">
                    <a16:creationId xmlns:a16="http://schemas.microsoft.com/office/drawing/2014/main" id="{37E396C2-B7EF-46F3-A10E-F85741D6EA53}"/>
                  </a:ext>
                </a:extLst>
              </p:cNvPr>
              <p:cNvSpPr txBox="1">
                <a:spLocks noRot="1" noChangeAspect="1" noMove="1" noResize="1" noEditPoints="1" noAdjustHandles="1" noChangeArrowheads="1" noChangeShapeType="1" noTextEdit="1"/>
              </p:cNvSpPr>
              <p:nvPr/>
            </p:nvSpPr>
            <p:spPr>
              <a:xfrm>
                <a:off x="1691680" y="4221088"/>
                <a:ext cx="7134774" cy="1403141"/>
              </a:xfrm>
              <a:prstGeom prst="rect">
                <a:avLst/>
              </a:prstGeom>
              <a:blipFill>
                <a:blip r:embed="rId3"/>
                <a:stretch>
                  <a:fillRect l="-2650"/>
                </a:stretch>
              </a:blipFill>
            </p:spPr>
            <p:txBody>
              <a:bodyPr/>
              <a:lstStyle/>
              <a:p>
                <a:r>
                  <a:rPr lang="en-US">
                    <a:noFill/>
                  </a:rPr>
                  <a:t> </a:t>
                </a:r>
              </a:p>
            </p:txBody>
          </p:sp>
        </mc:Fallback>
      </mc:AlternateContent>
      <p:sp>
        <p:nvSpPr>
          <p:cNvPr id="2" name="Right Brace 1">
            <a:extLst>
              <a:ext uri="{FF2B5EF4-FFF2-40B4-BE49-F238E27FC236}">
                <a16:creationId xmlns:a16="http://schemas.microsoft.com/office/drawing/2014/main" id="{0B08F952-88F9-492B-8184-B25A834504C5}"/>
              </a:ext>
            </a:extLst>
          </p:cNvPr>
          <p:cNvSpPr/>
          <p:nvPr/>
        </p:nvSpPr>
        <p:spPr>
          <a:xfrm rot="5400000">
            <a:off x="2858546" y="1715547"/>
            <a:ext cx="504056" cy="4363012"/>
          </a:xfrm>
          <a:prstGeom prst="rightBrace">
            <a:avLst/>
          </a:prstGeom>
          <a:ln>
            <a:solidFill>
              <a:schemeClr val="accent6">
                <a:lumMod val="50000"/>
              </a:schemeClr>
            </a:solidFill>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52FF2887-A7D8-4F2F-92D9-4091977995D3}"/>
                  </a:ext>
                </a:extLst>
              </p:cNvPr>
              <p:cNvSpPr txBox="1"/>
              <p:nvPr/>
            </p:nvSpPr>
            <p:spPr>
              <a:xfrm>
                <a:off x="683568" y="1619508"/>
                <a:ext cx="7704856" cy="430887"/>
              </a:xfrm>
              <a:prstGeom prst="rect">
                <a:avLst/>
              </a:prstGeom>
              <a:noFill/>
            </p:spPr>
            <p:txBody>
              <a:bodyPr wrap="square" lIns="0" tIns="0" rIns="0" bIns="0" rtlCol="0">
                <a:spAutoFit/>
              </a:bodyPr>
              <a:lstStyle/>
              <a:p>
                <a:r>
                  <a:rPr lang="en-US" sz="2800" dirty="0"/>
                  <a:t>To encrypt the message</a:t>
                </a:r>
                <a:r>
                  <a:rPr lang="en-US" sz="2800" b="0" dirty="0"/>
                  <a:t> </a:t>
                </a:r>
                <a14:m>
                  <m:oMath xmlns:m="http://schemas.openxmlformats.org/officeDocument/2006/math">
                    <m:r>
                      <a:rPr lang="en-US" sz="2400" b="0" i="1" smtClean="0">
                        <a:latin typeface="Cambria Math" panose="02040503050406030204" pitchFamily="18" charset="0"/>
                      </a:rPr>
                      <m:t>𝑚</m:t>
                    </m:r>
                    <m:r>
                      <a:rPr lang="en-US" sz="2400" b="0" i="1" smtClean="0">
                        <a:latin typeface="Cambria Math" panose="02040503050406030204" pitchFamily="18" charset="0"/>
                      </a:rPr>
                      <m:t>=</m:t>
                    </m:r>
                    <m:r>
                      <a:rPr lang="en-US" sz="2400" b="0" i="1" smtClean="0">
                        <a:latin typeface="Cambria Math" panose="02040503050406030204" pitchFamily="18" charset="0"/>
                      </a:rPr>
                      <m:t>𝑇𝐻𝐼𝑆</m:t>
                    </m:r>
                    <m:r>
                      <a:rPr lang="en-US" sz="2400" b="0" i="1" smtClean="0">
                        <a:latin typeface="Cambria Math" panose="02040503050406030204" pitchFamily="18" charset="0"/>
                      </a:rPr>
                      <m:t>_</m:t>
                    </m:r>
                    <m:r>
                      <a:rPr lang="en-US" sz="2400" b="0" i="1" smtClean="0">
                        <a:latin typeface="Cambria Math" panose="02040503050406030204" pitchFamily="18" charset="0"/>
                      </a:rPr>
                      <m:t>𝐼𝑆</m:t>
                    </m:r>
                    <m:r>
                      <a:rPr lang="en-US" sz="2400" b="0" i="1" smtClean="0">
                        <a:latin typeface="Cambria Math" panose="02040503050406030204" pitchFamily="18" charset="0"/>
                      </a:rPr>
                      <m:t>_</m:t>
                    </m:r>
                    <m:r>
                      <a:rPr lang="en-US" sz="2400" b="0" i="1" smtClean="0">
                        <a:latin typeface="Cambria Math" panose="02040503050406030204" pitchFamily="18" charset="0"/>
                      </a:rPr>
                      <m:t>𝐴</m:t>
                    </m:r>
                    <m:r>
                      <a:rPr lang="en-US" sz="2400" b="0" i="1" smtClean="0">
                        <a:latin typeface="Cambria Math" panose="02040503050406030204" pitchFamily="18" charset="0"/>
                      </a:rPr>
                      <m:t>_</m:t>
                    </m:r>
                    <m:r>
                      <a:rPr lang="en-US" sz="2400" b="0" i="1" smtClean="0">
                        <a:latin typeface="Cambria Math" panose="02040503050406030204" pitchFamily="18" charset="0"/>
                      </a:rPr>
                      <m:t>𝑆𝐸𝐶𝑅𝐸𝑇</m:t>
                    </m:r>
                  </m:oMath>
                </a14:m>
                <a:r>
                  <a:rPr lang="en-US" sz="2400" dirty="0"/>
                  <a:t> we do:</a:t>
                </a:r>
              </a:p>
            </p:txBody>
          </p:sp>
        </mc:Choice>
        <mc:Fallback>
          <p:sp>
            <p:nvSpPr>
              <p:cNvPr id="4" name="TextBox 3">
                <a:extLst>
                  <a:ext uri="{FF2B5EF4-FFF2-40B4-BE49-F238E27FC236}">
                    <a16:creationId xmlns:a16="http://schemas.microsoft.com/office/drawing/2014/main" id="{52FF2887-A7D8-4F2F-92D9-4091977995D3}"/>
                  </a:ext>
                </a:extLst>
              </p:cNvPr>
              <p:cNvSpPr txBox="1">
                <a:spLocks noRot="1" noChangeAspect="1" noMove="1" noResize="1" noEditPoints="1" noAdjustHandles="1" noChangeArrowheads="1" noChangeShapeType="1" noTextEdit="1"/>
              </p:cNvSpPr>
              <p:nvPr/>
            </p:nvSpPr>
            <p:spPr>
              <a:xfrm>
                <a:off x="683568" y="1619508"/>
                <a:ext cx="7704856" cy="430887"/>
              </a:xfrm>
              <a:prstGeom prst="rect">
                <a:avLst/>
              </a:prstGeom>
              <a:blipFill>
                <a:blip r:embed="rId4"/>
                <a:stretch>
                  <a:fillRect l="-2769" t="-24286" r="-1820" b="-51429"/>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1" name="TextBox 10">
                <a:extLst>
                  <a:ext uri="{FF2B5EF4-FFF2-40B4-BE49-F238E27FC236}">
                    <a16:creationId xmlns:a16="http://schemas.microsoft.com/office/drawing/2014/main" id="{63CD9068-37C2-42E2-AA66-38E170CF02FD}"/>
                  </a:ext>
                </a:extLst>
              </p:cNvPr>
              <p:cNvSpPr txBox="1"/>
              <p:nvPr/>
            </p:nvSpPr>
            <p:spPr>
              <a:xfrm>
                <a:off x="683568" y="5877272"/>
                <a:ext cx="7704856" cy="430887"/>
              </a:xfrm>
              <a:prstGeom prst="rect">
                <a:avLst/>
              </a:prstGeom>
              <a:noFill/>
            </p:spPr>
            <p:txBody>
              <a:bodyPr wrap="square" lIns="0" tIns="0" rIns="0" bIns="0" rtlCol="0">
                <a:spAutoFit/>
              </a:bodyPr>
              <a:lstStyle/>
              <a:p>
                <a:r>
                  <a:rPr lang="en-US" sz="2800" dirty="0"/>
                  <a:t>And the encrypted message is </a:t>
                </a:r>
                <a14:m>
                  <m:oMath xmlns:m="http://schemas.openxmlformats.org/officeDocument/2006/math">
                    <m:r>
                      <a:rPr lang="en-US" sz="2400" b="0" i="1" smtClean="0">
                        <a:latin typeface="Cambria Math" panose="02040503050406030204" pitchFamily="18" charset="0"/>
                      </a:rPr>
                      <m:t>𝑐</m:t>
                    </m:r>
                    <m:r>
                      <a:rPr lang="en-US" sz="2400" b="0" i="1" smtClean="0">
                        <a:latin typeface="Cambria Math" panose="02040503050406030204" pitchFamily="18" charset="0"/>
                      </a:rPr>
                      <m:t>=</m:t>
                    </m:r>
                    <m:r>
                      <a:rPr lang="en-US" sz="2400" b="0" i="1" smtClean="0">
                        <a:latin typeface="Cambria Math" panose="02040503050406030204" pitchFamily="18" charset="0"/>
                      </a:rPr>
                      <m:t>𝐴𝑆𝐸</m:t>
                    </m:r>
                    <m:r>
                      <a:rPr lang="en-US" sz="2400" b="0" i="1" smtClean="0">
                        <a:latin typeface="Cambria Math" panose="02040503050406030204" pitchFamily="18" charset="0"/>
                      </a:rPr>
                      <m:t>_</m:t>
                    </m:r>
                    <m:r>
                      <a:rPr lang="en-US" sz="2400" b="0" i="1" smtClean="0">
                        <a:latin typeface="Cambria Math" panose="02040503050406030204" pitchFamily="18" charset="0"/>
                      </a:rPr>
                      <m:t>𝑇𝐼𝑆𝐻𝐶𝐸𝑇𝑅</m:t>
                    </m:r>
                    <m:r>
                      <a:rPr lang="en-US" sz="2400" b="0" i="1" smtClean="0">
                        <a:latin typeface="Cambria Math" panose="02040503050406030204" pitchFamily="18" charset="0"/>
                      </a:rPr>
                      <m:t>_</m:t>
                    </m:r>
                    <m:r>
                      <a:rPr lang="en-US" sz="2400" b="0" i="1" smtClean="0">
                        <a:latin typeface="Cambria Math" panose="02040503050406030204" pitchFamily="18" charset="0"/>
                      </a:rPr>
                      <m:t>𝑆</m:t>
                    </m:r>
                    <m:r>
                      <a:rPr lang="en-US" sz="2400" b="0" i="1" smtClean="0">
                        <a:latin typeface="Cambria Math" panose="02040503050406030204" pitchFamily="18" charset="0"/>
                      </a:rPr>
                      <m:t>_</m:t>
                    </m:r>
                    <m:r>
                      <a:rPr lang="en-US" sz="2400" b="0" i="1" smtClean="0">
                        <a:latin typeface="Cambria Math" panose="02040503050406030204" pitchFamily="18" charset="0"/>
                      </a:rPr>
                      <m:t>𝐼</m:t>
                    </m:r>
                  </m:oMath>
                </a14:m>
                <a:endParaRPr lang="en-US" sz="2400" dirty="0"/>
              </a:p>
            </p:txBody>
          </p:sp>
        </mc:Choice>
        <mc:Fallback>
          <p:sp>
            <p:nvSpPr>
              <p:cNvPr id="11" name="TextBox 10">
                <a:extLst>
                  <a:ext uri="{FF2B5EF4-FFF2-40B4-BE49-F238E27FC236}">
                    <a16:creationId xmlns:a16="http://schemas.microsoft.com/office/drawing/2014/main" id="{63CD9068-37C2-42E2-AA66-38E170CF02FD}"/>
                  </a:ext>
                </a:extLst>
              </p:cNvPr>
              <p:cNvSpPr txBox="1">
                <a:spLocks noRot="1" noChangeAspect="1" noMove="1" noResize="1" noEditPoints="1" noAdjustHandles="1" noChangeArrowheads="1" noChangeShapeType="1" noTextEdit="1"/>
              </p:cNvSpPr>
              <p:nvPr/>
            </p:nvSpPr>
            <p:spPr>
              <a:xfrm>
                <a:off x="683568" y="5877272"/>
                <a:ext cx="7704856" cy="430887"/>
              </a:xfrm>
              <a:prstGeom prst="rect">
                <a:avLst/>
              </a:prstGeom>
              <a:blipFill>
                <a:blip r:embed="rId5"/>
                <a:stretch>
                  <a:fillRect l="-2769" t="-23944" b="-50704"/>
                </a:stretch>
              </a:blipFill>
            </p:spPr>
            <p:txBody>
              <a:bodyPr/>
              <a:lstStyle/>
              <a:p>
                <a:r>
                  <a:rPr lang="en-US">
                    <a:noFill/>
                  </a:rPr>
                  <a:t> </a:t>
                </a:r>
              </a:p>
            </p:txBody>
          </p:sp>
        </mc:Fallback>
      </mc:AlternateContent>
    </p:spTree>
    <p:extLst>
      <p:ext uri="{BB962C8B-B14F-4D97-AF65-F5344CB8AC3E}">
        <p14:creationId xmlns:p14="http://schemas.microsoft.com/office/powerpoint/2010/main" val="1390879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LET'S USE THESE MULTIPLICATIONS TO ENCRYPT MESSAGES</a:t>
            </a:r>
            <a:endParaRPr lang="es-ES" dirty="0"/>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52FF2887-A7D8-4F2F-92D9-4091977995D3}"/>
                  </a:ext>
                </a:extLst>
              </p:cNvPr>
              <p:cNvSpPr txBox="1"/>
              <p:nvPr/>
            </p:nvSpPr>
            <p:spPr>
              <a:xfrm>
                <a:off x="683568" y="1619508"/>
                <a:ext cx="7848872" cy="4247317"/>
              </a:xfrm>
              <a:prstGeom prst="rect">
                <a:avLst/>
              </a:prstGeom>
              <a:noFill/>
            </p:spPr>
            <p:txBody>
              <a:bodyPr wrap="square" lIns="0" tIns="0" rIns="0" bIns="0" rtlCol="0">
                <a:spAutoFit/>
              </a:bodyPr>
              <a:lstStyle/>
              <a:p>
                <a:r>
                  <a:rPr lang="en-US" sz="2800" dirty="0"/>
                  <a:t>Therefore, from the two matrices</a:t>
                </a:r>
                <a:r>
                  <a:rPr lang="en-US" sz="2800" b="0" dirty="0"/>
                  <a:t>,</a:t>
                </a:r>
                <a:r>
                  <a:rPr lang="en-US" sz="2800" dirty="0"/>
                  <a:t> </a:t>
                </a:r>
              </a:p>
              <a:p>
                <a:endParaRPr lang="en-US" sz="2800" dirty="0"/>
              </a:p>
              <a:p>
                <a:endParaRPr lang="en-US" sz="2800" dirty="0"/>
              </a:p>
              <a:p>
                <a:endParaRPr lang="en-US" sz="2800" dirty="0"/>
              </a:p>
              <a:p>
                <a:endParaRPr lang="en-US" sz="2800" dirty="0"/>
              </a:p>
              <a:p>
                <a:endParaRPr lang="en-US" sz="2800" dirty="0"/>
              </a:p>
              <a:p>
                <a:endParaRPr lang="en-US" sz="2800" dirty="0"/>
              </a:p>
              <a:p>
                <a:r>
                  <a:rPr lang="en-US" sz="2800" dirty="0"/>
                  <a:t>(which are called the </a:t>
                </a:r>
                <a:r>
                  <a:rPr lang="en-US" sz="2800" b="1" dirty="0"/>
                  <a:t>private key</a:t>
                </a:r>
                <a:r>
                  <a:rPr lang="en-US" sz="2800" dirty="0"/>
                  <a:t>) we obtain that the encryption of the message </a:t>
                </a:r>
                <a14:m>
                  <m:oMath xmlns:m="http://schemas.openxmlformats.org/officeDocument/2006/math">
                    <m:r>
                      <a:rPr lang="en-US" sz="2400" b="0" i="1" smtClean="0">
                        <a:latin typeface="Cambria Math" panose="02040503050406030204" pitchFamily="18" charset="0"/>
                      </a:rPr>
                      <m:t>𝑚</m:t>
                    </m:r>
                    <m:r>
                      <a:rPr lang="en-US" sz="2400" b="0" i="1" smtClean="0">
                        <a:latin typeface="Cambria Math" panose="02040503050406030204" pitchFamily="18" charset="0"/>
                      </a:rPr>
                      <m:t>=</m:t>
                    </m:r>
                    <m:r>
                      <a:rPr lang="en-US" sz="2400" b="0" i="1" smtClean="0">
                        <a:latin typeface="Cambria Math" panose="02040503050406030204" pitchFamily="18" charset="0"/>
                      </a:rPr>
                      <m:t>𝑇𝐻𝐼𝑆</m:t>
                    </m:r>
                    <m:r>
                      <a:rPr lang="en-US" sz="2400" b="0" i="1" smtClean="0">
                        <a:latin typeface="Cambria Math" panose="02040503050406030204" pitchFamily="18" charset="0"/>
                      </a:rPr>
                      <m:t>_</m:t>
                    </m:r>
                    <m:r>
                      <a:rPr lang="en-US" sz="2400" b="0" i="1" smtClean="0">
                        <a:latin typeface="Cambria Math" panose="02040503050406030204" pitchFamily="18" charset="0"/>
                      </a:rPr>
                      <m:t>𝐼𝑆</m:t>
                    </m:r>
                    <m:r>
                      <a:rPr lang="en-US" sz="2400" b="0" i="1" smtClean="0">
                        <a:latin typeface="Cambria Math" panose="02040503050406030204" pitchFamily="18" charset="0"/>
                      </a:rPr>
                      <m:t>_</m:t>
                    </m:r>
                    <m:r>
                      <a:rPr lang="en-US" sz="2400" b="0" i="1" smtClean="0">
                        <a:latin typeface="Cambria Math" panose="02040503050406030204" pitchFamily="18" charset="0"/>
                      </a:rPr>
                      <m:t>𝐴</m:t>
                    </m:r>
                    <m:r>
                      <a:rPr lang="en-US" sz="2400" b="0" i="1" smtClean="0">
                        <a:latin typeface="Cambria Math" panose="02040503050406030204" pitchFamily="18" charset="0"/>
                      </a:rPr>
                      <m:t>_</m:t>
                    </m:r>
                    <m:r>
                      <a:rPr lang="en-US" sz="2400" b="0" i="1" smtClean="0">
                        <a:latin typeface="Cambria Math" panose="02040503050406030204" pitchFamily="18" charset="0"/>
                      </a:rPr>
                      <m:t>𝑆𝐸𝐶𝑅𝐸𝑇</m:t>
                    </m:r>
                  </m:oMath>
                </a14:m>
                <a:r>
                  <a:rPr lang="en-US" sz="2400" dirty="0"/>
                  <a:t>  </a:t>
                </a:r>
                <a:r>
                  <a:rPr lang="en-US" sz="2800" dirty="0"/>
                  <a:t>is   </a:t>
                </a:r>
              </a:p>
              <a:p>
                <a14:m>
                  <m:oMath xmlns:m="http://schemas.openxmlformats.org/officeDocument/2006/math">
                    <m:r>
                      <a:rPr lang="en-US" sz="2400" i="1">
                        <a:latin typeface="Cambria Math" panose="02040503050406030204" pitchFamily="18" charset="0"/>
                      </a:rPr>
                      <m:t>𝑐</m:t>
                    </m:r>
                    <m:r>
                      <a:rPr lang="en-US" sz="2400" i="1">
                        <a:latin typeface="Cambria Math" panose="02040503050406030204" pitchFamily="18" charset="0"/>
                      </a:rPr>
                      <m:t>=</m:t>
                    </m:r>
                    <m:r>
                      <a:rPr lang="en-US" sz="2400" i="1">
                        <a:latin typeface="Cambria Math" panose="02040503050406030204" pitchFamily="18" charset="0"/>
                      </a:rPr>
                      <m:t>𝐴𝑆𝐸</m:t>
                    </m:r>
                    <m:r>
                      <a:rPr lang="en-US" sz="2400" i="1">
                        <a:latin typeface="Cambria Math" panose="02040503050406030204" pitchFamily="18" charset="0"/>
                      </a:rPr>
                      <m:t>_</m:t>
                    </m:r>
                    <m:r>
                      <a:rPr lang="en-US" sz="2400" i="1">
                        <a:latin typeface="Cambria Math" panose="02040503050406030204" pitchFamily="18" charset="0"/>
                      </a:rPr>
                      <m:t>𝑇𝐼𝑆𝐻𝐶𝐸𝑇𝑅</m:t>
                    </m:r>
                    <m:r>
                      <a:rPr lang="en-US" sz="2400" i="1">
                        <a:latin typeface="Cambria Math" panose="02040503050406030204" pitchFamily="18" charset="0"/>
                      </a:rPr>
                      <m:t>_</m:t>
                    </m:r>
                    <m:r>
                      <a:rPr lang="en-US" sz="2400" i="1">
                        <a:latin typeface="Cambria Math" panose="02040503050406030204" pitchFamily="18" charset="0"/>
                      </a:rPr>
                      <m:t>𝑆</m:t>
                    </m:r>
                    <m:r>
                      <a:rPr lang="en-US" sz="2400" i="1">
                        <a:latin typeface="Cambria Math" panose="02040503050406030204" pitchFamily="18" charset="0"/>
                      </a:rPr>
                      <m:t>_</m:t>
                    </m:r>
                    <m:r>
                      <a:rPr lang="en-US" sz="2400" i="1">
                        <a:latin typeface="Cambria Math" panose="02040503050406030204" pitchFamily="18" charset="0"/>
                      </a:rPr>
                      <m:t>𝐼</m:t>
                    </m:r>
                  </m:oMath>
                </a14:m>
                <a:r>
                  <a:rPr lang="en-US" sz="2400" dirty="0"/>
                  <a:t> </a:t>
                </a:r>
              </a:p>
            </p:txBody>
          </p:sp>
        </mc:Choice>
        <mc:Fallback>
          <p:sp>
            <p:nvSpPr>
              <p:cNvPr id="4" name="TextBox 3">
                <a:extLst>
                  <a:ext uri="{FF2B5EF4-FFF2-40B4-BE49-F238E27FC236}">
                    <a16:creationId xmlns:a16="http://schemas.microsoft.com/office/drawing/2014/main" id="{52FF2887-A7D8-4F2F-92D9-4091977995D3}"/>
                  </a:ext>
                </a:extLst>
              </p:cNvPr>
              <p:cNvSpPr txBox="1">
                <a:spLocks noRot="1" noChangeAspect="1" noMove="1" noResize="1" noEditPoints="1" noAdjustHandles="1" noChangeArrowheads="1" noChangeShapeType="1" noTextEdit="1"/>
              </p:cNvSpPr>
              <p:nvPr/>
            </p:nvSpPr>
            <p:spPr>
              <a:xfrm>
                <a:off x="683568" y="1619508"/>
                <a:ext cx="7848872" cy="4247317"/>
              </a:xfrm>
              <a:prstGeom prst="rect">
                <a:avLst/>
              </a:prstGeom>
              <a:blipFill>
                <a:blip r:embed="rId2"/>
                <a:stretch>
                  <a:fillRect l="-2717" t="-2443" r="-186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D752B059-F02E-4EEE-82C0-7D8EB454B480}"/>
                  </a:ext>
                </a:extLst>
              </p:cNvPr>
              <p:cNvSpPr txBox="1"/>
              <p:nvPr/>
            </p:nvSpPr>
            <p:spPr>
              <a:xfrm>
                <a:off x="2212558" y="2553448"/>
                <a:ext cx="4286835" cy="1379608"/>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r>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i="1">
                                    <a:latin typeface="Cambria Math" panose="02040503050406030204" pitchFamily="18" charset="0"/>
                                  </a:rPr>
                                  <m:t>0</m:t>
                                </m:r>
                              </m:e>
                            </m:mr>
                          </m:m>
                        </m:e>
                      </m:d>
                      <m:r>
                        <a:rPr lang="en-US" sz="2400" b="0" i="1" smtClean="0">
                          <a:latin typeface="Cambria Math" panose="02040503050406030204" pitchFamily="18" charset="0"/>
                        </a:rPr>
                        <m:t>,</m:t>
                      </m:r>
                      <m:d>
                        <m:dPr>
                          <m:ctrlPr>
                            <a:rPr lang="en-US" sz="2400" i="1">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mr>
                          </m:m>
                        </m:e>
                      </m:d>
                    </m:oMath>
                  </m:oMathPara>
                </a14:m>
                <a:endParaRPr lang="en-US" sz="2400" dirty="0"/>
              </a:p>
            </p:txBody>
          </p:sp>
        </mc:Choice>
        <mc:Fallback xmlns="">
          <p:sp>
            <p:nvSpPr>
              <p:cNvPr id="8" name="TextBox 7">
                <a:extLst>
                  <a:ext uri="{FF2B5EF4-FFF2-40B4-BE49-F238E27FC236}">
                    <a16:creationId xmlns:a16="http://schemas.microsoft.com/office/drawing/2014/main" id="{D752B059-F02E-4EEE-82C0-7D8EB454B480}"/>
                  </a:ext>
                </a:extLst>
              </p:cNvPr>
              <p:cNvSpPr txBox="1">
                <a:spLocks noRot="1" noChangeAspect="1" noMove="1" noResize="1" noEditPoints="1" noAdjustHandles="1" noChangeArrowheads="1" noChangeShapeType="1" noTextEdit="1"/>
              </p:cNvSpPr>
              <p:nvPr/>
            </p:nvSpPr>
            <p:spPr>
              <a:xfrm>
                <a:off x="2212558" y="2553448"/>
                <a:ext cx="4286835" cy="1379608"/>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830674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AND HOW DO WE DECRYPT A MESSAGE</a:t>
            </a:r>
            <a:r>
              <a:rPr lang="es-ES" dirty="0"/>
              <a:t>?</a:t>
            </a: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52FF2887-A7D8-4F2F-92D9-4091977995D3}"/>
                  </a:ext>
                </a:extLst>
              </p:cNvPr>
              <p:cNvSpPr txBox="1"/>
              <p:nvPr/>
            </p:nvSpPr>
            <p:spPr>
              <a:xfrm>
                <a:off x="683568" y="1619508"/>
                <a:ext cx="7848872" cy="4308872"/>
              </a:xfrm>
              <a:prstGeom prst="rect">
                <a:avLst/>
              </a:prstGeom>
              <a:noFill/>
            </p:spPr>
            <p:txBody>
              <a:bodyPr wrap="square" lIns="0" tIns="0" rIns="0" bIns="0" rtlCol="0">
                <a:spAutoFit/>
              </a:bodyPr>
              <a:lstStyle/>
              <a:p>
                <a:r>
                  <a:rPr lang="en-US" sz="2800" dirty="0"/>
                  <a:t>If we receive the message  </a:t>
                </a:r>
                <a14:m>
                  <m:oMath xmlns:m="http://schemas.openxmlformats.org/officeDocument/2006/math">
                    <m:r>
                      <a:rPr lang="en-US" sz="2400" i="1">
                        <a:latin typeface="Cambria Math" panose="02040503050406030204" pitchFamily="18" charset="0"/>
                      </a:rPr>
                      <m:t>𝑐</m:t>
                    </m:r>
                    <m:r>
                      <a:rPr lang="en-US" sz="2400" i="1">
                        <a:latin typeface="Cambria Math" panose="02040503050406030204" pitchFamily="18" charset="0"/>
                      </a:rPr>
                      <m:t>=</m:t>
                    </m:r>
                    <m:r>
                      <a:rPr lang="en-US" sz="2400" i="1">
                        <a:latin typeface="Cambria Math" panose="02040503050406030204" pitchFamily="18" charset="0"/>
                      </a:rPr>
                      <m:t>𝑁𝐴</m:t>
                    </m:r>
                    <m:r>
                      <a:rPr lang="en-US" sz="2400" i="1">
                        <a:latin typeface="Cambria Math" panose="02040503050406030204" pitchFamily="18" charset="0"/>
                      </a:rPr>
                      <m:t>_ _</m:t>
                    </m:r>
                    <m:r>
                      <a:rPr lang="en-US" sz="2400" i="1">
                        <a:latin typeface="Cambria Math" panose="02040503050406030204" pitchFamily="18" charset="0"/>
                      </a:rPr>
                      <m:t>𝑂𝐶𝐸𝑁𝑇𝑀𝐸𝐼</m:t>
                    </m:r>
                    <m:r>
                      <a:rPr lang="en-US" sz="2400" i="1">
                        <a:latin typeface="Cambria Math" panose="02040503050406030204" pitchFamily="18" charset="0"/>
                      </a:rPr>
                      <m:t>_</m:t>
                    </m:r>
                    <m:r>
                      <a:rPr lang="en-US" sz="2400" i="1">
                        <a:latin typeface="Cambria Math" panose="02040503050406030204" pitchFamily="18" charset="0"/>
                      </a:rPr>
                      <m:t>𝑃𝑂𝑈</m:t>
                    </m:r>
                  </m:oMath>
                </a14:m>
                <a:r>
                  <a:rPr lang="en-US" sz="2400" dirty="0"/>
                  <a:t> </a:t>
                </a:r>
              </a:p>
              <a:p>
                <a:r>
                  <a:rPr lang="en-US" sz="2800" dirty="0"/>
                  <a:t>encrypted with the same matrices, we will have</a:t>
                </a:r>
                <a:r>
                  <a:rPr lang="en-US" sz="2800" b="0" dirty="0"/>
                  <a:t>,</a:t>
                </a:r>
                <a:r>
                  <a:rPr lang="en-US" sz="2800" dirty="0"/>
                  <a:t> </a:t>
                </a:r>
              </a:p>
              <a:p>
                <a:endParaRPr lang="en-US" sz="2800" dirty="0"/>
              </a:p>
              <a:p>
                <a:endParaRPr lang="en-US" sz="2800" dirty="0"/>
              </a:p>
              <a:p>
                <a:endParaRPr lang="en-US" sz="2800" dirty="0"/>
              </a:p>
              <a:p>
                <a:endParaRPr lang="en-US" sz="2800" dirty="0"/>
              </a:p>
              <a:p>
                <a:endParaRPr lang="en-US" sz="2800" dirty="0"/>
              </a:p>
              <a:p>
                <a:r>
                  <a:rPr lang="en-US" sz="2800" dirty="0"/>
                  <a:t>And we know that </a:t>
                </a:r>
                <a14:m>
                  <m:oMath xmlns:m="http://schemas.openxmlformats.org/officeDocument/2006/math">
                    <m:r>
                      <a:rPr lang="en-US" sz="2400" i="1">
                        <a:latin typeface="Cambria Math" panose="02040503050406030204" pitchFamily="18" charset="0"/>
                      </a:rPr>
                      <m:t>𝑃𝑚𝑄</m:t>
                    </m:r>
                    <m:r>
                      <a:rPr lang="en-US" sz="2400" i="1">
                        <a:latin typeface="Cambria Math" panose="02040503050406030204" pitchFamily="18" charset="0"/>
                      </a:rPr>
                      <m:t>=</m:t>
                    </m:r>
                    <m:r>
                      <a:rPr lang="en-US" sz="2400" i="1">
                        <a:latin typeface="Cambria Math" panose="02040503050406030204" pitchFamily="18" charset="0"/>
                      </a:rPr>
                      <m:t>𝑐</m:t>
                    </m:r>
                  </m:oMath>
                </a14:m>
                <a:r>
                  <a:rPr lang="en-US" sz="2400" dirty="0"/>
                  <a:t>,  </a:t>
                </a:r>
                <a:r>
                  <a:rPr lang="en-US" sz="2800" dirty="0"/>
                  <a:t>where </a:t>
                </a:r>
                <a:r>
                  <a:rPr lang="en-US" sz="2400" dirty="0"/>
                  <a:t>𝑚</a:t>
                </a:r>
                <a:r>
                  <a:rPr lang="en-US" sz="2800" dirty="0"/>
                  <a:t> is our unknown, the original message. This matrix equation is easy to solve… </a:t>
                </a:r>
              </a:p>
            </p:txBody>
          </p:sp>
        </mc:Choice>
        <mc:Fallback>
          <p:sp>
            <p:nvSpPr>
              <p:cNvPr id="4" name="TextBox 3">
                <a:extLst>
                  <a:ext uri="{FF2B5EF4-FFF2-40B4-BE49-F238E27FC236}">
                    <a16:creationId xmlns:a16="http://schemas.microsoft.com/office/drawing/2014/main" id="{52FF2887-A7D8-4F2F-92D9-4091977995D3}"/>
                  </a:ext>
                </a:extLst>
              </p:cNvPr>
              <p:cNvSpPr txBox="1">
                <a:spLocks noRot="1" noChangeAspect="1" noMove="1" noResize="1" noEditPoints="1" noAdjustHandles="1" noChangeArrowheads="1" noChangeShapeType="1" noTextEdit="1"/>
              </p:cNvSpPr>
              <p:nvPr/>
            </p:nvSpPr>
            <p:spPr>
              <a:xfrm>
                <a:off x="683568" y="1619508"/>
                <a:ext cx="7848872" cy="4308872"/>
              </a:xfrm>
              <a:prstGeom prst="rect">
                <a:avLst/>
              </a:prstGeom>
              <a:blipFill>
                <a:blip r:embed="rId2"/>
                <a:stretch>
                  <a:fillRect l="-2717" t="-2405" r="-2950" b="-410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D752B059-F02E-4EEE-82C0-7D8EB454B480}"/>
                  </a:ext>
                </a:extLst>
              </p:cNvPr>
              <p:cNvSpPr txBox="1"/>
              <p:nvPr/>
            </p:nvSpPr>
            <p:spPr>
              <a:xfrm>
                <a:off x="251520" y="2769472"/>
                <a:ext cx="8964488" cy="1379608"/>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𝑃</m:t>
                      </m:r>
                      <m:r>
                        <a:rPr lang="en-US" sz="2400" b="0" i="1" smtClean="0">
                          <a:latin typeface="Cambria Math" panose="02040503050406030204" pitchFamily="18" charset="0"/>
                        </a:rPr>
                        <m:t>=</m:t>
                      </m:r>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r>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i="1">
                                    <a:latin typeface="Cambria Math" panose="02040503050406030204" pitchFamily="18" charset="0"/>
                                  </a:rPr>
                                  <m:t>0</m:t>
                                </m:r>
                              </m:e>
                            </m:mr>
                          </m:m>
                        </m:e>
                      </m:d>
                      <m:r>
                        <a:rPr lang="en-US" sz="2400" b="0" i="1" smtClean="0">
                          <a:latin typeface="Cambria Math" panose="02040503050406030204" pitchFamily="18" charset="0"/>
                        </a:rPr>
                        <m:t>,</m:t>
                      </m:r>
                      <m:r>
                        <a:rPr lang="en-US" sz="2400" b="0" i="1" smtClean="0">
                          <a:latin typeface="Cambria Math" panose="02040503050406030204" pitchFamily="18" charset="0"/>
                        </a:rPr>
                        <m:t>𝑄</m:t>
                      </m:r>
                      <m:r>
                        <a:rPr lang="en-US" sz="2400" b="0" i="1" smtClean="0">
                          <a:latin typeface="Cambria Math" panose="02040503050406030204" pitchFamily="18" charset="0"/>
                        </a:rPr>
                        <m:t>=</m:t>
                      </m:r>
                      <m:d>
                        <m:dPr>
                          <m:ctrlPr>
                            <a:rPr lang="en-US" sz="2400" i="1">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mr>
                          </m:m>
                        </m:e>
                      </m:d>
                      <m:r>
                        <a:rPr lang="en-US" sz="2400" b="0" i="1" smtClean="0">
                          <a:latin typeface="Cambria Math" panose="02040503050406030204" pitchFamily="18" charset="0"/>
                        </a:rPr>
                        <m:t>,</m:t>
                      </m:r>
                      <m:r>
                        <a:rPr lang="en-US" sz="2400" b="0" i="1" smtClean="0">
                          <a:latin typeface="Cambria Math" panose="02040503050406030204" pitchFamily="18" charset="0"/>
                        </a:rPr>
                        <m:t>𝑐</m:t>
                      </m:r>
                      <m:r>
                        <a:rPr lang="en-US" sz="2400" i="1">
                          <a:latin typeface="Cambria Math" panose="02040503050406030204" pitchFamily="18" charset="0"/>
                        </a:rPr>
                        <m:t>=</m:t>
                      </m:r>
                      <m:d>
                        <m:dPr>
                          <m:ctrlPr>
                            <a:rPr lang="en-US" sz="2400" i="1">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b="0" i="1" smtClean="0">
                                    <a:latin typeface="Cambria Math" panose="02040503050406030204" pitchFamily="18" charset="0"/>
                                  </a:rPr>
                                  <m:t>𝑁</m:t>
                                </m:r>
                              </m:e>
                              <m:e>
                                <m:r>
                                  <a:rPr lang="en-US" sz="2400" b="0" i="1" smtClean="0">
                                    <a:latin typeface="Cambria Math" panose="02040503050406030204" pitchFamily="18" charset="0"/>
                                  </a:rPr>
                                  <m:t>𝐴</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mr>
                            <m:mr>
                              <m:e>
                                <m:r>
                                  <a:rPr lang="en-US" sz="2400" b="0" i="1" smtClean="0">
                                    <a:latin typeface="Cambria Math" panose="02040503050406030204" pitchFamily="18" charset="0"/>
                                  </a:rPr>
                                  <m:t>𝑂</m:t>
                                </m:r>
                              </m:e>
                              <m:e>
                                <m:r>
                                  <a:rPr lang="en-US" sz="2400" b="0" i="1" smtClean="0">
                                    <a:latin typeface="Cambria Math" panose="02040503050406030204" pitchFamily="18" charset="0"/>
                                  </a:rPr>
                                  <m:t>𝐶</m:t>
                                </m:r>
                              </m:e>
                              <m:e>
                                <m:r>
                                  <a:rPr lang="en-US" sz="2400" b="0" i="1" smtClean="0">
                                    <a:latin typeface="Cambria Math" panose="02040503050406030204" pitchFamily="18" charset="0"/>
                                  </a:rPr>
                                  <m:t>𝐸</m:t>
                                </m:r>
                              </m:e>
                              <m:e>
                                <m:r>
                                  <a:rPr lang="en-US" sz="2400" b="0" i="1" smtClean="0">
                                    <a:latin typeface="Cambria Math" panose="02040503050406030204" pitchFamily="18" charset="0"/>
                                  </a:rPr>
                                  <m:t>𝑁</m:t>
                                </m:r>
                              </m:e>
                            </m:mr>
                            <m:mr>
                              <m:e>
                                <m:r>
                                  <a:rPr lang="en-US" sz="2400" b="0" i="1" smtClean="0">
                                    <a:latin typeface="Cambria Math" panose="02040503050406030204" pitchFamily="18" charset="0"/>
                                  </a:rPr>
                                  <m:t>𝑇</m:t>
                                </m:r>
                              </m:e>
                              <m:e>
                                <m:r>
                                  <a:rPr lang="en-US" sz="2400" b="0" i="1" smtClean="0">
                                    <a:latin typeface="Cambria Math" panose="02040503050406030204" pitchFamily="18" charset="0"/>
                                  </a:rPr>
                                  <m:t>𝑀</m:t>
                                </m:r>
                              </m:e>
                              <m:e>
                                <m:r>
                                  <a:rPr lang="en-US" sz="2400" b="0" i="1" smtClean="0">
                                    <a:latin typeface="Cambria Math" panose="02040503050406030204" pitchFamily="18" charset="0"/>
                                  </a:rPr>
                                  <m:t>𝐸</m:t>
                                </m:r>
                              </m:e>
                              <m:e>
                                <m:r>
                                  <a:rPr lang="en-US" sz="2400" b="0" i="1" smtClean="0">
                                    <a:latin typeface="Cambria Math" panose="02040503050406030204" pitchFamily="18" charset="0"/>
                                  </a:rPr>
                                  <m:t>𝐼</m:t>
                                </m:r>
                              </m:e>
                            </m:mr>
                            <m:mr>
                              <m:e>
                                <m:r>
                                  <a:rPr lang="en-US" sz="2400" b="0" i="1" smtClean="0">
                                    <a:latin typeface="Cambria Math" panose="02040503050406030204" pitchFamily="18" charset="0"/>
                                  </a:rPr>
                                  <m:t>_</m:t>
                                </m:r>
                              </m:e>
                              <m:e>
                                <m:r>
                                  <a:rPr lang="en-US" sz="2400" b="0" i="1" smtClean="0">
                                    <a:latin typeface="Cambria Math" panose="02040503050406030204" pitchFamily="18" charset="0"/>
                                  </a:rPr>
                                  <m:t>𝑃</m:t>
                                </m:r>
                              </m:e>
                              <m:e>
                                <m:r>
                                  <a:rPr lang="en-US" sz="2400" b="0" i="1" smtClean="0">
                                    <a:latin typeface="Cambria Math" panose="02040503050406030204" pitchFamily="18" charset="0"/>
                                  </a:rPr>
                                  <m:t>𝑂</m:t>
                                </m:r>
                              </m:e>
                              <m:e>
                                <m:r>
                                  <a:rPr lang="en-US" sz="2400" b="0" i="1" smtClean="0">
                                    <a:latin typeface="Cambria Math" panose="02040503050406030204" pitchFamily="18" charset="0"/>
                                  </a:rPr>
                                  <m:t>𝑈</m:t>
                                </m:r>
                              </m:e>
                            </m:mr>
                          </m:m>
                        </m:e>
                      </m:d>
                    </m:oMath>
                  </m:oMathPara>
                </a14:m>
                <a:endParaRPr lang="en-US" sz="2400" dirty="0"/>
              </a:p>
            </p:txBody>
          </p:sp>
        </mc:Choice>
        <mc:Fallback xmlns="">
          <p:sp>
            <p:nvSpPr>
              <p:cNvPr id="8" name="TextBox 7">
                <a:extLst>
                  <a:ext uri="{FF2B5EF4-FFF2-40B4-BE49-F238E27FC236}">
                    <a16:creationId xmlns:a16="http://schemas.microsoft.com/office/drawing/2014/main" id="{D752B059-F02E-4EEE-82C0-7D8EB454B480}"/>
                  </a:ext>
                </a:extLst>
              </p:cNvPr>
              <p:cNvSpPr txBox="1">
                <a:spLocks noRot="1" noChangeAspect="1" noMove="1" noResize="1" noEditPoints="1" noAdjustHandles="1" noChangeArrowheads="1" noChangeShapeType="1" noTextEdit="1"/>
              </p:cNvSpPr>
              <p:nvPr/>
            </p:nvSpPr>
            <p:spPr>
              <a:xfrm>
                <a:off x="251520" y="2769472"/>
                <a:ext cx="8964488" cy="1379608"/>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077458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BE58A764-5146-48A5-A4EC-AD3C60D64BD7}"/>
                  </a:ext>
                </a:extLst>
              </p:cNvPr>
              <p:cNvSpPr txBox="1"/>
              <p:nvPr/>
            </p:nvSpPr>
            <p:spPr>
              <a:xfrm>
                <a:off x="582452" y="3197294"/>
                <a:ext cx="8061811" cy="954107"/>
              </a:xfrm>
              <a:prstGeom prst="rect">
                <a:avLst/>
              </a:prstGeom>
              <a:noFill/>
            </p:spPr>
            <p:txBody>
              <a:bodyPr wrap="square" rtlCol="0">
                <a:spAutoFit/>
              </a:bodyPr>
              <a:lstStyle/>
              <a:p>
                <a:r>
                  <a:rPr lang="en-US" sz="2800" dirty="0"/>
                  <a:t>      </a:t>
                </a:r>
                <a14:m>
                  <m:oMath xmlns:m="http://schemas.openxmlformats.org/officeDocument/2006/math">
                    <m:r>
                      <a:rPr lang="en-US" sz="2400" i="1">
                        <a:latin typeface="Cambria Math" panose="02040503050406030204" pitchFamily="18" charset="0"/>
                      </a:rPr>
                      <m:t>𝑃𝑚𝑄</m:t>
                    </m:r>
                    <m:r>
                      <a:rPr lang="en-US" sz="2400" i="1">
                        <a:latin typeface="Cambria Math" panose="02040503050406030204" pitchFamily="18" charset="0"/>
                      </a:rPr>
                      <m:t>=</m:t>
                    </m:r>
                    <m:r>
                      <a:rPr lang="en-US" sz="2400" i="1">
                        <a:latin typeface="Cambria Math" panose="02040503050406030204" pitchFamily="18" charset="0"/>
                      </a:rPr>
                      <m:t>𝑐</m:t>
                    </m:r>
                    <m:r>
                      <a:rPr lang="en-US" sz="2400" b="0" i="1" smtClean="0">
                        <a:latin typeface="Cambria Math" panose="02040503050406030204" pitchFamily="18" charset="0"/>
                      </a:rPr>
                      <m:t> ⇒</m:t>
                    </m:r>
                    <m:r>
                      <a:rPr lang="en-US" sz="2400" i="1">
                        <a:latin typeface="Cambria Math" panose="02040503050406030204" pitchFamily="18" charset="0"/>
                      </a:rPr>
                      <m:t>𝑚</m:t>
                    </m:r>
                    <m:r>
                      <a:rPr lang="en-US" sz="2400" i="1">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𝑃</m:t>
                        </m:r>
                      </m:e>
                      <m:sup>
                        <m:r>
                          <a:rPr lang="en-US" sz="2400" b="0" i="1" smtClean="0">
                            <a:latin typeface="Cambria Math" panose="02040503050406030204" pitchFamily="18" charset="0"/>
                          </a:rPr>
                          <m:t>−1</m:t>
                        </m:r>
                      </m:sup>
                    </m:sSup>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𝑄</m:t>
                        </m:r>
                      </m:e>
                      <m:sup>
                        <m:r>
                          <a:rPr lang="en-US" sz="2400" b="0" i="1" smtClean="0">
                            <a:latin typeface="Cambria Math" panose="02040503050406030204" pitchFamily="18" charset="0"/>
                          </a:rPr>
                          <m:t>−1</m:t>
                        </m:r>
                      </m:sup>
                    </m:sSup>
                    <m:r>
                      <a:rPr lang="en-US" sz="2400" b="0" i="1" smtClean="0">
                        <a:latin typeface="Cambria Math" panose="02040503050406030204" pitchFamily="18" charset="0"/>
                      </a:rPr>
                      <m:t>𝑐</m:t>
                    </m:r>
                    <m:r>
                      <a:rPr lang="en-US" sz="2400" i="1">
                        <a:latin typeface="Cambria Math" panose="02040503050406030204" pitchFamily="18" charset="0"/>
                      </a:rPr>
                      <m:t> </m:t>
                    </m:r>
                  </m:oMath>
                </a14:m>
                <a:endParaRPr lang="en-US" sz="2800" dirty="0"/>
              </a:p>
              <a:p>
                <a:r>
                  <a:rPr lang="en-US" sz="2800" dirty="0"/>
                  <a:t>  </a:t>
                </a:r>
                <a14:m>
                  <m:oMath xmlns:m="http://schemas.openxmlformats.org/officeDocument/2006/math">
                    <m:r>
                      <a:rPr lang="en-US" sz="2400" b="0" i="0" smtClean="0">
                        <a:latin typeface="Cambria Math" panose="02040503050406030204" pitchFamily="18" charset="0"/>
                      </a:rPr>
                      <m:t>     </m:t>
                    </m:r>
                    <m:r>
                      <a:rPr lang="en-US" sz="2400" i="1">
                        <a:latin typeface="Cambria Math" panose="02040503050406030204" pitchFamily="18" charset="0"/>
                      </a:rPr>
                      <m:t>𝑃𝑚𝑄</m:t>
                    </m:r>
                    <m:r>
                      <a:rPr lang="en-US" sz="2400" i="1">
                        <a:latin typeface="Cambria Math" panose="02040503050406030204" pitchFamily="18" charset="0"/>
                      </a:rPr>
                      <m:t>=</m:t>
                    </m:r>
                    <m:r>
                      <a:rPr lang="en-US" sz="2400" i="1">
                        <a:latin typeface="Cambria Math" panose="02040503050406030204" pitchFamily="18" charset="0"/>
                      </a:rPr>
                      <m:t>𝑐</m:t>
                    </m:r>
                    <m:r>
                      <a:rPr lang="en-US" sz="2400" i="1">
                        <a:latin typeface="Cambria Math" panose="02040503050406030204" pitchFamily="18" charset="0"/>
                      </a:rPr>
                      <m:t> ⇒</m:t>
                    </m:r>
                    <m:r>
                      <a:rPr lang="en-US" sz="2400" i="1">
                        <a:latin typeface="Cambria Math" panose="02040503050406030204" pitchFamily="18" charset="0"/>
                      </a:rPr>
                      <m:t>𝑚</m:t>
                    </m:r>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b="0" i="1" smtClean="0">
                            <a:latin typeface="Cambria Math" panose="02040503050406030204" pitchFamily="18" charset="0"/>
                          </a:rPr>
                          <m:t>𝑄</m:t>
                        </m:r>
                      </m:e>
                      <m:sup>
                        <m:r>
                          <a:rPr lang="en-US" sz="2400" i="1">
                            <a:latin typeface="Cambria Math" panose="02040503050406030204" pitchFamily="18" charset="0"/>
                          </a:rPr>
                          <m:t>−1</m:t>
                        </m:r>
                      </m:sup>
                    </m:sSup>
                    <m:sSup>
                      <m:sSupPr>
                        <m:ctrlPr>
                          <a:rPr lang="en-US" sz="2400" i="1">
                            <a:latin typeface="Cambria Math" panose="02040503050406030204" pitchFamily="18" charset="0"/>
                          </a:rPr>
                        </m:ctrlPr>
                      </m:sSupPr>
                      <m:e>
                        <m:r>
                          <a:rPr lang="en-US" sz="2400" b="0" i="1" smtClean="0">
                            <a:latin typeface="Cambria Math" panose="02040503050406030204" pitchFamily="18" charset="0"/>
                          </a:rPr>
                          <m:t>𝑃</m:t>
                        </m:r>
                      </m:e>
                      <m:sup>
                        <m:r>
                          <a:rPr lang="en-US" sz="2400" i="1">
                            <a:latin typeface="Cambria Math" panose="02040503050406030204" pitchFamily="18" charset="0"/>
                          </a:rPr>
                          <m:t>−1</m:t>
                        </m:r>
                      </m:sup>
                    </m:sSup>
                    <m:r>
                      <a:rPr lang="en-US" sz="2400" i="1">
                        <a:latin typeface="Cambria Math" panose="02040503050406030204" pitchFamily="18" charset="0"/>
                      </a:rPr>
                      <m:t>𝑐</m:t>
                    </m:r>
                    <m:r>
                      <a:rPr lang="en-US" sz="2400" i="1">
                        <a:latin typeface="Cambria Math" panose="02040503050406030204" pitchFamily="18" charset="0"/>
                      </a:rPr>
                      <m:t> </m:t>
                    </m:r>
                  </m:oMath>
                </a14:m>
                <a:endParaRPr lang="en-US" sz="2400" i="1" dirty="0">
                  <a:latin typeface="Cambria Math" panose="02040503050406030204" pitchFamily="18" charset="0"/>
                </a:endParaRPr>
              </a:p>
            </p:txBody>
          </p:sp>
        </mc:Choice>
        <mc:Fallback xmlns="">
          <p:sp>
            <p:nvSpPr>
              <p:cNvPr id="4" name="TextBox 3">
                <a:extLst>
                  <a:ext uri="{FF2B5EF4-FFF2-40B4-BE49-F238E27FC236}">
                    <a16:creationId xmlns:a16="http://schemas.microsoft.com/office/drawing/2014/main" id="{BE58A764-5146-48A5-A4EC-AD3C60D64BD7}"/>
                  </a:ext>
                </a:extLst>
              </p:cNvPr>
              <p:cNvSpPr txBox="1">
                <a:spLocks noRot="1" noChangeAspect="1" noMove="1" noResize="1" noEditPoints="1" noAdjustHandles="1" noChangeArrowheads="1" noChangeShapeType="1" noTextEdit="1"/>
              </p:cNvSpPr>
              <p:nvPr/>
            </p:nvSpPr>
            <p:spPr>
              <a:xfrm>
                <a:off x="582452" y="3197294"/>
                <a:ext cx="8061811" cy="954107"/>
              </a:xfrm>
              <a:prstGeom prst="rect">
                <a:avLst/>
              </a:prstGeom>
              <a:blipFill>
                <a:blip r:embed="rId3"/>
                <a:stretch>
                  <a:fillRect/>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dirty="0"/>
              <a:t>QUESTION</a:t>
            </a:r>
          </a:p>
        </p:txBody>
      </p:sp>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09315B28-7007-4E04-9103-25384C3AB8FF}"/>
                  </a:ext>
                </a:extLst>
              </p:cNvPr>
              <p:cNvSpPr txBox="1"/>
              <p:nvPr/>
            </p:nvSpPr>
            <p:spPr>
              <a:xfrm>
                <a:off x="575556" y="1753652"/>
                <a:ext cx="8244916" cy="954107"/>
              </a:xfrm>
              <a:prstGeom prst="rect">
                <a:avLst/>
              </a:prstGeom>
              <a:noFill/>
            </p:spPr>
            <p:txBody>
              <a:bodyPr wrap="square" rtlCol="0">
                <a:spAutoFit/>
              </a:bodyPr>
              <a:lstStyle/>
              <a:p>
                <a:r>
                  <a:rPr lang="en-US" sz="2800" dirty="0"/>
                  <a:t>The matrix equation </a:t>
                </a:r>
                <a14:m>
                  <m:oMath xmlns:m="http://schemas.openxmlformats.org/officeDocument/2006/math">
                    <m:r>
                      <a:rPr lang="en-US" sz="2400" i="1">
                        <a:latin typeface="Cambria Math" panose="02040503050406030204" pitchFamily="18" charset="0"/>
                      </a:rPr>
                      <m:t>𝑃𝑚𝑄</m:t>
                    </m:r>
                    <m:r>
                      <a:rPr lang="en-US" sz="2400" i="1">
                        <a:latin typeface="Cambria Math" panose="02040503050406030204" pitchFamily="18" charset="0"/>
                      </a:rPr>
                      <m:t>=</m:t>
                    </m:r>
                    <m:r>
                      <a:rPr lang="en-US" sz="2400" i="1">
                        <a:latin typeface="Cambria Math" panose="02040503050406030204" pitchFamily="18" charset="0"/>
                      </a:rPr>
                      <m:t>𝑐</m:t>
                    </m:r>
                  </m:oMath>
                </a14:m>
                <a:r>
                  <a:rPr lang="en-US" sz="2800" dirty="0"/>
                  <a:t>, where the matrix 𝑚 is our unknown, is solved by reasoning… </a:t>
                </a:r>
              </a:p>
            </p:txBody>
          </p:sp>
        </mc:Choice>
        <mc:Fallback>
          <p:sp>
            <p:nvSpPr>
              <p:cNvPr id="8" name="TextBox 7">
                <a:extLst>
                  <a:ext uri="{FF2B5EF4-FFF2-40B4-BE49-F238E27FC236}">
                    <a16:creationId xmlns:a16="http://schemas.microsoft.com/office/drawing/2014/main" id="{09315B28-7007-4E04-9103-25384C3AB8FF}"/>
                  </a:ext>
                </a:extLst>
              </p:cNvPr>
              <p:cNvSpPr txBox="1">
                <a:spLocks noRot="1" noChangeAspect="1" noMove="1" noResize="1" noEditPoints="1" noAdjustHandles="1" noChangeArrowheads="1" noChangeShapeType="1" noTextEdit="1"/>
              </p:cNvSpPr>
              <p:nvPr/>
            </p:nvSpPr>
            <p:spPr>
              <a:xfrm>
                <a:off x="575556" y="1753652"/>
                <a:ext cx="8244916" cy="954107"/>
              </a:xfrm>
              <a:prstGeom prst="rect">
                <a:avLst/>
              </a:prstGeom>
              <a:blipFill>
                <a:blip r:embed="rId4"/>
                <a:stretch>
                  <a:fillRect l="-1478" t="-8333" b="-17949"/>
                </a:stretch>
              </a:blipFill>
            </p:spPr>
            <p:txBody>
              <a:bodyPr/>
              <a:lstStyle/>
              <a:p>
                <a:r>
                  <a:rPr lang="en-US">
                    <a:noFill/>
                  </a:rPr>
                  <a:t> </a:t>
                </a:r>
              </a:p>
            </p:txBody>
          </p:sp>
        </mc:Fallback>
      </mc:AlternateContent>
      <p:sp>
        <p:nvSpPr>
          <p:cNvPr id="6" name="Rectangle 5">
            <a:hlinkClick r:id="" action="ppaction://hlinkshowjump?jump=nextslide">
              <a:snd r:embed="rId5" name="explode.wav"/>
            </a:hlinkClick>
            <a:extLst>
              <a:ext uri="{FF2B5EF4-FFF2-40B4-BE49-F238E27FC236}">
                <a16:creationId xmlns:a16="http://schemas.microsoft.com/office/drawing/2014/main" id="{41E8FA74-152C-40DA-9593-E335FF347F79}"/>
              </a:ext>
            </a:extLst>
          </p:cNvPr>
          <p:cNvSpPr/>
          <p:nvPr/>
        </p:nvSpPr>
        <p:spPr>
          <a:xfrm>
            <a:off x="575556" y="3193812"/>
            <a:ext cx="587020"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a:t>
            </a:r>
            <a:r>
              <a:rPr lang="en-US" sz="2800" b="1" cap="none" spc="0" dirty="0">
                <a:ln w="22225">
                  <a:solidFill>
                    <a:schemeClr val="accent2"/>
                  </a:solidFill>
                  <a:prstDash val="solid"/>
                </a:ln>
                <a:solidFill>
                  <a:schemeClr val="accent2">
                    <a:lumMod val="40000"/>
                    <a:lumOff val="60000"/>
                  </a:schemeClr>
                </a:solidFill>
                <a:effectLst/>
              </a:rPr>
              <a:t>a)</a:t>
            </a:r>
          </a:p>
        </p:txBody>
      </p:sp>
      <p:sp>
        <p:nvSpPr>
          <p:cNvPr id="10" name="Rectangle 9">
            <a:hlinkClick r:id="" action="ppaction://hlinkshowjump?jump=nextslide">
              <a:snd r:embed="rId5" name="explode.wav"/>
            </a:hlinkClick>
            <a:extLst>
              <a:ext uri="{FF2B5EF4-FFF2-40B4-BE49-F238E27FC236}">
                <a16:creationId xmlns:a16="http://schemas.microsoft.com/office/drawing/2014/main" id="{0D0CC963-0EFE-4381-821A-89C45DFC4E42}"/>
              </a:ext>
            </a:extLst>
          </p:cNvPr>
          <p:cNvSpPr/>
          <p:nvPr/>
        </p:nvSpPr>
        <p:spPr>
          <a:xfrm>
            <a:off x="593391" y="3573016"/>
            <a:ext cx="601447"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(b)</a:t>
            </a:r>
            <a:endParaRPr lang="en-US" sz="2800" b="1" cap="none" spc="0" dirty="0">
              <a:ln w="22225">
                <a:solidFill>
                  <a:schemeClr val="accent2"/>
                </a:solidFill>
                <a:prstDash val="solid"/>
              </a:ln>
              <a:solidFill>
                <a:schemeClr val="accent2">
                  <a:lumMod val="40000"/>
                  <a:lumOff val="60000"/>
                </a:schemeClr>
              </a:solidFill>
              <a:effectLst/>
            </a:endParaRPr>
          </a:p>
        </p:txBody>
      </p:sp>
      <p:sp>
        <p:nvSpPr>
          <p:cNvPr id="11" name="Rectangle 10">
            <a:hlinkClick r:id="" action="ppaction://hlinkshowjump?jump=nextslide">
              <a:snd r:embed="rId5" name="explode.wav"/>
            </a:hlinkClick>
            <a:extLst>
              <a:ext uri="{FF2B5EF4-FFF2-40B4-BE49-F238E27FC236}">
                <a16:creationId xmlns:a16="http://schemas.microsoft.com/office/drawing/2014/main" id="{2B97F7A7-3578-4C1F-877B-0D1BD26E29BB}"/>
              </a:ext>
            </a:extLst>
          </p:cNvPr>
          <p:cNvSpPr/>
          <p:nvPr/>
        </p:nvSpPr>
        <p:spPr>
          <a:xfrm>
            <a:off x="614230" y="4005064"/>
            <a:ext cx="559769"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(c</a:t>
            </a:r>
            <a:r>
              <a:rPr lang="en-US" sz="2800" b="1" cap="none" spc="0" dirty="0">
                <a:ln w="22225">
                  <a:solidFill>
                    <a:schemeClr val="accent2"/>
                  </a:solidFill>
                  <a:prstDash val="solid"/>
                </a:ln>
                <a:solidFill>
                  <a:schemeClr val="accent2">
                    <a:lumMod val="40000"/>
                    <a:lumOff val="60000"/>
                  </a:schemeClr>
                </a:solidFill>
                <a:effectLst/>
              </a:rPr>
              <a:t>)</a:t>
            </a:r>
          </a:p>
        </p:txBody>
      </p:sp>
      <p:sp>
        <p:nvSpPr>
          <p:cNvPr id="12" name="Rectangle 11">
            <a:hlinkClick r:id="rId6" action="ppaction://hlinksldjump">
              <a:snd r:embed="rId7" name="applause.wav"/>
            </a:hlinkClick>
            <a:extLst>
              <a:ext uri="{FF2B5EF4-FFF2-40B4-BE49-F238E27FC236}">
                <a16:creationId xmlns:a16="http://schemas.microsoft.com/office/drawing/2014/main" id="{DDAA3F7A-9D3A-485C-B708-353603D9C9C3}"/>
              </a:ext>
            </a:extLst>
          </p:cNvPr>
          <p:cNvSpPr/>
          <p:nvPr/>
        </p:nvSpPr>
        <p:spPr>
          <a:xfrm>
            <a:off x="593390" y="4509120"/>
            <a:ext cx="601448"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(d</a:t>
            </a:r>
            <a:r>
              <a:rPr lang="en-US" sz="2800" b="1" cap="none" spc="0" dirty="0">
                <a:ln w="22225">
                  <a:solidFill>
                    <a:schemeClr val="accent2"/>
                  </a:solidFill>
                  <a:prstDash val="solid"/>
                </a:ln>
                <a:solidFill>
                  <a:schemeClr val="accent2">
                    <a:lumMod val="40000"/>
                    <a:lumOff val="60000"/>
                  </a:schemeClr>
                </a:solidFill>
                <a:effectLst/>
              </a:rPr>
              <a:t>)</a:t>
            </a:r>
          </a:p>
        </p:txBody>
      </p:sp>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F8857D88-FA75-4395-B812-FE8937699FF8}"/>
                  </a:ext>
                </a:extLst>
              </p:cNvPr>
              <p:cNvSpPr/>
              <p:nvPr/>
            </p:nvSpPr>
            <p:spPr>
              <a:xfrm>
                <a:off x="1043608" y="4077072"/>
                <a:ext cx="5890652" cy="461665"/>
              </a:xfrm>
              <a:prstGeom prst="rect">
                <a:avLst/>
              </a:prstGeom>
            </p:spPr>
            <p:txBody>
              <a:bodyPr wrap="none">
                <a:spAutoFit/>
              </a:bodyPr>
              <a:lstStyle/>
              <a:p>
                <a14:m>
                  <m:oMath xmlns:m="http://schemas.openxmlformats.org/officeDocument/2006/math">
                    <m:r>
                      <a:rPr lang="en-US" sz="2400" b="0" i="1" smtClean="0">
                        <a:latin typeface="Cambria Math" panose="02040503050406030204" pitchFamily="18" charset="0"/>
                      </a:rPr>
                      <m:t> </m:t>
                    </m:r>
                    <m:r>
                      <a:rPr lang="en-US" sz="2400" i="1" smtClean="0">
                        <a:latin typeface="Cambria Math" panose="02040503050406030204" pitchFamily="18" charset="0"/>
                      </a:rPr>
                      <m:t>𝑃𝑚𝑄</m:t>
                    </m:r>
                    <m:r>
                      <a:rPr lang="en-US" sz="2400" i="1" smtClean="0">
                        <a:latin typeface="Cambria Math" panose="02040503050406030204" pitchFamily="18" charset="0"/>
                      </a:rPr>
                      <m:t>=</m:t>
                    </m:r>
                    <m:r>
                      <a:rPr lang="en-US" sz="2400" i="1" smtClean="0">
                        <a:latin typeface="Cambria Math" panose="02040503050406030204" pitchFamily="18" charset="0"/>
                      </a:rPr>
                      <m:t>𝑐</m:t>
                    </m:r>
                    <m:r>
                      <a:rPr lang="en-US" sz="2400" i="1" smtClean="0">
                        <a:latin typeface="Cambria Math" panose="02040503050406030204" pitchFamily="18" charset="0"/>
                      </a:rPr>
                      <m:t> ⇒</m:t>
                    </m:r>
                    <m:r>
                      <a:rPr lang="en-US" sz="2400" i="1" smtClean="0">
                        <a:latin typeface="Cambria Math" panose="02040503050406030204" pitchFamily="18" charset="0"/>
                      </a:rPr>
                      <m:t>𝑚𝑄</m:t>
                    </m:r>
                    <m:r>
                      <a:rPr lang="en-US" sz="2400" i="1">
                        <a:latin typeface="Cambria Math" panose="02040503050406030204" pitchFamily="18" charset="0"/>
                      </a:rPr>
                      <m:t>=</m:t>
                    </m:r>
                    <m:r>
                      <a:rPr lang="en-US" sz="2400" b="0" i="1" smtClean="0">
                        <a:latin typeface="Cambria Math" panose="02040503050406030204" pitchFamily="18" charset="0"/>
                      </a:rPr>
                      <m:t>𝑐</m:t>
                    </m:r>
                    <m:sSup>
                      <m:sSupPr>
                        <m:ctrlPr>
                          <a:rPr lang="en-US" sz="2400" i="1">
                            <a:latin typeface="Cambria Math" panose="02040503050406030204" pitchFamily="18" charset="0"/>
                          </a:rPr>
                        </m:ctrlPr>
                      </m:sSupPr>
                      <m:e>
                        <m:r>
                          <a:rPr lang="en-US" sz="2400" i="1">
                            <a:latin typeface="Cambria Math" panose="02040503050406030204" pitchFamily="18" charset="0"/>
                          </a:rPr>
                          <m:t>𝑃</m:t>
                        </m:r>
                      </m:e>
                      <m:sup>
                        <m:r>
                          <a:rPr lang="en-US" sz="2400" i="1">
                            <a:latin typeface="Cambria Math" panose="02040503050406030204" pitchFamily="18" charset="0"/>
                          </a:rPr>
                          <m:t>−1</m:t>
                        </m:r>
                      </m:sup>
                    </m:sSup>
                  </m:oMath>
                </a14:m>
                <a:r>
                  <a:rPr lang="en-US" sz="2400" dirty="0"/>
                  <a:t> </a:t>
                </a:r>
                <a14:m>
                  <m:oMath xmlns:m="http://schemas.openxmlformats.org/officeDocument/2006/math">
                    <m:r>
                      <a:rPr lang="en-US" sz="2400" i="1">
                        <a:latin typeface="Cambria Math" panose="02040503050406030204" pitchFamily="18" charset="0"/>
                      </a:rPr>
                      <m:t>⇒</m:t>
                    </m:r>
                    <m:r>
                      <a:rPr lang="en-US" sz="2400" i="1">
                        <a:latin typeface="Cambria Math" panose="02040503050406030204" pitchFamily="18" charset="0"/>
                      </a:rPr>
                      <m:t>𝑚</m:t>
                    </m:r>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b="0" i="1" smtClean="0">
                            <a:latin typeface="Cambria Math" panose="02040503050406030204" pitchFamily="18" charset="0"/>
                          </a:rPr>
                          <m:t>𝑄</m:t>
                        </m:r>
                      </m:e>
                      <m:sup>
                        <m:r>
                          <a:rPr lang="en-US" sz="2400" i="1">
                            <a:latin typeface="Cambria Math" panose="02040503050406030204" pitchFamily="18" charset="0"/>
                          </a:rPr>
                          <m:t>−1</m:t>
                        </m:r>
                      </m:sup>
                    </m:sSup>
                    <m:r>
                      <a:rPr lang="en-US" sz="2400" i="1">
                        <a:latin typeface="Cambria Math" panose="02040503050406030204" pitchFamily="18" charset="0"/>
                      </a:rPr>
                      <m:t>𝑐</m:t>
                    </m:r>
                    <m:sSup>
                      <m:sSupPr>
                        <m:ctrlPr>
                          <a:rPr lang="en-US" sz="2400" i="1">
                            <a:latin typeface="Cambria Math" panose="02040503050406030204" pitchFamily="18" charset="0"/>
                          </a:rPr>
                        </m:ctrlPr>
                      </m:sSupPr>
                      <m:e>
                        <m:r>
                          <a:rPr lang="en-US" sz="2400" i="1">
                            <a:latin typeface="Cambria Math" panose="02040503050406030204" pitchFamily="18" charset="0"/>
                          </a:rPr>
                          <m:t>𝑃</m:t>
                        </m:r>
                      </m:e>
                      <m:sup>
                        <m:r>
                          <a:rPr lang="en-US" sz="2400" i="1">
                            <a:latin typeface="Cambria Math" panose="02040503050406030204" pitchFamily="18" charset="0"/>
                          </a:rPr>
                          <m:t>−1</m:t>
                        </m:r>
                      </m:sup>
                    </m:sSup>
                  </m:oMath>
                </a14:m>
                <a:endParaRPr lang="en-US" sz="2400" dirty="0"/>
              </a:p>
            </p:txBody>
          </p:sp>
        </mc:Choice>
        <mc:Fallback xmlns="">
          <p:sp>
            <p:nvSpPr>
              <p:cNvPr id="2" name="Rectangle 1">
                <a:extLst>
                  <a:ext uri="{FF2B5EF4-FFF2-40B4-BE49-F238E27FC236}">
                    <a16:creationId xmlns:a16="http://schemas.microsoft.com/office/drawing/2014/main" id="{F8857D88-FA75-4395-B812-FE8937699FF8}"/>
                  </a:ext>
                </a:extLst>
              </p:cNvPr>
              <p:cNvSpPr>
                <a:spLocks noRot="1" noChangeAspect="1" noMove="1" noResize="1" noEditPoints="1" noAdjustHandles="1" noChangeArrowheads="1" noChangeShapeType="1" noTextEdit="1"/>
              </p:cNvSpPr>
              <p:nvPr/>
            </p:nvSpPr>
            <p:spPr>
              <a:xfrm>
                <a:off x="1043608" y="4077072"/>
                <a:ext cx="5890652" cy="461665"/>
              </a:xfrm>
              <a:prstGeom prst="rect">
                <a:avLst/>
              </a:prstGeom>
              <a:blipFill>
                <a:blip r:embed="rId8"/>
                <a:stretch>
                  <a:fillRect b="-1184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Rectangle 12">
                <a:extLst>
                  <a:ext uri="{FF2B5EF4-FFF2-40B4-BE49-F238E27FC236}">
                    <a16:creationId xmlns:a16="http://schemas.microsoft.com/office/drawing/2014/main" id="{06F59FEB-6218-47D7-B63E-3E0074D1FF56}"/>
                  </a:ext>
                </a:extLst>
              </p:cNvPr>
              <p:cNvSpPr/>
              <p:nvPr/>
            </p:nvSpPr>
            <p:spPr>
              <a:xfrm>
                <a:off x="1057612" y="4551511"/>
                <a:ext cx="5909823" cy="461665"/>
              </a:xfrm>
              <a:prstGeom prst="rect">
                <a:avLst/>
              </a:prstGeom>
            </p:spPr>
            <p:txBody>
              <a:bodyPr wrap="none">
                <a:spAutoFit/>
              </a:bodyPr>
              <a:lstStyle/>
              <a:p>
                <a:r>
                  <a:rPr lang="en-US" sz="2400" dirty="0"/>
                  <a:t> </a:t>
                </a:r>
                <a14:m>
                  <m:oMath xmlns:m="http://schemas.openxmlformats.org/officeDocument/2006/math">
                    <m:r>
                      <a:rPr lang="en-US" sz="2400" i="1" smtClean="0">
                        <a:latin typeface="Cambria Math" panose="02040503050406030204" pitchFamily="18" charset="0"/>
                      </a:rPr>
                      <m:t>𝑃𝑚𝑄</m:t>
                    </m:r>
                    <m:r>
                      <a:rPr lang="en-US" sz="2400" i="1" smtClean="0">
                        <a:latin typeface="Cambria Math" panose="02040503050406030204" pitchFamily="18" charset="0"/>
                      </a:rPr>
                      <m:t>=</m:t>
                    </m:r>
                    <m:r>
                      <a:rPr lang="en-US" sz="2400" i="1" smtClean="0">
                        <a:latin typeface="Cambria Math" panose="02040503050406030204" pitchFamily="18" charset="0"/>
                      </a:rPr>
                      <m:t>𝑐</m:t>
                    </m:r>
                    <m:r>
                      <a:rPr lang="en-US" sz="2400" i="1" smtClean="0">
                        <a:latin typeface="Cambria Math" panose="02040503050406030204" pitchFamily="18" charset="0"/>
                      </a:rPr>
                      <m:t> ⇒</m:t>
                    </m:r>
                    <m:r>
                      <a:rPr lang="en-US" sz="2400" i="1" smtClean="0">
                        <a:latin typeface="Cambria Math" panose="02040503050406030204" pitchFamily="18" charset="0"/>
                      </a:rPr>
                      <m:t>𝑚𝑄</m:t>
                    </m:r>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𝑃</m:t>
                        </m:r>
                      </m:e>
                      <m:sup>
                        <m:r>
                          <a:rPr lang="en-US" sz="2400" i="1">
                            <a:latin typeface="Cambria Math" panose="02040503050406030204" pitchFamily="18" charset="0"/>
                          </a:rPr>
                          <m:t>−1</m:t>
                        </m:r>
                      </m:sup>
                    </m:sSup>
                    <m:r>
                      <a:rPr lang="en-US" sz="2400" b="0" i="1" smtClean="0">
                        <a:latin typeface="Cambria Math" panose="02040503050406030204" pitchFamily="18" charset="0"/>
                      </a:rPr>
                      <m:t>𝑐</m:t>
                    </m:r>
                  </m:oMath>
                </a14:m>
                <a:r>
                  <a:rPr lang="en-US" sz="2400" dirty="0"/>
                  <a:t> </a:t>
                </a:r>
                <a14:m>
                  <m:oMath xmlns:m="http://schemas.openxmlformats.org/officeDocument/2006/math">
                    <m:r>
                      <a:rPr lang="en-US" sz="2400" i="1">
                        <a:latin typeface="Cambria Math" panose="02040503050406030204" pitchFamily="18" charset="0"/>
                      </a:rPr>
                      <m:t>⇒</m:t>
                    </m:r>
                    <m:r>
                      <a:rPr lang="en-US" sz="2400" i="1">
                        <a:latin typeface="Cambria Math" panose="02040503050406030204" pitchFamily="18" charset="0"/>
                      </a:rPr>
                      <m:t>𝑚</m:t>
                    </m:r>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b="0" i="1" smtClean="0">
                            <a:latin typeface="Cambria Math" panose="02040503050406030204" pitchFamily="18" charset="0"/>
                          </a:rPr>
                          <m:t>𝑃</m:t>
                        </m:r>
                      </m:e>
                      <m:sup>
                        <m:r>
                          <a:rPr lang="en-US" sz="2400" i="1">
                            <a:latin typeface="Cambria Math" panose="02040503050406030204" pitchFamily="18" charset="0"/>
                          </a:rPr>
                          <m:t>−1</m:t>
                        </m:r>
                      </m:sup>
                    </m:sSup>
                    <m:r>
                      <a:rPr lang="en-US" sz="2400" i="1">
                        <a:latin typeface="Cambria Math" panose="02040503050406030204" pitchFamily="18" charset="0"/>
                      </a:rPr>
                      <m:t>𝑐</m:t>
                    </m:r>
                    <m:sSup>
                      <m:sSupPr>
                        <m:ctrlPr>
                          <a:rPr lang="en-US" sz="2400" i="1">
                            <a:latin typeface="Cambria Math" panose="02040503050406030204" pitchFamily="18" charset="0"/>
                          </a:rPr>
                        </m:ctrlPr>
                      </m:sSupPr>
                      <m:e>
                        <m:r>
                          <a:rPr lang="en-US" sz="2400" b="0" i="1" smtClean="0">
                            <a:latin typeface="Cambria Math" panose="02040503050406030204" pitchFamily="18" charset="0"/>
                          </a:rPr>
                          <m:t>𝑄</m:t>
                        </m:r>
                      </m:e>
                      <m:sup>
                        <m:r>
                          <a:rPr lang="en-US" sz="2400" i="1">
                            <a:latin typeface="Cambria Math" panose="02040503050406030204" pitchFamily="18" charset="0"/>
                          </a:rPr>
                          <m:t>−1</m:t>
                        </m:r>
                      </m:sup>
                    </m:sSup>
                  </m:oMath>
                </a14:m>
                <a:endParaRPr lang="en-US" sz="2400" dirty="0"/>
              </a:p>
            </p:txBody>
          </p:sp>
        </mc:Choice>
        <mc:Fallback xmlns="">
          <p:sp>
            <p:nvSpPr>
              <p:cNvPr id="13" name="Rectangle 12">
                <a:extLst>
                  <a:ext uri="{FF2B5EF4-FFF2-40B4-BE49-F238E27FC236}">
                    <a16:creationId xmlns:a16="http://schemas.microsoft.com/office/drawing/2014/main" id="{06F59FEB-6218-47D7-B63E-3E0074D1FF56}"/>
                  </a:ext>
                </a:extLst>
              </p:cNvPr>
              <p:cNvSpPr>
                <a:spLocks noRot="1" noChangeAspect="1" noMove="1" noResize="1" noEditPoints="1" noAdjustHandles="1" noChangeArrowheads="1" noChangeShapeType="1" noTextEdit="1"/>
              </p:cNvSpPr>
              <p:nvPr/>
            </p:nvSpPr>
            <p:spPr>
              <a:xfrm>
                <a:off x="1057612" y="4551511"/>
                <a:ext cx="5909823" cy="461665"/>
              </a:xfrm>
              <a:prstGeom prst="rect">
                <a:avLst/>
              </a:prstGeom>
              <a:blipFill>
                <a:blip r:embed="rId9"/>
                <a:stretch>
                  <a:fillRect b="-13333"/>
                </a:stretch>
              </a:blipFill>
            </p:spPr>
            <p:txBody>
              <a:bodyPr/>
              <a:lstStyle/>
              <a:p>
                <a:r>
                  <a:rPr lang="en-US">
                    <a:noFill/>
                  </a:rPr>
                  <a:t> </a:t>
                </a:r>
              </a:p>
            </p:txBody>
          </p:sp>
        </mc:Fallback>
      </mc:AlternateContent>
    </p:spTree>
    <p:extLst>
      <p:ext uri="{BB962C8B-B14F-4D97-AF65-F5344CB8AC3E}">
        <p14:creationId xmlns:p14="http://schemas.microsoft.com/office/powerpoint/2010/main" val="1154807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dirty="0"/>
              <a:t>QUESTION</a:t>
            </a:r>
          </a:p>
        </p:txBody>
      </p:sp>
      <p:sp>
        <p:nvSpPr>
          <p:cNvPr id="8" name="TextBox 7">
            <a:extLst>
              <a:ext uri="{FF2B5EF4-FFF2-40B4-BE49-F238E27FC236}">
                <a16:creationId xmlns:a16="http://schemas.microsoft.com/office/drawing/2014/main" id="{09315B28-7007-4E04-9103-25384C3AB8FF}"/>
              </a:ext>
            </a:extLst>
          </p:cNvPr>
          <p:cNvSpPr txBox="1"/>
          <p:nvPr/>
        </p:nvSpPr>
        <p:spPr>
          <a:xfrm>
            <a:off x="575556" y="2204864"/>
            <a:ext cx="8061811" cy="1384995"/>
          </a:xfrm>
          <a:prstGeom prst="rect">
            <a:avLst/>
          </a:prstGeom>
          <a:noFill/>
        </p:spPr>
        <p:txBody>
          <a:bodyPr wrap="square" rtlCol="0">
            <a:spAutoFit/>
          </a:bodyPr>
          <a:lstStyle/>
          <a:p>
            <a:r>
              <a:rPr lang="en-US" sz="2800" dirty="0"/>
              <a:t>NOOOO!!! You have to think carefully whether to multiply on the right or on the left by the inverse of the matrix (on both sides of the equation)</a:t>
            </a:r>
          </a:p>
        </p:txBody>
      </p:sp>
      <p:sp>
        <p:nvSpPr>
          <p:cNvPr id="2" name="Arrow: Right 1">
            <a:hlinkClick r:id="" action="ppaction://hlinkshowjump?jump=previousslide"/>
            <a:extLst>
              <a:ext uri="{FF2B5EF4-FFF2-40B4-BE49-F238E27FC236}">
                <a16:creationId xmlns:a16="http://schemas.microsoft.com/office/drawing/2014/main" id="{B386FA00-0761-4057-A16F-EE306F699858}"/>
              </a:ext>
            </a:extLst>
          </p:cNvPr>
          <p:cNvSpPr/>
          <p:nvPr/>
        </p:nvSpPr>
        <p:spPr>
          <a:xfrm>
            <a:off x="3568933" y="5919415"/>
            <a:ext cx="2016224" cy="605929"/>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hlinkClick r:id="" action="ppaction://hlinkshowjump?jump=previousslide"/>
              </a:rPr>
              <a:t>COME BACK</a:t>
            </a:r>
            <a:endParaRPr lang="en-US" dirty="0"/>
          </a:p>
        </p:txBody>
      </p:sp>
    </p:spTree>
    <p:extLst>
      <p:ext uri="{BB962C8B-B14F-4D97-AF65-F5344CB8AC3E}">
        <p14:creationId xmlns:p14="http://schemas.microsoft.com/office/powerpoint/2010/main" val="2341983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3" descr="A bright and celebratory scene titled 'HA NASCUT LA CRIPTOGRAFIA DE CLAU PÚBLICA!!!!' with a much lighter and radiant color scheme. Vibrant fireworks in pastel shades like light blue, pink, and yellow fill the sky. Binary codes and encryption keys appear as glowing neon elements in soft colors, surrounding a digital lock symbol illuminated in bright gold. The joyful crowd is dressed in futuristic attire, now with bright white and pastel accents. The atmosphere remains festive with colorful confetti and banners, but the overall tone is lighter and more cheerful.">
            <a:extLst>
              <a:ext uri="{FF2B5EF4-FFF2-40B4-BE49-F238E27FC236}">
                <a16:creationId xmlns:a16="http://schemas.microsoft.com/office/drawing/2014/main" id="{D7D7E07B-A29D-4A88-8940-4BED3B128AF5}"/>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Rectangle 4">
            <a:extLst>
              <a:ext uri="{FF2B5EF4-FFF2-40B4-BE49-F238E27FC236}">
                <a16:creationId xmlns:a16="http://schemas.microsoft.com/office/drawing/2014/main" id="{7E2BD78F-57E8-449C-A18E-0315725D8EDD}"/>
              </a:ext>
            </a:extLst>
          </p:cNvPr>
          <p:cNvSpPr/>
          <p:nvPr/>
        </p:nvSpPr>
        <p:spPr>
          <a:xfrm rot="1371578">
            <a:off x="596264" y="2646780"/>
            <a:ext cx="8153301" cy="156966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ca-ES" sz="9600" b="1" dirty="0">
                <a:ln/>
                <a:solidFill>
                  <a:schemeClr val="accent3"/>
                </a:solidFill>
              </a:rPr>
              <a:t>WELL DONE!!!!</a:t>
            </a:r>
            <a:endParaRPr lang="en-US" sz="9600" b="1" dirty="0">
              <a:ln/>
              <a:solidFill>
                <a:schemeClr val="accent3"/>
              </a:solidFill>
            </a:endParaRPr>
          </a:p>
        </p:txBody>
      </p:sp>
    </p:spTree>
    <p:extLst>
      <p:ext uri="{BB962C8B-B14F-4D97-AF65-F5344CB8AC3E}">
        <p14:creationId xmlns:p14="http://schemas.microsoft.com/office/powerpoint/2010/main" val="1827654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EF579BA-DE89-4EE2-8E6A-698D686B0229}"/>
              </a:ext>
            </a:extLst>
          </p:cNvPr>
          <p:cNvSpPr txBox="1">
            <a:spLocks/>
          </p:cNvSpPr>
          <p:nvPr/>
        </p:nvSpPr>
        <p:spPr>
          <a:xfrm>
            <a:off x="14210" y="158775"/>
            <a:ext cx="9454333"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AND HOW DO WE DECRYPT A MESSAGE?</a:t>
            </a:r>
            <a:endParaRPr lang="es-ES" dirty="0"/>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52FF2887-A7D8-4F2F-92D9-4091977995D3}"/>
                  </a:ext>
                </a:extLst>
              </p:cNvPr>
              <p:cNvSpPr txBox="1"/>
              <p:nvPr/>
            </p:nvSpPr>
            <p:spPr>
              <a:xfrm>
                <a:off x="683568" y="1631122"/>
                <a:ext cx="7488832" cy="861774"/>
              </a:xfrm>
              <a:prstGeom prst="rect">
                <a:avLst/>
              </a:prstGeom>
              <a:noFill/>
            </p:spPr>
            <p:txBody>
              <a:bodyPr wrap="square" lIns="0" tIns="0" rIns="0" bIns="0" rtlCol="0">
                <a:spAutoFit/>
              </a:bodyPr>
              <a:lstStyle/>
              <a:p>
                <a:r>
                  <a:rPr lang="en-US" sz="2800" dirty="0"/>
                  <a:t>Now we need to calculate two inverse matrices to use the result </a:t>
                </a:r>
                <a14:m>
                  <m:oMath xmlns:m="http://schemas.openxmlformats.org/officeDocument/2006/math">
                    <m:r>
                      <a:rPr lang="en-US" sz="2400" i="1">
                        <a:latin typeface="Cambria Math" panose="02040503050406030204" pitchFamily="18" charset="0"/>
                      </a:rPr>
                      <m:t>𝑚</m:t>
                    </m:r>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𝑃</m:t>
                        </m:r>
                      </m:e>
                      <m:sup>
                        <m:r>
                          <a:rPr lang="en-US" sz="2400" i="1">
                            <a:latin typeface="Cambria Math" panose="02040503050406030204" pitchFamily="18" charset="0"/>
                          </a:rPr>
                          <m:t>−1</m:t>
                        </m:r>
                      </m:sup>
                    </m:sSup>
                    <m:r>
                      <a:rPr lang="en-US" sz="2400" i="1">
                        <a:latin typeface="Cambria Math" panose="02040503050406030204" pitchFamily="18" charset="0"/>
                      </a:rPr>
                      <m:t>𝑐</m:t>
                    </m:r>
                    <m:sSup>
                      <m:sSupPr>
                        <m:ctrlPr>
                          <a:rPr lang="en-US" sz="2400" i="1">
                            <a:latin typeface="Cambria Math" panose="02040503050406030204" pitchFamily="18" charset="0"/>
                          </a:rPr>
                        </m:ctrlPr>
                      </m:sSupPr>
                      <m:e>
                        <m:r>
                          <a:rPr lang="en-US" sz="2400" i="1">
                            <a:latin typeface="Cambria Math" panose="02040503050406030204" pitchFamily="18" charset="0"/>
                          </a:rPr>
                          <m:t>𝑄</m:t>
                        </m:r>
                      </m:e>
                      <m:sup>
                        <m:r>
                          <a:rPr lang="en-US" sz="2400" i="1">
                            <a:latin typeface="Cambria Math" panose="02040503050406030204" pitchFamily="18" charset="0"/>
                          </a:rPr>
                          <m:t>−1</m:t>
                        </m:r>
                      </m:sup>
                    </m:sSup>
                  </m:oMath>
                </a14:m>
                <a:r>
                  <a:rPr lang="en-US" sz="2800" dirty="0"/>
                  <a:t> and we obtain:</a:t>
                </a:r>
              </a:p>
            </p:txBody>
          </p:sp>
        </mc:Choice>
        <mc:Fallback>
          <p:sp>
            <p:nvSpPr>
              <p:cNvPr id="4" name="TextBox 3">
                <a:extLst>
                  <a:ext uri="{FF2B5EF4-FFF2-40B4-BE49-F238E27FC236}">
                    <a16:creationId xmlns:a16="http://schemas.microsoft.com/office/drawing/2014/main" id="{52FF2887-A7D8-4F2F-92D9-4091977995D3}"/>
                  </a:ext>
                </a:extLst>
              </p:cNvPr>
              <p:cNvSpPr txBox="1">
                <a:spLocks noRot="1" noChangeAspect="1" noMove="1" noResize="1" noEditPoints="1" noAdjustHandles="1" noChangeArrowheads="1" noChangeShapeType="1" noTextEdit="1"/>
              </p:cNvSpPr>
              <p:nvPr/>
            </p:nvSpPr>
            <p:spPr>
              <a:xfrm>
                <a:off x="683568" y="1631122"/>
                <a:ext cx="7488832" cy="861774"/>
              </a:xfrm>
              <a:prstGeom prst="rect">
                <a:avLst/>
              </a:prstGeom>
              <a:blipFill>
                <a:blip r:embed="rId2"/>
                <a:stretch>
                  <a:fillRect l="-2848" t="-12057" b="-2482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D752B059-F02E-4EEE-82C0-7D8EB454B480}"/>
                  </a:ext>
                </a:extLst>
              </p:cNvPr>
              <p:cNvSpPr txBox="1"/>
              <p:nvPr/>
            </p:nvSpPr>
            <p:spPr>
              <a:xfrm>
                <a:off x="89756" y="2585041"/>
                <a:ext cx="8964488" cy="4372351"/>
              </a:xfrm>
              <a:prstGeom prst="rect">
                <a:avLst/>
              </a:prstGeom>
              <a:noFill/>
            </p:spPr>
            <p:txBody>
              <a:bodyPr wrap="square" lIns="0" tIns="0" rIns="0" bIns="0" rtlCol="0">
                <a:spAutoFit/>
              </a:bodyPr>
              <a:lstStyle/>
              <a:p>
                <a:pPr algn="ctr"/>
                <a14:m>
                  <m:oMathPara xmlns:m="http://schemas.openxmlformats.org/officeDocument/2006/math">
                    <m:oMathParaPr>
                      <m:jc m:val="centerGroup"/>
                    </m:oMathParaPr>
                    <m:oMath xmlns:m="http://schemas.openxmlformats.org/officeDocument/2006/math">
                      <m:sSup>
                        <m:sSupPr>
                          <m:ctrlPr>
                            <a:rPr lang="en-US" sz="2000" i="1" smtClean="0">
                              <a:latin typeface="Cambria Math" panose="02040503050406030204" pitchFamily="18" charset="0"/>
                            </a:rPr>
                          </m:ctrlPr>
                        </m:sSupPr>
                        <m:e>
                          <m:r>
                            <a:rPr lang="en-US" sz="2000" i="1">
                              <a:latin typeface="Cambria Math" panose="02040503050406030204" pitchFamily="18" charset="0"/>
                            </a:rPr>
                            <m:t>𝑃</m:t>
                          </m:r>
                        </m:e>
                        <m:sup>
                          <m:r>
                            <a:rPr lang="en-US" sz="2000" i="1">
                              <a:latin typeface="Cambria Math" panose="02040503050406030204" pitchFamily="18" charset="0"/>
                            </a:rPr>
                            <m:t>−1</m:t>
                          </m:r>
                        </m:sup>
                      </m:sSup>
                      <m:r>
                        <a:rPr lang="en-US" sz="2000" b="0" i="1" smtClean="0">
                          <a:latin typeface="Cambria Math" panose="02040503050406030204" pitchFamily="18" charset="0"/>
                        </a:rPr>
                        <m:t>=</m:t>
                      </m:r>
                      <m:d>
                        <m:dPr>
                          <m:ctrlPr>
                            <a:rPr lang="en-US" sz="2000" i="1" smtClean="0">
                              <a:latin typeface="Cambria Math" panose="02040503050406030204" pitchFamily="18" charset="0"/>
                            </a:rPr>
                          </m:ctrlPr>
                        </m:dPr>
                        <m:e>
                          <m:m>
                            <m:mPr>
                              <m:mcs>
                                <m:mc>
                                  <m:mcPr>
                                    <m:count m:val="4"/>
                                    <m:mcJc m:val="center"/>
                                  </m:mcPr>
                                </m:mc>
                              </m:mcs>
                              <m:ctrlPr>
                                <a:rPr lang="en-US" sz="2000" i="1">
                                  <a:latin typeface="Cambria Math" panose="02040503050406030204" pitchFamily="18" charset="0"/>
                                </a:rPr>
                              </m:ctrlPr>
                            </m:mPr>
                            <m:mr>
                              <m:e>
                                <m:r>
                                  <m:rPr>
                                    <m:brk m:alnAt="7"/>
                                  </m:rPr>
                                  <a:rPr lang="en-US" sz="2000" i="1">
                                    <a:latin typeface="Cambria Math" panose="02040503050406030204" pitchFamily="18" charset="0"/>
                                  </a:rPr>
                                  <m:t>0</m:t>
                                </m:r>
                              </m:e>
                              <m:e>
                                <m:r>
                                  <a:rPr lang="en-US" sz="2000" b="0" i="1" smtClean="0">
                                    <a:latin typeface="Cambria Math" panose="02040503050406030204" pitchFamily="18" charset="0"/>
                                  </a:rPr>
                                  <m:t>1</m:t>
                                </m:r>
                              </m:e>
                              <m:e>
                                <m:r>
                                  <a:rPr lang="en-US" sz="2000" b="0" i="1" smtClean="0">
                                    <a:latin typeface="Cambria Math" panose="02040503050406030204" pitchFamily="18" charset="0"/>
                                  </a:rPr>
                                  <m:t>0</m:t>
                                </m:r>
                              </m:e>
                              <m:e>
                                <m:r>
                                  <a:rPr lang="en-US" sz="2000" i="1">
                                    <a:latin typeface="Cambria Math" panose="02040503050406030204" pitchFamily="18" charset="0"/>
                                  </a:rPr>
                                  <m:t>0</m:t>
                                </m:r>
                              </m:e>
                            </m:mr>
                            <m:mr>
                              <m:e>
                                <m:r>
                                  <a:rPr lang="en-US" sz="2000" b="0" i="1" smtClean="0">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b="0" i="1" smtClean="0">
                                    <a:latin typeface="Cambria Math" panose="02040503050406030204" pitchFamily="18" charset="0"/>
                                  </a:rPr>
                                  <m:t>1</m:t>
                                </m:r>
                              </m:e>
                            </m:mr>
                            <m:mr>
                              <m:e>
                                <m:r>
                                  <a:rPr lang="en-US" sz="2000" b="0" i="1" smtClean="0">
                                    <a:latin typeface="Cambria Math" panose="02040503050406030204" pitchFamily="18" charset="0"/>
                                  </a:rPr>
                                  <m:t>1</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b="0" i="1" smtClean="0">
                                    <a:latin typeface="Cambria Math" panose="02040503050406030204" pitchFamily="18" charset="0"/>
                                  </a:rPr>
                                  <m:t>0</m:t>
                                </m:r>
                              </m:e>
                            </m:mr>
                            <m:mr>
                              <m:e>
                                <m:r>
                                  <a:rPr lang="en-US" sz="2000" i="1">
                                    <a:latin typeface="Cambria Math" panose="02040503050406030204" pitchFamily="18" charset="0"/>
                                  </a:rPr>
                                  <m:t>0</m:t>
                                </m:r>
                              </m:e>
                              <m:e>
                                <m:r>
                                  <a:rPr lang="en-US" sz="2000" b="0" i="1" smtClean="0">
                                    <a:latin typeface="Cambria Math" panose="02040503050406030204" pitchFamily="18" charset="0"/>
                                  </a:rPr>
                                  <m:t>0</m:t>
                                </m:r>
                              </m:e>
                              <m:e>
                                <m:r>
                                  <a:rPr lang="en-US" sz="2000" b="0" i="1" smtClean="0">
                                    <a:latin typeface="Cambria Math" panose="02040503050406030204" pitchFamily="18" charset="0"/>
                                  </a:rPr>
                                  <m:t>1</m:t>
                                </m:r>
                              </m:e>
                              <m:e>
                                <m:r>
                                  <a:rPr lang="en-US" sz="2000" i="1">
                                    <a:latin typeface="Cambria Math" panose="02040503050406030204" pitchFamily="18" charset="0"/>
                                  </a:rPr>
                                  <m:t>0</m:t>
                                </m:r>
                              </m:e>
                            </m:mr>
                          </m:m>
                        </m:e>
                      </m:d>
                      <m:r>
                        <a:rPr lang="en-US" sz="2000" b="0" i="1" smtClean="0">
                          <a:latin typeface="Cambria Math" panose="02040503050406030204" pitchFamily="18" charset="0"/>
                        </a:rPr>
                        <m:t>,</m:t>
                      </m:r>
                      <m:sSup>
                        <m:sSupPr>
                          <m:ctrlPr>
                            <a:rPr lang="en-US" sz="2000" i="1">
                              <a:latin typeface="Cambria Math" panose="02040503050406030204" pitchFamily="18" charset="0"/>
                            </a:rPr>
                          </m:ctrlPr>
                        </m:sSupPr>
                        <m:e>
                          <m:r>
                            <a:rPr lang="en-US" sz="2000" b="0" i="1" smtClean="0">
                              <a:latin typeface="Cambria Math" panose="02040503050406030204" pitchFamily="18" charset="0"/>
                            </a:rPr>
                            <m:t>𝑄</m:t>
                          </m:r>
                        </m:e>
                        <m:sup>
                          <m:r>
                            <a:rPr lang="en-US" sz="2000" i="1">
                              <a:latin typeface="Cambria Math" panose="02040503050406030204" pitchFamily="18" charset="0"/>
                            </a:rPr>
                            <m:t>−1</m:t>
                          </m:r>
                        </m:sup>
                      </m:sSup>
                      <m:r>
                        <a:rPr lang="en-US" sz="2000" b="0" i="1" smtClean="0">
                          <a:latin typeface="Cambria Math" panose="02040503050406030204" pitchFamily="18" charset="0"/>
                        </a:rPr>
                        <m:t>=</m:t>
                      </m:r>
                      <m:d>
                        <m:dPr>
                          <m:ctrlPr>
                            <a:rPr lang="en-US" sz="2000" i="1">
                              <a:latin typeface="Cambria Math" panose="02040503050406030204" pitchFamily="18" charset="0"/>
                            </a:rPr>
                          </m:ctrlPr>
                        </m:dPr>
                        <m:e>
                          <m:m>
                            <m:mPr>
                              <m:mcs>
                                <m:mc>
                                  <m:mcPr>
                                    <m:count m:val="4"/>
                                    <m:mcJc m:val="center"/>
                                  </m:mcPr>
                                </m:mc>
                              </m:mcs>
                              <m:ctrlPr>
                                <a:rPr lang="en-US" sz="2000" i="1">
                                  <a:latin typeface="Cambria Math" panose="02040503050406030204" pitchFamily="18" charset="0"/>
                                </a:rPr>
                              </m:ctrlPr>
                            </m:mPr>
                            <m:mr>
                              <m:e>
                                <m:r>
                                  <m:rPr>
                                    <m:brk m:alnAt="7"/>
                                  </m:rPr>
                                  <a:rPr lang="en-US" sz="2000" i="1">
                                    <a:latin typeface="Cambria Math" panose="02040503050406030204" pitchFamily="18" charset="0"/>
                                  </a:rPr>
                                  <m:t>1</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0</m:t>
                                </m:r>
                              </m:e>
                            </m:mr>
                            <m:mr>
                              <m:e>
                                <m:r>
                                  <a:rPr lang="en-US" sz="2000" i="1">
                                    <a:latin typeface="Cambria Math" panose="02040503050406030204" pitchFamily="18" charset="0"/>
                                  </a:rPr>
                                  <m:t>0</m:t>
                                </m:r>
                              </m:e>
                              <m:e>
                                <m:r>
                                  <a:rPr lang="en-US" sz="2000" i="1">
                                    <a:latin typeface="Cambria Math" panose="02040503050406030204" pitchFamily="18" charset="0"/>
                                  </a:rPr>
                                  <m:t>0</m:t>
                                </m:r>
                              </m:e>
                              <m:e>
                                <m:r>
                                  <a:rPr lang="en-US" sz="2000" b="0" i="1" smtClean="0">
                                    <a:latin typeface="Cambria Math" panose="02040503050406030204" pitchFamily="18" charset="0"/>
                                  </a:rPr>
                                  <m:t>1</m:t>
                                </m:r>
                              </m:e>
                              <m:e>
                                <m:r>
                                  <a:rPr lang="en-US" sz="2000" b="0" i="1" smtClean="0">
                                    <a:latin typeface="Cambria Math" panose="02040503050406030204" pitchFamily="18" charset="0"/>
                                  </a:rPr>
                                  <m:t>0</m:t>
                                </m:r>
                              </m:e>
                            </m:mr>
                            <m:mr>
                              <m:e>
                                <m:r>
                                  <a:rPr lang="en-US" sz="2000" i="1">
                                    <a:latin typeface="Cambria Math" panose="02040503050406030204" pitchFamily="18" charset="0"/>
                                  </a:rPr>
                                  <m:t>0</m:t>
                                </m:r>
                              </m:e>
                              <m:e>
                                <m:r>
                                  <a:rPr lang="en-US" sz="2000" b="0" i="1" smtClean="0">
                                    <a:latin typeface="Cambria Math" panose="02040503050406030204" pitchFamily="18" charset="0"/>
                                  </a:rPr>
                                  <m:t>0</m:t>
                                </m:r>
                              </m:e>
                              <m:e>
                                <m:r>
                                  <a:rPr lang="en-US" sz="2000" i="1">
                                    <a:latin typeface="Cambria Math" panose="02040503050406030204" pitchFamily="18" charset="0"/>
                                  </a:rPr>
                                  <m:t>0</m:t>
                                </m:r>
                              </m:e>
                              <m:e>
                                <m:r>
                                  <a:rPr lang="en-US" sz="2000" b="0" i="1" smtClean="0">
                                    <a:latin typeface="Cambria Math" panose="02040503050406030204" pitchFamily="18" charset="0"/>
                                  </a:rPr>
                                  <m:t>1</m:t>
                                </m:r>
                              </m:e>
                            </m:mr>
                            <m:mr>
                              <m:e>
                                <m:r>
                                  <a:rPr lang="en-US" sz="2000" i="1">
                                    <a:latin typeface="Cambria Math" panose="02040503050406030204" pitchFamily="18" charset="0"/>
                                  </a:rPr>
                                  <m:t>0</m:t>
                                </m:r>
                              </m:e>
                              <m:e>
                                <m:r>
                                  <a:rPr lang="en-US" sz="2000" b="0" i="1" smtClean="0">
                                    <a:latin typeface="Cambria Math" panose="02040503050406030204" pitchFamily="18" charset="0"/>
                                  </a:rPr>
                                  <m:t>1</m:t>
                                </m:r>
                              </m:e>
                              <m:e>
                                <m:r>
                                  <a:rPr lang="en-US" sz="2000" b="0" i="1" smtClean="0">
                                    <a:latin typeface="Cambria Math" panose="02040503050406030204" pitchFamily="18" charset="0"/>
                                  </a:rPr>
                                  <m:t>0</m:t>
                                </m:r>
                              </m:e>
                              <m:e>
                                <m:r>
                                  <a:rPr lang="en-US" sz="2000" i="1">
                                    <a:latin typeface="Cambria Math" panose="02040503050406030204" pitchFamily="18" charset="0"/>
                                  </a:rPr>
                                  <m:t>0</m:t>
                                </m:r>
                              </m:e>
                            </m:mr>
                          </m:m>
                        </m:e>
                      </m:d>
                    </m:oMath>
                  </m:oMathPara>
                </a14:m>
                <a:endParaRPr lang="en-US" sz="2000" i="1" dirty="0">
                  <a:latin typeface="Cambria Math" panose="02040503050406030204" pitchFamily="18" charset="0"/>
                </a:endParaRPr>
              </a:p>
              <a:p>
                <a:pPr algn="ctr"/>
                <a14:m>
                  <m:oMath xmlns:m="http://schemas.openxmlformats.org/officeDocument/2006/math">
                    <m:r>
                      <a:rPr lang="en-US" sz="2000" b="0" i="1" smtClean="0">
                        <a:latin typeface="Cambria Math" panose="02040503050406030204" pitchFamily="18" charset="0"/>
                      </a:rPr>
                      <m:t>𝑚</m:t>
                    </m:r>
                    <m:r>
                      <a:rPr lang="en-US" sz="2000" b="0" i="1" smtClean="0">
                        <a:latin typeface="Cambria Math" panose="02040503050406030204" pitchFamily="18" charset="0"/>
                      </a:rPr>
                      <m:t>=</m:t>
                    </m:r>
                    <m:sSup>
                      <m:sSupPr>
                        <m:ctrlPr>
                          <a:rPr lang="en-US" sz="2000" i="1">
                            <a:latin typeface="Cambria Math" panose="02040503050406030204" pitchFamily="18" charset="0"/>
                          </a:rPr>
                        </m:ctrlPr>
                      </m:sSupPr>
                      <m:e>
                        <m:r>
                          <a:rPr lang="en-US" sz="2000" i="1">
                            <a:latin typeface="Cambria Math" panose="02040503050406030204" pitchFamily="18" charset="0"/>
                          </a:rPr>
                          <m:t>𝑃</m:t>
                        </m:r>
                      </m:e>
                      <m:sup>
                        <m:r>
                          <a:rPr lang="en-US" sz="2000" i="1">
                            <a:latin typeface="Cambria Math" panose="02040503050406030204" pitchFamily="18" charset="0"/>
                          </a:rPr>
                          <m:t>−1</m:t>
                        </m:r>
                      </m:sup>
                    </m:sSup>
                    <m:r>
                      <a:rPr lang="en-US" sz="2000" i="1">
                        <a:latin typeface="Cambria Math" panose="02040503050406030204" pitchFamily="18" charset="0"/>
                      </a:rPr>
                      <m:t>𝑐</m:t>
                    </m:r>
                    <m:sSup>
                      <m:sSupPr>
                        <m:ctrlPr>
                          <a:rPr lang="en-US" sz="2000" i="1">
                            <a:latin typeface="Cambria Math" panose="02040503050406030204" pitchFamily="18" charset="0"/>
                          </a:rPr>
                        </m:ctrlPr>
                      </m:sSupPr>
                      <m:e>
                        <m:r>
                          <a:rPr lang="en-US" sz="2000" i="1">
                            <a:latin typeface="Cambria Math" panose="02040503050406030204" pitchFamily="18" charset="0"/>
                          </a:rPr>
                          <m:t>𝑄</m:t>
                        </m:r>
                      </m:e>
                      <m:sup>
                        <m:r>
                          <a:rPr lang="en-US" sz="2000" i="1">
                            <a:latin typeface="Cambria Math" panose="02040503050406030204" pitchFamily="18" charset="0"/>
                          </a:rPr>
                          <m:t>−1</m:t>
                        </m:r>
                      </m:sup>
                    </m:sSup>
                    <m:r>
                      <a:rPr lang="en-US" sz="2000" b="0" i="1" smtClean="0">
                        <a:latin typeface="Cambria Math" panose="02040503050406030204" pitchFamily="18" charset="0"/>
                      </a:rPr>
                      <m:t>=</m:t>
                    </m:r>
                    <m:d>
                      <m:dPr>
                        <m:ctrlPr>
                          <a:rPr lang="en-US" sz="2000" i="1">
                            <a:latin typeface="Cambria Math" panose="02040503050406030204" pitchFamily="18" charset="0"/>
                          </a:rPr>
                        </m:ctrlPr>
                      </m:dPr>
                      <m:e>
                        <m:m>
                          <m:mPr>
                            <m:mcs>
                              <m:mc>
                                <m:mcPr>
                                  <m:count m:val="4"/>
                                  <m:mcJc m:val="center"/>
                                </m:mcPr>
                              </m:mc>
                            </m:mcs>
                            <m:ctrlPr>
                              <a:rPr lang="en-US" sz="2000" i="1">
                                <a:latin typeface="Cambria Math" panose="02040503050406030204" pitchFamily="18" charset="0"/>
                              </a:rPr>
                            </m:ctrlPr>
                          </m:mPr>
                          <m:mr>
                            <m:e>
                              <m:r>
                                <m:rPr>
                                  <m:brk m:alnAt="7"/>
                                </m:rPr>
                                <a:rPr lang="en-US" sz="2000" i="1">
                                  <a:latin typeface="Cambria Math" panose="02040503050406030204" pitchFamily="18" charset="0"/>
                                </a:rPr>
                                <m:t>0</m:t>
                              </m:r>
                            </m:e>
                            <m:e>
                              <m:r>
                                <a:rPr lang="en-US" sz="2000" i="1">
                                  <a:latin typeface="Cambria Math" panose="02040503050406030204" pitchFamily="18" charset="0"/>
                                </a:rPr>
                                <m:t>1</m:t>
                              </m:r>
                            </m:e>
                            <m:e>
                              <m:r>
                                <a:rPr lang="en-US" sz="2000" i="1">
                                  <a:latin typeface="Cambria Math" panose="02040503050406030204" pitchFamily="18" charset="0"/>
                                </a:rPr>
                                <m:t>0</m:t>
                              </m:r>
                            </m:e>
                            <m:e>
                              <m:r>
                                <a:rPr lang="en-US" sz="2000" i="1">
                                  <a:latin typeface="Cambria Math" panose="02040503050406030204" pitchFamily="18" charset="0"/>
                                </a:rPr>
                                <m:t>0</m:t>
                              </m:r>
                            </m:e>
                          </m:mr>
                          <m:mr>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1</m:t>
                              </m:r>
                            </m:e>
                          </m:mr>
                          <m:mr>
                            <m:e>
                              <m:r>
                                <a:rPr lang="en-US" sz="2000" i="1">
                                  <a:latin typeface="Cambria Math" panose="02040503050406030204" pitchFamily="18" charset="0"/>
                                </a:rPr>
                                <m:t>1</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0</m:t>
                              </m:r>
                            </m:e>
                          </m:mr>
                          <m:mr>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1</m:t>
                              </m:r>
                            </m:e>
                            <m:e>
                              <m:r>
                                <a:rPr lang="en-US" sz="2000" i="1">
                                  <a:latin typeface="Cambria Math" panose="02040503050406030204" pitchFamily="18" charset="0"/>
                                </a:rPr>
                                <m:t>0</m:t>
                              </m:r>
                            </m:e>
                          </m:mr>
                        </m:m>
                      </m:e>
                    </m:d>
                    <m:d>
                      <m:dPr>
                        <m:ctrlPr>
                          <a:rPr lang="en-US" sz="2000" i="1">
                            <a:latin typeface="Cambria Math" panose="02040503050406030204" pitchFamily="18" charset="0"/>
                          </a:rPr>
                        </m:ctrlPr>
                      </m:dPr>
                      <m:e>
                        <m:m>
                          <m:mPr>
                            <m:mcs>
                              <m:mc>
                                <m:mcPr>
                                  <m:count m:val="4"/>
                                  <m:mcJc m:val="center"/>
                                </m:mcPr>
                              </m:mc>
                            </m:mcs>
                            <m:ctrlPr>
                              <a:rPr lang="en-US" sz="2000" i="1">
                                <a:latin typeface="Cambria Math" panose="02040503050406030204" pitchFamily="18" charset="0"/>
                              </a:rPr>
                            </m:ctrlPr>
                          </m:mPr>
                          <m:mr>
                            <m:e>
                              <m:r>
                                <m:rPr>
                                  <m:brk m:alnAt="7"/>
                                </m:rPr>
                                <a:rPr lang="en-US" sz="2000" b="0" i="1" smtClean="0">
                                  <a:latin typeface="Cambria Math" panose="02040503050406030204" pitchFamily="18" charset="0"/>
                                </a:rPr>
                                <m:t>𝑁</m:t>
                              </m:r>
                            </m:e>
                            <m:e>
                              <m:r>
                                <a:rPr lang="en-US" sz="2000" b="0" i="1" smtClean="0">
                                  <a:latin typeface="Cambria Math" panose="02040503050406030204" pitchFamily="18" charset="0"/>
                                </a:rPr>
                                <m:t>𝐴</m:t>
                              </m:r>
                            </m:e>
                            <m:e>
                              <m:r>
                                <a:rPr lang="en-US" sz="2000" b="0" i="1" smtClean="0">
                                  <a:latin typeface="Cambria Math" panose="02040503050406030204" pitchFamily="18" charset="0"/>
                                </a:rPr>
                                <m:t>_</m:t>
                              </m:r>
                            </m:e>
                            <m:e>
                              <m:r>
                                <a:rPr lang="en-US" sz="2000" b="0" i="1" smtClean="0">
                                  <a:latin typeface="Cambria Math" panose="02040503050406030204" pitchFamily="18" charset="0"/>
                                </a:rPr>
                                <m:t>_</m:t>
                              </m:r>
                            </m:e>
                          </m:mr>
                          <m:mr>
                            <m:e>
                              <m:r>
                                <a:rPr lang="en-US" sz="2000" b="0" i="1" smtClean="0">
                                  <a:latin typeface="Cambria Math" panose="02040503050406030204" pitchFamily="18" charset="0"/>
                                </a:rPr>
                                <m:t>𝑂</m:t>
                              </m:r>
                            </m:e>
                            <m:e>
                              <m:r>
                                <a:rPr lang="en-US" sz="2000" b="0" i="1" smtClean="0">
                                  <a:latin typeface="Cambria Math" panose="02040503050406030204" pitchFamily="18" charset="0"/>
                                </a:rPr>
                                <m:t>𝐶</m:t>
                              </m:r>
                            </m:e>
                            <m:e>
                              <m:r>
                                <a:rPr lang="en-US" sz="2000" b="0" i="1" smtClean="0">
                                  <a:latin typeface="Cambria Math" panose="02040503050406030204" pitchFamily="18" charset="0"/>
                                </a:rPr>
                                <m:t>𝐸</m:t>
                              </m:r>
                            </m:e>
                            <m:e>
                              <m:r>
                                <a:rPr lang="en-US" sz="2000" b="0" i="1" smtClean="0">
                                  <a:latin typeface="Cambria Math" panose="02040503050406030204" pitchFamily="18" charset="0"/>
                                </a:rPr>
                                <m:t>𝑁</m:t>
                              </m:r>
                            </m:e>
                          </m:mr>
                          <m:mr>
                            <m:e>
                              <m:r>
                                <a:rPr lang="en-US" sz="2000" b="0" i="1" smtClean="0">
                                  <a:latin typeface="Cambria Math" panose="02040503050406030204" pitchFamily="18" charset="0"/>
                                </a:rPr>
                                <m:t>𝑇</m:t>
                              </m:r>
                            </m:e>
                            <m:e>
                              <m:r>
                                <a:rPr lang="en-US" sz="2000" b="0" i="1" smtClean="0">
                                  <a:latin typeface="Cambria Math" panose="02040503050406030204" pitchFamily="18" charset="0"/>
                                </a:rPr>
                                <m:t>𝑀</m:t>
                              </m:r>
                            </m:e>
                            <m:e>
                              <m:r>
                                <a:rPr lang="en-US" sz="2000" b="0" i="1" smtClean="0">
                                  <a:latin typeface="Cambria Math" panose="02040503050406030204" pitchFamily="18" charset="0"/>
                                </a:rPr>
                                <m:t>𝐸</m:t>
                              </m:r>
                            </m:e>
                            <m:e>
                              <m:r>
                                <a:rPr lang="en-US" sz="2000" b="0" i="1" smtClean="0">
                                  <a:latin typeface="Cambria Math" panose="02040503050406030204" pitchFamily="18" charset="0"/>
                                </a:rPr>
                                <m:t>𝐼</m:t>
                              </m:r>
                            </m:e>
                          </m:mr>
                          <m:mr>
                            <m:e>
                              <m:r>
                                <a:rPr lang="en-US" sz="2000" b="0" i="1" smtClean="0">
                                  <a:latin typeface="Cambria Math" panose="02040503050406030204" pitchFamily="18" charset="0"/>
                                </a:rPr>
                                <m:t>_</m:t>
                              </m:r>
                            </m:e>
                            <m:e>
                              <m:r>
                                <a:rPr lang="en-US" sz="2000" b="0" i="1" smtClean="0">
                                  <a:latin typeface="Cambria Math" panose="02040503050406030204" pitchFamily="18" charset="0"/>
                                </a:rPr>
                                <m:t>𝑃</m:t>
                              </m:r>
                            </m:e>
                            <m:e>
                              <m:r>
                                <a:rPr lang="en-US" sz="2000" b="0" i="1" smtClean="0">
                                  <a:latin typeface="Cambria Math" panose="02040503050406030204" pitchFamily="18" charset="0"/>
                                </a:rPr>
                                <m:t>𝑂</m:t>
                              </m:r>
                            </m:e>
                            <m:e>
                              <m:r>
                                <a:rPr lang="en-US" sz="2000" b="0" i="1" smtClean="0">
                                  <a:latin typeface="Cambria Math" panose="02040503050406030204" pitchFamily="18" charset="0"/>
                                </a:rPr>
                                <m:t>𝑈</m:t>
                              </m:r>
                            </m:e>
                          </m:mr>
                        </m:m>
                      </m:e>
                    </m:d>
                    <m:d>
                      <m:dPr>
                        <m:ctrlPr>
                          <a:rPr lang="en-US" sz="2000" i="1">
                            <a:latin typeface="Cambria Math" panose="02040503050406030204" pitchFamily="18" charset="0"/>
                          </a:rPr>
                        </m:ctrlPr>
                      </m:dPr>
                      <m:e>
                        <m:m>
                          <m:mPr>
                            <m:mcs>
                              <m:mc>
                                <m:mcPr>
                                  <m:count m:val="4"/>
                                  <m:mcJc m:val="center"/>
                                </m:mcPr>
                              </m:mc>
                            </m:mcs>
                            <m:ctrlPr>
                              <a:rPr lang="en-US" sz="2000" i="1">
                                <a:latin typeface="Cambria Math" panose="02040503050406030204" pitchFamily="18" charset="0"/>
                              </a:rPr>
                            </m:ctrlPr>
                          </m:mPr>
                          <m:mr>
                            <m:e>
                              <m:r>
                                <m:rPr>
                                  <m:brk m:alnAt="7"/>
                                </m:rPr>
                                <a:rPr lang="en-US" sz="2000" i="1">
                                  <a:latin typeface="Cambria Math" panose="02040503050406030204" pitchFamily="18" charset="0"/>
                                </a:rPr>
                                <m:t>1</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0</m:t>
                              </m:r>
                            </m:e>
                          </m:mr>
                          <m:mr>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1</m:t>
                              </m:r>
                            </m:e>
                            <m:e>
                              <m:r>
                                <a:rPr lang="en-US" sz="2000" i="1">
                                  <a:latin typeface="Cambria Math" panose="02040503050406030204" pitchFamily="18" charset="0"/>
                                </a:rPr>
                                <m:t>0</m:t>
                              </m:r>
                            </m:e>
                          </m:mr>
                          <m:mr>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1</m:t>
                              </m:r>
                            </m:e>
                          </m:mr>
                          <m:mr>
                            <m:e>
                              <m:r>
                                <a:rPr lang="en-US" sz="2000" i="1">
                                  <a:latin typeface="Cambria Math" panose="02040503050406030204" pitchFamily="18" charset="0"/>
                                </a:rPr>
                                <m:t>0</m:t>
                              </m:r>
                            </m:e>
                            <m:e>
                              <m:r>
                                <a:rPr lang="en-US" sz="2000" i="1">
                                  <a:latin typeface="Cambria Math" panose="02040503050406030204" pitchFamily="18" charset="0"/>
                                </a:rPr>
                                <m:t>1</m:t>
                              </m:r>
                            </m:e>
                            <m:e>
                              <m:r>
                                <a:rPr lang="en-US" sz="2000" i="1">
                                  <a:latin typeface="Cambria Math" panose="02040503050406030204" pitchFamily="18" charset="0"/>
                                </a:rPr>
                                <m:t>0</m:t>
                              </m:r>
                            </m:e>
                            <m:e>
                              <m:r>
                                <a:rPr lang="en-US" sz="2000" i="1">
                                  <a:latin typeface="Cambria Math" panose="02040503050406030204" pitchFamily="18" charset="0"/>
                                </a:rPr>
                                <m:t>0</m:t>
                              </m:r>
                            </m:e>
                          </m:mr>
                        </m:m>
                      </m:e>
                    </m:d>
                  </m:oMath>
                </a14:m>
                <a:r>
                  <a:rPr lang="en-US" sz="2000" dirty="0"/>
                  <a:t>=</a:t>
                </a:r>
              </a:p>
              <a:p>
                <a:pPr algn="ctr"/>
                <a14:m>
                  <m:oMath xmlns:m="http://schemas.openxmlformats.org/officeDocument/2006/math">
                    <m:r>
                      <a:rPr lang="en-US" sz="2000" i="1">
                        <a:latin typeface="Cambria Math" panose="02040503050406030204" pitchFamily="18" charset="0"/>
                      </a:rPr>
                      <m:t>=</m:t>
                    </m:r>
                    <m:d>
                      <m:dPr>
                        <m:ctrlPr>
                          <a:rPr lang="en-US" sz="2000" i="1">
                            <a:latin typeface="Cambria Math" panose="02040503050406030204" pitchFamily="18" charset="0"/>
                          </a:rPr>
                        </m:ctrlPr>
                      </m:dPr>
                      <m:e>
                        <m:m>
                          <m:mPr>
                            <m:mcs>
                              <m:mc>
                                <m:mcPr>
                                  <m:count m:val="4"/>
                                  <m:mcJc m:val="center"/>
                                </m:mcPr>
                              </m:mc>
                            </m:mcs>
                            <m:ctrlPr>
                              <a:rPr lang="en-US" sz="2000" i="1">
                                <a:latin typeface="Cambria Math" panose="02040503050406030204" pitchFamily="18" charset="0"/>
                              </a:rPr>
                            </m:ctrlPr>
                          </m:mPr>
                          <m:mr>
                            <m:e>
                              <m:r>
                                <m:rPr>
                                  <m:brk m:alnAt="7"/>
                                </m:rPr>
                                <a:rPr lang="en-US" sz="2000" b="0" i="1" smtClean="0">
                                  <a:latin typeface="Cambria Math" panose="02040503050406030204" pitchFamily="18" charset="0"/>
                                </a:rPr>
                                <m:t>𝑂</m:t>
                              </m:r>
                            </m:e>
                            <m:e>
                              <m:r>
                                <a:rPr lang="en-US" sz="2000" b="0" i="1" smtClean="0">
                                  <a:latin typeface="Cambria Math" panose="02040503050406030204" pitchFamily="18" charset="0"/>
                                </a:rPr>
                                <m:t>𝐶</m:t>
                              </m:r>
                            </m:e>
                            <m:e>
                              <m:r>
                                <a:rPr lang="en-US" sz="2000" b="0" i="1" smtClean="0">
                                  <a:latin typeface="Cambria Math" panose="02040503050406030204" pitchFamily="18" charset="0"/>
                                </a:rPr>
                                <m:t>𝐸</m:t>
                              </m:r>
                            </m:e>
                            <m:e>
                              <m:r>
                                <a:rPr lang="en-US" sz="2000" b="0" i="1" smtClean="0">
                                  <a:latin typeface="Cambria Math" panose="02040503050406030204" pitchFamily="18" charset="0"/>
                                </a:rPr>
                                <m:t>𝑁</m:t>
                              </m:r>
                            </m:e>
                          </m:mr>
                          <m:mr>
                            <m:e>
                              <m:r>
                                <a:rPr lang="en-US" sz="2000" b="0" i="1" smtClean="0">
                                  <a:latin typeface="Cambria Math" panose="02040503050406030204" pitchFamily="18" charset="0"/>
                                </a:rPr>
                                <m:t>_</m:t>
                              </m:r>
                            </m:e>
                            <m:e>
                              <m:r>
                                <a:rPr lang="en-US" sz="2000" b="0" i="1" smtClean="0">
                                  <a:latin typeface="Cambria Math" panose="02040503050406030204" pitchFamily="18" charset="0"/>
                                </a:rPr>
                                <m:t>𝑃</m:t>
                              </m:r>
                            </m:e>
                            <m:e>
                              <m:r>
                                <a:rPr lang="en-US" sz="2000" b="0" i="1" smtClean="0">
                                  <a:latin typeface="Cambria Math" panose="02040503050406030204" pitchFamily="18" charset="0"/>
                                </a:rPr>
                                <m:t>𝑂</m:t>
                              </m:r>
                            </m:e>
                            <m:e>
                              <m:r>
                                <a:rPr lang="en-US" sz="2000" b="0" i="1" smtClean="0">
                                  <a:latin typeface="Cambria Math" panose="02040503050406030204" pitchFamily="18" charset="0"/>
                                </a:rPr>
                                <m:t>𝑈</m:t>
                              </m:r>
                            </m:e>
                          </m:mr>
                          <m:mr>
                            <m:e>
                              <m:r>
                                <a:rPr lang="en-US" sz="2000" b="0" i="1" smtClean="0">
                                  <a:latin typeface="Cambria Math" panose="02040503050406030204" pitchFamily="18" charset="0"/>
                                </a:rPr>
                                <m:t>𝑁</m:t>
                              </m:r>
                            </m:e>
                            <m:e>
                              <m:r>
                                <a:rPr lang="en-US" sz="2000" b="0" i="1" smtClean="0">
                                  <a:latin typeface="Cambria Math" panose="02040503050406030204" pitchFamily="18" charset="0"/>
                                </a:rPr>
                                <m:t>𝐴</m:t>
                              </m:r>
                            </m:e>
                            <m:e>
                              <m:r>
                                <a:rPr lang="en-US" sz="2000" b="0" i="1" smtClean="0">
                                  <a:latin typeface="Cambria Math" panose="02040503050406030204" pitchFamily="18" charset="0"/>
                                </a:rPr>
                                <m:t>_</m:t>
                              </m:r>
                            </m:e>
                            <m:e>
                              <m:r>
                                <a:rPr lang="en-US" sz="2000" b="0" i="1" smtClean="0">
                                  <a:latin typeface="Cambria Math" panose="02040503050406030204" pitchFamily="18" charset="0"/>
                                </a:rPr>
                                <m:t>_</m:t>
                              </m:r>
                            </m:e>
                          </m:mr>
                          <m:mr>
                            <m:e>
                              <m:r>
                                <a:rPr lang="en-US" sz="2000" b="0" i="1" smtClean="0">
                                  <a:latin typeface="Cambria Math" panose="02040503050406030204" pitchFamily="18" charset="0"/>
                                </a:rPr>
                                <m:t>𝑇</m:t>
                              </m:r>
                            </m:e>
                            <m:e>
                              <m:r>
                                <a:rPr lang="en-US" sz="2000" b="0" i="1" smtClean="0">
                                  <a:latin typeface="Cambria Math" panose="02040503050406030204" pitchFamily="18" charset="0"/>
                                </a:rPr>
                                <m:t>𝑀</m:t>
                              </m:r>
                            </m:e>
                            <m:e>
                              <m:r>
                                <a:rPr lang="en-US" sz="2000" b="0" i="1" smtClean="0">
                                  <a:latin typeface="Cambria Math" panose="02040503050406030204" pitchFamily="18" charset="0"/>
                                </a:rPr>
                                <m:t>𝐸</m:t>
                              </m:r>
                            </m:e>
                            <m:e>
                              <m:r>
                                <a:rPr lang="en-US" sz="2000" b="0" i="1" smtClean="0">
                                  <a:latin typeface="Cambria Math" panose="02040503050406030204" pitchFamily="18" charset="0"/>
                                </a:rPr>
                                <m:t>𝐼</m:t>
                              </m:r>
                            </m:e>
                          </m:mr>
                        </m:m>
                      </m:e>
                    </m:d>
                    <m:d>
                      <m:dPr>
                        <m:ctrlPr>
                          <a:rPr lang="en-US" sz="2000" i="1">
                            <a:latin typeface="Cambria Math" panose="02040503050406030204" pitchFamily="18" charset="0"/>
                          </a:rPr>
                        </m:ctrlPr>
                      </m:dPr>
                      <m:e>
                        <m:m>
                          <m:mPr>
                            <m:mcs>
                              <m:mc>
                                <m:mcPr>
                                  <m:count m:val="4"/>
                                  <m:mcJc m:val="center"/>
                                </m:mcPr>
                              </m:mc>
                            </m:mcs>
                            <m:ctrlPr>
                              <a:rPr lang="en-US" sz="2000" i="1">
                                <a:latin typeface="Cambria Math" panose="02040503050406030204" pitchFamily="18" charset="0"/>
                              </a:rPr>
                            </m:ctrlPr>
                          </m:mPr>
                          <m:mr>
                            <m:e>
                              <m:r>
                                <m:rPr>
                                  <m:brk m:alnAt="7"/>
                                </m:rPr>
                                <a:rPr lang="en-US" sz="2000" i="1">
                                  <a:latin typeface="Cambria Math" panose="02040503050406030204" pitchFamily="18" charset="0"/>
                                </a:rPr>
                                <m:t>1</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0</m:t>
                              </m:r>
                            </m:e>
                          </m:mr>
                          <m:mr>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1</m:t>
                              </m:r>
                            </m:e>
                            <m:e>
                              <m:r>
                                <a:rPr lang="en-US" sz="2000" i="1">
                                  <a:latin typeface="Cambria Math" panose="02040503050406030204" pitchFamily="18" charset="0"/>
                                </a:rPr>
                                <m:t>0</m:t>
                              </m:r>
                            </m:e>
                          </m:mr>
                          <m:mr>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0</m:t>
                              </m:r>
                            </m:e>
                            <m:e>
                              <m:r>
                                <a:rPr lang="en-US" sz="2000" i="1">
                                  <a:latin typeface="Cambria Math" panose="02040503050406030204" pitchFamily="18" charset="0"/>
                                </a:rPr>
                                <m:t>1</m:t>
                              </m:r>
                            </m:e>
                          </m:mr>
                          <m:mr>
                            <m:e>
                              <m:r>
                                <a:rPr lang="en-US" sz="2000" i="1">
                                  <a:latin typeface="Cambria Math" panose="02040503050406030204" pitchFamily="18" charset="0"/>
                                </a:rPr>
                                <m:t>0</m:t>
                              </m:r>
                            </m:e>
                            <m:e>
                              <m:r>
                                <a:rPr lang="en-US" sz="2000" i="1">
                                  <a:latin typeface="Cambria Math" panose="02040503050406030204" pitchFamily="18" charset="0"/>
                                </a:rPr>
                                <m:t>1</m:t>
                              </m:r>
                            </m:e>
                            <m:e>
                              <m:r>
                                <a:rPr lang="en-US" sz="2000" i="1">
                                  <a:latin typeface="Cambria Math" panose="02040503050406030204" pitchFamily="18" charset="0"/>
                                </a:rPr>
                                <m:t>0</m:t>
                              </m:r>
                            </m:e>
                            <m:e>
                              <m:r>
                                <a:rPr lang="en-US" sz="2000" i="1">
                                  <a:latin typeface="Cambria Math" panose="02040503050406030204" pitchFamily="18" charset="0"/>
                                </a:rPr>
                                <m:t>0</m:t>
                              </m:r>
                            </m:e>
                          </m:mr>
                        </m:m>
                      </m:e>
                    </m:d>
                  </m:oMath>
                </a14:m>
                <a:r>
                  <a:rPr lang="en-US" sz="2000" dirty="0"/>
                  <a:t>=</a:t>
                </a:r>
                <a14:m>
                  <m:oMath xmlns:m="http://schemas.openxmlformats.org/officeDocument/2006/math">
                    <m:d>
                      <m:dPr>
                        <m:ctrlPr>
                          <a:rPr lang="en-US" sz="2000" i="1">
                            <a:latin typeface="Cambria Math" panose="02040503050406030204" pitchFamily="18" charset="0"/>
                          </a:rPr>
                        </m:ctrlPr>
                      </m:dPr>
                      <m:e>
                        <m:m>
                          <m:mPr>
                            <m:mcs>
                              <m:mc>
                                <m:mcPr>
                                  <m:count m:val="4"/>
                                  <m:mcJc m:val="center"/>
                                </m:mcPr>
                              </m:mc>
                            </m:mcs>
                            <m:ctrlPr>
                              <a:rPr lang="en-US" sz="2000" i="1">
                                <a:latin typeface="Cambria Math" panose="02040503050406030204" pitchFamily="18" charset="0"/>
                              </a:rPr>
                            </m:ctrlPr>
                          </m:mPr>
                          <m:mr>
                            <m:e>
                              <m:r>
                                <m:rPr>
                                  <m:brk m:alnAt="7"/>
                                </m:rPr>
                                <a:rPr lang="en-US" sz="2000" b="0" i="1" smtClean="0">
                                  <a:latin typeface="Cambria Math" panose="02040503050406030204" pitchFamily="18" charset="0"/>
                                </a:rPr>
                                <m:t>𝑂</m:t>
                              </m:r>
                            </m:e>
                            <m:e>
                              <m:r>
                                <a:rPr lang="en-US" sz="2000" b="0" i="1" smtClean="0">
                                  <a:latin typeface="Cambria Math" panose="02040503050406030204" pitchFamily="18" charset="0"/>
                                </a:rPr>
                                <m:t>𝑁</m:t>
                              </m:r>
                            </m:e>
                            <m:e>
                              <m:r>
                                <a:rPr lang="en-US" sz="2000" b="0" i="1" smtClean="0">
                                  <a:latin typeface="Cambria Math" panose="02040503050406030204" pitchFamily="18" charset="0"/>
                                </a:rPr>
                                <m:t>𝐶</m:t>
                              </m:r>
                            </m:e>
                            <m:e>
                              <m:r>
                                <a:rPr lang="en-US" sz="2000" b="0" i="1" smtClean="0">
                                  <a:latin typeface="Cambria Math" panose="02040503050406030204" pitchFamily="18" charset="0"/>
                                </a:rPr>
                                <m:t>𝐸</m:t>
                              </m:r>
                            </m:e>
                          </m:mr>
                          <m:mr>
                            <m:e>
                              <m:r>
                                <a:rPr lang="en-US" sz="2000" b="0" i="1" smtClean="0">
                                  <a:latin typeface="Cambria Math" panose="02040503050406030204" pitchFamily="18" charset="0"/>
                                </a:rPr>
                                <m:t>_</m:t>
                              </m:r>
                            </m:e>
                            <m:e>
                              <m:r>
                                <a:rPr lang="en-US" sz="2000" b="0" i="1" smtClean="0">
                                  <a:latin typeface="Cambria Math" panose="02040503050406030204" pitchFamily="18" charset="0"/>
                                </a:rPr>
                                <m:t>𝑈</m:t>
                              </m:r>
                            </m:e>
                            <m:e>
                              <m:r>
                                <a:rPr lang="en-US" sz="2000" b="0" i="1" smtClean="0">
                                  <a:latin typeface="Cambria Math" panose="02040503050406030204" pitchFamily="18" charset="0"/>
                                </a:rPr>
                                <m:t>𝑃</m:t>
                              </m:r>
                            </m:e>
                            <m:e>
                              <m:r>
                                <a:rPr lang="en-US" sz="2000" b="0" i="1" smtClean="0">
                                  <a:latin typeface="Cambria Math" panose="02040503050406030204" pitchFamily="18" charset="0"/>
                                </a:rPr>
                                <m:t>𝑂</m:t>
                              </m:r>
                            </m:e>
                          </m:mr>
                          <m:mr>
                            <m:e>
                              <m:r>
                                <a:rPr lang="en-US" sz="2000" b="0" i="1" smtClean="0">
                                  <a:latin typeface="Cambria Math" panose="02040503050406030204" pitchFamily="18" charset="0"/>
                                </a:rPr>
                                <m:t>𝑁</m:t>
                              </m:r>
                            </m:e>
                            <m:e>
                              <m:r>
                                <a:rPr lang="en-US" sz="2000" b="0" i="1" smtClean="0">
                                  <a:latin typeface="Cambria Math" panose="02040503050406030204" pitchFamily="18" charset="0"/>
                                </a:rPr>
                                <m:t>_</m:t>
                              </m:r>
                            </m:e>
                            <m:e>
                              <m:r>
                                <a:rPr lang="en-US" sz="2000" b="0" i="1" smtClean="0">
                                  <a:latin typeface="Cambria Math" panose="02040503050406030204" pitchFamily="18" charset="0"/>
                                </a:rPr>
                                <m:t>𝐴</m:t>
                              </m:r>
                            </m:e>
                            <m:e>
                              <m:r>
                                <a:rPr lang="en-US" sz="2000" b="0" i="1" smtClean="0">
                                  <a:latin typeface="Cambria Math" panose="02040503050406030204" pitchFamily="18" charset="0"/>
                                </a:rPr>
                                <m:t>_</m:t>
                              </m:r>
                            </m:e>
                          </m:mr>
                          <m:mr>
                            <m:e>
                              <m:r>
                                <a:rPr lang="en-US" sz="2000" b="0" i="1" smtClean="0">
                                  <a:latin typeface="Cambria Math" panose="02040503050406030204" pitchFamily="18" charset="0"/>
                                </a:rPr>
                                <m:t>𝑇</m:t>
                              </m:r>
                            </m:e>
                            <m:e>
                              <m:r>
                                <a:rPr lang="en-US" sz="2000" b="0" i="1" smtClean="0">
                                  <a:latin typeface="Cambria Math" panose="02040503050406030204" pitchFamily="18" charset="0"/>
                                </a:rPr>
                                <m:t>𝐼</m:t>
                              </m:r>
                            </m:e>
                            <m:e>
                              <m:r>
                                <a:rPr lang="en-US" sz="2000" b="0" i="1" smtClean="0">
                                  <a:latin typeface="Cambria Math" panose="02040503050406030204" pitchFamily="18" charset="0"/>
                                </a:rPr>
                                <m:t>𝑀</m:t>
                              </m:r>
                            </m:e>
                            <m:e>
                              <m:r>
                                <a:rPr lang="en-US" sz="2000" b="0" i="1" smtClean="0">
                                  <a:latin typeface="Cambria Math" panose="02040503050406030204" pitchFamily="18" charset="0"/>
                                </a:rPr>
                                <m:t>𝐸</m:t>
                              </m:r>
                            </m:e>
                          </m:mr>
                        </m:m>
                      </m:e>
                    </m:d>
                    <m:r>
                      <m:rPr>
                        <m:nor/>
                      </m:rPr>
                      <a:rPr lang="en-US" sz="2000" dirty="0"/>
                      <m:t>⇒</m:t>
                    </m:r>
                  </m:oMath>
                </a14:m>
                <a:endParaRPr lang="en-US" sz="2000" dirty="0"/>
              </a:p>
              <a:p>
                <a:pPr algn="ctr"/>
                <a:endParaRPr lang="en-US" sz="2000" dirty="0"/>
              </a:p>
              <a:p>
                <a:pPr algn="ctr"/>
                <a14:m>
                  <m:oMathPara xmlns:m="http://schemas.openxmlformats.org/officeDocument/2006/math">
                    <m:oMathParaPr>
                      <m:jc m:val="centerGroup"/>
                    </m:oMathParaPr>
                    <m:oMath xmlns:m="http://schemas.openxmlformats.org/officeDocument/2006/math">
                      <m:r>
                        <m:rPr>
                          <m:nor/>
                        </m:rPr>
                        <a:rPr lang="en-US" sz="2000" dirty="0"/>
                        <m:t>⇒</m:t>
                      </m:r>
                      <m:r>
                        <a:rPr lang="en-US" sz="2000" b="0" i="1" smtClean="0">
                          <a:latin typeface="Cambria Math" panose="02040503050406030204" pitchFamily="18" charset="0"/>
                        </a:rPr>
                        <m:t>𝑐</m:t>
                      </m:r>
                      <m:r>
                        <a:rPr lang="en-US" sz="2000" b="0" i="1" smtClean="0">
                          <a:latin typeface="Cambria Math" panose="02040503050406030204" pitchFamily="18" charset="0"/>
                        </a:rPr>
                        <m:t>=</m:t>
                      </m:r>
                      <m:r>
                        <a:rPr lang="en-US" sz="2000" b="0" i="1" smtClean="0">
                          <a:latin typeface="Cambria Math" panose="02040503050406030204" pitchFamily="18" charset="0"/>
                        </a:rPr>
                        <m:t>𝑂𝑁𝐶𝐸</m:t>
                      </m:r>
                      <m:r>
                        <a:rPr lang="en-US" sz="2000" b="0" i="1" smtClean="0">
                          <a:latin typeface="Cambria Math" panose="02040503050406030204" pitchFamily="18" charset="0"/>
                        </a:rPr>
                        <m:t>_</m:t>
                      </m:r>
                      <m:r>
                        <a:rPr lang="en-US" sz="2000" b="0" i="1" smtClean="0">
                          <a:latin typeface="Cambria Math" panose="02040503050406030204" pitchFamily="18" charset="0"/>
                        </a:rPr>
                        <m:t>𝑈𝑃𝑂𝑁</m:t>
                      </m:r>
                      <m:r>
                        <a:rPr lang="en-US" sz="2000" b="0" i="1" smtClean="0">
                          <a:latin typeface="Cambria Math" panose="02040503050406030204" pitchFamily="18" charset="0"/>
                        </a:rPr>
                        <m:t>_</m:t>
                      </m:r>
                      <m:r>
                        <a:rPr lang="en-US" sz="2000" b="0" i="1" smtClean="0">
                          <a:latin typeface="Cambria Math" panose="02040503050406030204" pitchFamily="18" charset="0"/>
                        </a:rPr>
                        <m:t>𝐴</m:t>
                      </m:r>
                      <m:r>
                        <a:rPr lang="en-US" sz="2000" b="0" i="1" smtClean="0">
                          <a:latin typeface="Cambria Math" panose="02040503050406030204" pitchFamily="18" charset="0"/>
                        </a:rPr>
                        <m:t>_</m:t>
                      </m:r>
                      <m:r>
                        <a:rPr lang="en-US" sz="2000" b="0" i="1" smtClean="0">
                          <a:latin typeface="Cambria Math" panose="02040503050406030204" pitchFamily="18" charset="0"/>
                        </a:rPr>
                        <m:t>𝑇𝐼𝑀𝐸</m:t>
                      </m:r>
                    </m:oMath>
                  </m:oMathPara>
                </a14:m>
                <a:endParaRPr lang="en-US" sz="2000" dirty="0"/>
              </a:p>
              <a:p>
                <a:endParaRPr lang="en-US" sz="2000" dirty="0"/>
              </a:p>
            </p:txBody>
          </p:sp>
        </mc:Choice>
        <mc:Fallback>
          <p:sp>
            <p:nvSpPr>
              <p:cNvPr id="8" name="TextBox 7">
                <a:extLst>
                  <a:ext uri="{FF2B5EF4-FFF2-40B4-BE49-F238E27FC236}">
                    <a16:creationId xmlns:a16="http://schemas.microsoft.com/office/drawing/2014/main" id="{D752B059-F02E-4EEE-82C0-7D8EB454B480}"/>
                  </a:ext>
                </a:extLst>
              </p:cNvPr>
              <p:cNvSpPr txBox="1">
                <a:spLocks noRot="1" noChangeAspect="1" noMove="1" noResize="1" noEditPoints="1" noAdjustHandles="1" noChangeArrowheads="1" noChangeShapeType="1" noTextEdit="1"/>
              </p:cNvSpPr>
              <p:nvPr/>
            </p:nvSpPr>
            <p:spPr>
              <a:xfrm>
                <a:off x="89756" y="2585041"/>
                <a:ext cx="8964488" cy="4372351"/>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6021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91952" y="4117148"/>
            <a:ext cx="7992888" cy="1080120"/>
          </a:xfrm>
        </p:spPr>
        <p:txBody>
          <a:bodyPr>
            <a:normAutofit/>
          </a:bodyPr>
          <a:lstStyle/>
          <a:p>
            <a:pPr algn="l"/>
            <a:r>
              <a:rPr lang="es-ES" dirty="0"/>
              <a:t>   </a:t>
            </a:r>
          </a:p>
        </p:txBody>
      </p:sp>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4" name="TextBox 3">
            <a:extLst>
              <a:ext uri="{FF2B5EF4-FFF2-40B4-BE49-F238E27FC236}">
                <a16:creationId xmlns:a16="http://schemas.microsoft.com/office/drawing/2014/main" id="{BE58A764-5146-48A5-A4EC-AD3C60D64BD7}"/>
              </a:ext>
            </a:extLst>
          </p:cNvPr>
          <p:cNvSpPr txBox="1"/>
          <p:nvPr/>
        </p:nvSpPr>
        <p:spPr>
          <a:xfrm>
            <a:off x="683568" y="1466781"/>
            <a:ext cx="8061811" cy="954107"/>
          </a:xfrm>
          <a:prstGeom prst="rect">
            <a:avLst/>
          </a:prstGeom>
          <a:noFill/>
        </p:spPr>
        <p:txBody>
          <a:bodyPr wrap="square" rtlCol="0">
            <a:spAutoFit/>
          </a:bodyPr>
          <a:lstStyle/>
          <a:p>
            <a:r>
              <a:rPr lang="en-US" sz="2800" dirty="0"/>
              <a:t>Matrices formed only by zeros except for a 1 in each row and each column have curious properties </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D4E7288-D220-41CC-9DC3-BDF10CBE7D44}"/>
                  </a:ext>
                </a:extLst>
              </p:cNvPr>
              <p:cNvSpPr txBox="1"/>
              <p:nvPr/>
            </p:nvSpPr>
            <p:spPr>
              <a:xfrm>
                <a:off x="2925058" y="3110984"/>
                <a:ext cx="3142793" cy="206941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3600" i="1" smtClean="0">
                              <a:latin typeface="Cambria Math" panose="02040503050406030204" pitchFamily="18" charset="0"/>
                            </a:rPr>
                          </m:ctrlPr>
                        </m:dPr>
                        <m:e>
                          <m:m>
                            <m:mPr>
                              <m:mcs>
                                <m:mc>
                                  <m:mcPr>
                                    <m:count m:val="4"/>
                                    <m:mcJc m:val="center"/>
                                  </m:mcPr>
                                </m:mc>
                              </m:mcs>
                              <m:ctrlPr>
                                <a:rPr lang="en-US" sz="3600" i="1">
                                  <a:latin typeface="Cambria Math" panose="02040503050406030204" pitchFamily="18" charset="0"/>
                                </a:rPr>
                              </m:ctrlPr>
                            </m:mPr>
                            <m:mr>
                              <m:e>
                                <m:r>
                                  <m:rPr>
                                    <m:brk m:alnAt="7"/>
                                  </m:rPr>
                                  <a:rPr lang="en-US" sz="3600" i="1">
                                    <a:latin typeface="Cambria Math" panose="02040503050406030204" pitchFamily="18" charset="0"/>
                                  </a:rPr>
                                  <m:t>0</m:t>
                                </m:r>
                              </m:e>
                              <m:e>
                                <m:r>
                                  <a:rPr lang="en-US" sz="3600" i="1">
                                    <a:latin typeface="Cambria Math" panose="02040503050406030204" pitchFamily="18" charset="0"/>
                                  </a:rPr>
                                  <m:t>1</m:t>
                                </m:r>
                              </m:e>
                              <m:e>
                                <m:r>
                                  <a:rPr lang="en-US" sz="3600" i="1">
                                    <a:latin typeface="Cambria Math" panose="02040503050406030204" pitchFamily="18" charset="0"/>
                                  </a:rPr>
                                  <m:t>0</m:t>
                                </m:r>
                              </m:e>
                              <m:e>
                                <m:r>
                                  <a:rPr lang="en-US" sz="3600" i="1">
                                    <a:latin typeface="Cambria Math" panose="02040503050406030204" pitchFamily="18" charset="0"/>
                                  </a:rPr>
                                  <m:t>0</m:t>
                                </m:r>
                              </m:e>
                            </m:mr>
                            <m:mr>
                              <m:e>
                                <m:r>
                                  <a:rPr lang="en-US" sz="3600" i="1">
                                    <a:latin typeface="Cambria Math" panose="02040503050406030204" pitchFamily="18" charset="0"/>
                                  </a:rPr>
                                  <m:t>1</m:t>
                                </m:r>
                              </m:e>
                              <m:e>
                                <m:r>
                                  <a:rPr lang="en-US" sz="3600" i="1">
                                    <a:latin typeface="Cambria Math" panose="02040503050406030204" pitchFamily="18" charset="0"/>
                                  </a:rPr>
                                  <m:t>0</m:t>
                                </m:r>
                              </m:e>
                              <m:e>
                                <m:r>
                                  <a:rPr lang="en-US" sz="3600" i="1">
                                    <a:latin typeface="Cambria Math" panose="02040503050406030204" pitchFamily="18" charset="0"/>
                                  </a:rPr>
                                  <m:t>0</m:t>
                                </m:r>
                              </m:e>
                              <m:e>
                                <m:r>
                                  <a:rPr lang="en-US" sz="3600" i="1">
                                    <a:latin typeface="Cambria Math" panose="02040503050406030204" pitchFamily="18" charset="0"/>
                                  </a:rPr>
                                  <m:t>0</m:t>
                                </m:r>
                              </m:e>
                            </m:mr>
                            <m:mr>
                              <m:e>
                                <m:r>
                                  <a:rPr lang="en-US" sz="3600" i="1">
                                    <a:latin typeface="Cambria Math" panose="02040503050406030204" pitchFamily="18" charset="0"/>
                                  </a:rPr>
                                  <m:t>0</m:t>
                                </m:r>
                              </m:e>
                              <m:e>
                                <m:r>
                                  <a:rPr lang="en-US" sz="3600" i="1">
                                    <a:latin typeface="Cambria Math" panose="02040503050406030204" pitchFamily="18" charset="0"/>
                                  </a:rPr>
                                  <m:t>0</m:t>
                                </m:r>
                              </m:e>
                              <m:e>
                                <m:r>
                                  <a:rPr lang="en-US" sz="3600" i="1">
                                    <a:latin typeface="Cambria Math" panose="02040503050406030204" pitchFamily="18" charset="0"/>
                                  </a:rPr>
                                  <m:t>0</m:t>
                                </m:r>
                              </m:e>
                              <m:e>
                                <m:r>
                                  <a:rPr lang="en-US" sz="3600" i="1">
                                    <a:latin typeface="Cambria Math" panose="02040503050406030204" pitchFamily="18" charset="0"/>
                                  </a:rPr>
                                  <m:t>1</m:t>
                                </m:r>
                              </m:e>
                            </m:mr>
                            <m:mr>
                              <m:e>
                                <m:r>
                                  <a:rPr lang="en-US" sz="3600" i="1">
                                    <a:latin typeface="Cambria Math" panose="02040503050406030204" pitchFamily="18" charset="0"/>
                                  </a:rPr>
                                  <m:t>0</m:t>
                                </m:r>
                              </m:e>
                              <m:e>
                                <m:r>
                                  <a:rPr lang="en-US" sz="3600" i="1">
                                    <a:latin typeface="Cambria Math" panose="02040503050406030204" pitchFamily="18" charset="0"/>
                                  </a:rPr>
                                  <m:t>0</m:t>
                                </m:r>
                              </m:e>
                              <m:e>
                                <m:r>
                                  <a:rPr lang="en-US" sz="3600" i="1">
                                    <a:latin typeface="Cambria Math" panose="02040503050406030204" pitchFamily="18" charset="0"/>
                                  </a:rPr>
                                  <m:t>1</m:t>
                                </m:r>
                              </m:e>
                              <m:e>
                                <m:r>
                                  <a:rPr lang="en-US" sz="3600" i="1">
                                    <a:latin typeface="Cambria Math" panose="02040503050406030204" pitchFamily="18" charset="0"/>
                                  </a:rPr>
                                  <m:t>0</m:t>
                                </m:r>
                              </m:e>
                            </m:mr>
                          </m:m>
                        </m:e>
                      </m:d>
                    </m:oMath>
                  </m:oMathPara>
                </a14:m>
                <a:endParaRPr lang="en-US" sz="3600" dirty="0"/>
              </a:p>
            </p:txBody>
          </p:sp>
        </mc:Choice>
        <mc:Fallback xmlns="">
          <p:sp>
            <p:nvSpPr>
              <p:cNvPr id="7" name="TextBox 6">
                <a:extLst>
                  <a:ext uri="{FF2B5EF4-FFF2-40B4-BE49-F238E27FC236}">
                    <a16:creationId xmlns:a16="http://schemas.microsoft.com/office/drawing/2014/main" id="{3D4E7288-D220-41CC-9DC3-BDF10CBE7D44}"/>
                  </a:ext>
                </a:extLst>
              </p:cNvPr>
              <p:cNvSpPr txBox="1">
                <a:spLocks noRot="1" noChangeAspect="1" noMove="1" noResize="1" noEditPoints="1" noAdjustHandles="1" noChangeArrowheads="1" noChangeShapeType="1" noTextEdit="1"/>
              </p:cNvSpPr>
              <p:nvPr/>
            </p:nvSpPr>
            <p:spPr>
              <a:xfrm>
                <a:off x="2925058" y="3110984"/>
                <a:ext cx="3142793" cy="2069413"/>
              </a:xfrm>
              <a:prstGeom prst="rect">
                <a:avLst/>
              </a:prstGeom>
              <a:blipFill>
                <a:blip r:embed="rId3"/>
                <a:stretch>
                  <a:fillRect/>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MATRICES WITH A FEW ONES</a:t>
            </a:r>
            <a:endParaRPr lang="es-ES" dirty="0"/>
          </a:p>
        </p:txBody>
      </p:sp>
    </p:spTree>
    <p:extLst>
      <p:ext uri="{BB962C8B-B14F-4D97-AF65-F5344CB8AC3E}">
        <p14:creationId xmlns:p14="http://schemas.microsoft.com/office/powerpoint/2010/main" val="1726256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3" descr="A bright and celebratory scene titled 'HA NASCUT LA CRIPTOGRAFIA DE CLAU PÚBLICA!!!!' with a much lighter and radiant color scheme. Vibrant fireworks in pastel shades like light blue, pink, and yellow fill the sky. Binary codes and encryption keys appear as glowing neon elements in soft colors, surrounding a digital lock symbol illuminated in bright gold. The joyful crowd is dressed in futuristic attire, now with bright white and pastel accents. The atmosphere remains festive with colorful confetti and banners, but the overall tone is lighter and more cheerful.">
            <a:extLst>
              <a:ext uri="{FF2B5EF4-FFF2-40B4-BE49-F238E27FC236}">
                <a16:creationId xmlns:a16="http://schemas.microsoft.com/office/drawing/2014/main" id="{D7D7E07B-A29D-4A88-8940-4BED3B128AF5}"/>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Rectangle 22">
            <a:extLst>
              <a:ext uri="{FF2B5EF4-FFF2-40B4-BE49-F238E27FC236}">
                <a16:creationId xmlns:a16="http://schemas.microsoft.com/office/drawing/2014/main" id="{1D30DFEC-1DD9-4EC7-AD30-2A0D7BF01F62}"/>
              </a:ext>
            </a:extLst>
          </p:cNvPr>
          <p:cNvSpPr/>
          <p:nvPr/>
        </p:nvSpPr>
        <p:spPr>
          <a:xfrm rot="1371578">
            <a:off x="767027" y="2586494"/>
            <a:ext cx="7472209" cy="156966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9600" b="1" dirty="0">
                <a:ln/>
                <a:solidFill>
                  <a:schemeClr val="accent3"/>
                </a:solidFill>
              </a:rPr>
              <a:t>FUN, RIGHT?</a:t>
            </a:r>
            <a:endParaRPr lang="en-US" sz="9600" b="1" cap="none" spc="0" dirty="0">
              <a:ln/>
              <a:solidFill>
                <a:schemeClr val="accent3"/>
              </a:solidFill>
              <a:effectLst/>
            </a:endParaRPr>
          </a:p>
        </p:txBody>
      </p:sp>
    </p:spTree>
    <p:extLst>
      <p:ext uri="{BB962C8B-B14F-4D97-AF65-F5344CB8AC3E}">
        <p14:creationId xmlns:p14="http://schemas.microsoft.com/office/powerpoint/2010/main" val="3940747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BE58A764-5146-48A5-A4EC-AD3C60D64BD7}"/>
                  </a:ext>
                </a:extLst>
              </p:cNvPr>
              <p:cNvSpPr txBox="1"/>
              <p:nvPr/>
            </p:nvSpPr>
            <p:spPr>
              <a:xfrm>
                <a:off x="582452" y="3197294"/>
                <a:ext cx="8382036" cy="1815882"/>
              </a:xfrm>
              <a:prstGeom prst="rect">
                <a:avLst/>
              </a:prstGeom>
              <a:noFill/>
            </p:spPr>
            <p:txBody>
              <a:bodyPr wrap="square" rtlCol="0">
                <a:spAutoFit/>
              </a:bodyPr>
              <a:lstStyle/>
              <a:p>
                <a:r>
                  <a:rPr lang="en-US" sz="2800" dirty="0"/>
                  <a:t>      </a:t>
                </a:r>
                <a14:m>
                  <m:oMath xmlns:m="http://schemas.openxmlformats.org/officeDocument/2006/math">
                    <m:sSup>
                      <m:sSupPr>
                        <m:ctrlPr>
                          <a:rPr lang="en-US" sz="2800" i="1">
                            <a:latin typeface="Cambria Math" panose="02040503050406030204" pitchFamily="18" charset="0"/>
                          </a:rPr>
                        </m:ctrlPr>
                      </m:sSupPr>
                      <m:e>
                        <m:r>
                          <a:rPr lang="en-US" sz="2800" i="1">
                            <a:latin typeface="Cambria Math" panose="02040503050406030204" pitchFamily="18" charset="0"/>
                          </a:rPr>
                          <m:t>𝑃</m:t>
                        </m:r>
                      </m:e>
                      <m:sup>
                        <m:r>
                          <a:rPr lang="en-US" sz="2800" i="1">
                            <a:latin typeface="Cambria Math" panose="02040503050406030204" pitchFamily="18" charset="0"/>
                          </a:rPr>
                          <m:t>−1</m:t>
                        </m:r>
                      </m:sup>
                    </m:sSup>
                    <m:r>
                      <a:rPr lang="en-US" sz="2800" b="0" i="1" smtClean="0">
                        <a:latin typeface="Cambria Math" panose="02040503050406030204" pitchFamily="18" charset="0"/>
                      </a:rPr>
                      <m:t>=</m:t>
                    </m:r>
                    <m:sSup>
                      <m:sSupPr>
                        <m:ctrlPr>
                          <a:rPr lang="en-US" sz="2800" i="1">
                            <a:latin typeface="Cambria Math" panose="02040503050406030204" pitchFamily="18" charset="0"/>
                          </a:rPr>
                        </m:ctrlPr>
                      </m:sSupPr>
                      <m:e>
                        <m:r>
                          <a:rPr lang="en-US" sz="2800" i="1">
                            <a:latin typeface="Cambria Math" panose="02040503050406030204" pitchFamily="18" charset="0"/>
                          </a:rPr>
                          <m:t>𝑃</m:t>
                        </m:r>
                      </m:e>
                      <m:sup>
                        <m:r>
                          <a:rPr lang="en-US" sz="2800" b="0" i="1" smtClean="0">
                            <a:latin typeface="Cambria Math" panose="02040503050406030204" pitchFamily="18" charset="0"/>
                          </a:rPr>
                          <m:t>𝑇</m:t>
                        </m:r>
                      </m:sup>
                    </m:sSup>
                    <m:r>
                      <a:rPr lang="en-US" sz="2800" b="0" i="1" smtClean="0">
                        <a:latin typeface="Cambria Math" panose="02040503050406030204" pitchFamily="18" charset="0"/>
                      </a:rPr>
                      <m:t>, </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𝑄</m:t>
                        </m:r>
                      </m:e>
                      <m:sup>
                        <m:r>
                          <a:rPr lang="en-US" sz="2800" b="0" i="1" smtClean="0">
                            <a:latin typeface="Cambria Math" panose="02040503050406030204" pitchFamily="18" charset="0"/>
                          </a:rPr>
                          <m:t>−1</m:t>
                        </m:r>
                      </m:sup>
                    </m:sSup>
                    <m:r>
                      <a:rPr lang="en-US" sz="2800" b="0" i="1" smtClean="0">
                        <a:latin typeface="Cambria Math" panose="02040503050406030204" pitchFamily="18" charset="0"/>
                      </a:rPr>
                      <m:t>=</m:t>
                    </m:r>
                    <m:sSup>
                      <m:sSupPr>
                        <m:ctrlPr>
                          <a:rPr lang="en-US" sz="2800" i="1">
                            <a:latin typeface="Cambria Math" panose="02040503050406030204" pitchFamily="18" charset="0"/>
                          </a:rPr>
                        </m:ctrlPr>
                      </m:sSupPr>
                      <m:e>
                        <m:r>
                          <a:rPr lang="en-US" sz="2800" b="0" i="1" smtClean="0">
                            <a:latin typeface="Cambria Math" panose="02040503050406030204" pitchFamily="18" charset="0"/>
                          </a:rPr>
                          <m:t>𝑄</m:t>
                        </m:r>
                      </m:e>
                      <m:sup>
                        <m:r>
                          <a:rPr lang="en-US" sz="2800" b="0" i="1" smtClean="0">
                            <a:latin typeface="Cambria Math" panose="02040503050406030204" pitchFamily="18" charset="0"/>
                          </a:rPr>
                          <m:t>𝑇</m:t>
                        </m:r>
                      </m:sup>
                    </m:sSup>
                  </m:oMath>
                </a14:m>
                <a:r>
                  <a:rPr lang="en-US" sz="2800" dirty="0"/>
                  <a:t> and they have determinant ±1</a:t>
                </a:r>
              </a:p>
              <a:p>
                <a:r>
                  <a:rPr lang="en-US" sz="2800" dirty="0"/>
                  <a:t>      </a:t>
                </a:r>
                <a14:m>
                  <m:oMath xmlns:m="http://schemas.openxmlformats.org/officeDocument/2006/math">
                    <m:sSup>
                      <m:sSupPr>
                        <m:ctrlPr>
                          <a:rPr lang="en-US" sz="2800" i="1">
                            <a:latin typeface="Cambria Math" panose="02040503050406030204" pitchFamily="18" charset="0"/>
                          </a:rPr>
                        </m:ctrlPr>
                      </m:sSupPr>
                      <m:e>
                        <m:r>
                          <a:rPr lang="en-US" sz="2800" i="1">
                            <a:latin typeface="Cambria Math" panose="02040503050406030204" pitchFamily="18" charset="0"/>
                          </a:rPr>
                          <m:t>𝑃</m:t>
                        </m:r>
                      </m:e>
                      <m:sup>
                        <m:r>
                          <a:rPr lang="en-US" sz="2800" i="1">
                            <a:latin typeface="Cambria Math" panose="02040503050406030204" pitchFamily="18" charset="0"/>
                          </a:rPr>
                          <m:t>−1</m:t>
                        </m:r>
                      </m:sup>
                    </m:sSup>
                    <m:r>
                      <a:rPr lang="en-US" sz="2800" i="1">
                        <a:latin typeface="Cambria Math" panose="02040503050406030204" pitchFamily="18" charset="0"/>
                      </a:rPr>
                      <m:t>=</m:t>
                    </m:r>
                    <m:r>
                      <a:rPr lang="en-US" sz="2800" b="0" i="1" smtClean="0">
                        <a:latin typeface="Cambria Math" panose="02040503050406030204" pitchFamily="18" charset="0"/>
                      </a:rPr>
                      <m:t>𝑃</m:t>
                    </m:r>
                    <m:r>
                      <a:rPr lang="en-US" sz="2800" i="1">
                        <a:latin typeface="Cambria Math" panose="02040503050406030204" pitchFamily="18" charset="0"/>
                      </a:rPr>
                      <m:t>, </m:t>
                    </m:r>
                    <m:sSup>
                      <m:sSupPr>
                        <m:ctrlPr>
                          <a:rPr lang="en-US" sz="2800" i="1">
                            <a:latin typeface="Cambria Math" panose="02040503050406030204" pitchFamily="18" charset="0"/>
                          </a:rPr>
                        </m:ctrlPr>
                      </m:sSupPr>
                      <m:e>
                        <m:r>
                          <a:rPr lang="en-US" sz="2800" i="1">
                            <a:latin typeface="Cambria Math" panose="02040503050406030204" pitchFamily="18" charset="0"/>
                          </a:rPr>
                          <m:t>𝑄</m:t>
                        </m:r>
                      </m:e>
                      <m:sup>
                        <m:r>
                          <a:rPr lang="en-US" sz="2800" i="1">
                            <a:latin typeface="Cambria Math" panose="02040503050406030204" pitchFamily="18" charset="0"/>
                          </a:rPr>
                          <m:t>−1</m:t>
                        </m:r>
                      </m:sup>
                    </m:sSup>
                    <m:r>
                      <a:rPr lang="en-US" sz="2800" i="1">
                        <a:latin typeface="Cambria Math" panose="02040503050406030204" pitchFamily="18" charset="0"/>
                      </a:rPr>
                      <m:t>=</m:t>
                    </m:r>
                    <m:sSup>
                      <m:sSupPr>
                        <m:ctrlPr>
                          <a:rPr lang="en-US" sz="2800" i="1">
                            <a:latin typeface="Cambria Math" panose="02040503050406030204" pitchFamily="18" charset="0"/>
                          </a:rPr>
                        </m:ctrlPr>
                      </m:sSupPr>
                      <m:e>
                        <m:r>
                          <a:rPr lang="en-US" sz="2800" i="1">
                            <a:latin typeface="Cambria Math" panose="02040503050406030204" pitchFamily="18" charset="0"/>
                          </a:rPr>
                          <m:t>𝑄</m:t>
                        </m:r>
                      </m:e>
                      <m:sup>
                        <m:r>
                          <a:rPr lang="en-US" sz="2800" i="1">
                            <a:latin typeface="Cambria Math" panose="02040503050406030204" pitchFamily="18" charset="0"/>
                          </a:rPr>
                          <m:t>𝑇</m:t>
                        </m:r>
                      </m:sup>
                    </m:sSup>
                    <m:r>
                      <a:rPr lang="en-US" sz="2800">
                        <a:latin typeface="Cambria Math" panose="02040503050406030204" pitchFamily="18" charset="0"/>
                      </a:rPr>
                      <m:t> </m:t>
                    </m:r>
                  </m:oMath>
                </a14:m>
                <a:r>
                  <a:rPr lang="en-US" sz="2800" dirty="0"/>
                  <a:t> and they have determinant ±1</a:t>
                </a:r>
              </a:p>
              <a:p>
                <a:r>
                  <a:rPr lang="en-US" sz="2400" dirty="0"/>
                  <a:t>       </a:t>
                </a:r>
                <a14:m>
                  <m:oMath xmlns:m="http://schemas.openxmlformats.org/officeDocument/2006/math">
                    <m:sSup>
                      <m:sSupPr>
                        <m:ctrlPr>
                          <a:rPr lang="en-US" sz="2800" i="1">
                            <a:latin typeface="Cambria Math" panose="02040503050406030204" pitchFamily="18" charset="0"/>
                          </a:rPr>
                        </m:ctrlPr>
                      </m:sSupPr>
                      <m:e>
                        <m:r>
                          <a:rPr lang="en-US" sz="2800" i="1">
                            <a:latin typeface="Cambria Math" panose="02040503050406030204" pitchFamily="18" charset="0"/>
                          </a:rPr>
                          <m:t>𝑃</m:t>
                        </m:r>
                      </m:e>
                      <m:sup>
                        <m:r>
                          <a:rPr lang="en-US" sz="2800" i="1">
                            <a:latin typeface="Cambria Math" panose="02040503050406030204" pitchFamily="18" charset="0"/>
                          </a:rPr>
                          <m:t>−1</m:t>
                        </m:r>
                      </m:sup>
                    </m:sSup>
                    <m:r>
                      <a:rPr lang="en-US" sz="2800" i="1">
                        <a:latin typeface="Cambria Math" panose="02040503050406030204" pitchFamily="18" charset="0"/>
                      </a:rPr>
                      <m:t>=</m:t>
                    </m:r>
                    <m:sSup>
                      <m:sSupPr>
                        <m:ctrlPr>
                          <a:rPr lang="en-US" sz="2800" i="1">
                            <a:latin typeface="Cambria Math" panose="02040503050406030204" pitchFamily="18" charset="0"/>
                          </a:rPr>
                        </m:ctrlPr>
                      </m:sSupPr>
                      <m:e>
                        <m:r>
                          <a:rPr lang="en-US" sz="2800" i="1">
                            <a:latin typeface="Cambria Math" panose="02040503050406030204" pitchFamily="18" charset="0"/>
                          </a:rPr>
                          <m:t>𝑃</m:t>
                        </m:r>
                      </m:e>
                      <m:sup>
                        <m:r>
                          <a:rPr lang="en-US" sz="2800" i="1">
                            <a:latin typeface="Cambria Math" panose="02040503050406030204" pitchFamily="18" charset="0"/>
                          </a:rPr>
                          <m:t>𝑇</m:t>
                        </m:r>
                      </m:sup>
                    </m:sSup>
                    <m:r>
                      <a:rPr lang="en-US" sz="2800" i="1">
                        <a:latin typeface="Cambria Math" panose="02040503050406030204" pitchFamily="18" charset="0"/>
                      </a:rPr>
                      <m:t>, </m:t>
                    </m:r>
                    <m:sSup>
                      <m:sSupPr>
                        <m:ctrlPr>
                          <a:rPr lang="en-US" sz="2800" i="1">
                            <a:latin typeface="Cambria Math" panose="02040503050406030204" pitchFamily="18" charset="0"/>
                          </a:rPr>
                        </m:ctrlPr>
                      </m:sSupPr>
                      <m:e>
                        <m:r>
                          <a:rPr lang="en-US" sz="2800" i="1">
                            <a:latin typeface="Cambria Math" panose="02040503050406030204" pitchFamily="18" charset="0"/>
                          </a:rPr>
                          <m:t>𝑄</m:t>
                        </m:r>
                      </m:e>
                      <m:sup>
                        <m:r>
                          <a:rPr lang="en-US" sz="2800" i="1">
                            <a:latin typeface="Cambria Math" panose="02040503050406030204" pitchFamily="18" charset="0"/>
                          </a:rPr>
                          <m:t>−1</m:t>
                        </m:r>
                      </m:sup>
                    </m:sSup>
                    <m:r>
                      <a:rPr lang="en-US" sz="2800" i="1">
                        <a:latin typeface="Cambria Math" panose="02040503050406030204" pitchFamily="18" charset="0"/>
                      </a:rPr>
                      <m:t>=</m:t>
                    </m:r>
                    <m:r>
                      <a:rPr lang="en-US" sz="2800" b="0" i="1" smtClean="0">
                        <a:latin typeface="Cambria Math" panose="02040503050406030204" pitchFamily="18" charset="0"/>
                      </a:rPr>
                      <m:t>𝑄</m:t>
                    </m:r>
                    <m:r>
                      <a:rPr lang="en-US" sz="2800">
                        <a:latin typeface="Cambria Math" panose="02040503050406030204" pitchFamily="18" charset="0"/>
                      </a:rPr>
                      <m:t> </m:t>
                    </m:r>
                  </m:oMath>
                </a14:m>
                <a:r>
                  <a:rPr lang="en-US" sz="2800" dirty="0"/>
                  <a:t>and they have determinant ±1</a:t>
                </a:r>
              </a:p>
              <a:p>
                <a:r>
                  <a:rPr lang="en-US" sz="2400" dirty="0"/>
                  <a:t> </a:t>
                </a:r>
                <a14:m>
                  <m:oMath xmlns:m="http://schemas.openxmlformats.org/officeDocument/2006/math">
                    <m:sSup>
                      <m:sSupPr>
                        <m:ctrlPr>
                          <a:rPr lang="en-US" sz="2800" i="1">
                            <a:latin typeface="Cambria Math" panose="02040503050406030204" pitchFamily="18" charset="0"/>
                          </a:rPr>
                        </m:ctrlPr>
                      </m:sSupPr>
                      <m:e>
                        <m:r>
                          <a:rPr lang="en-US" sz="2800" b="0" i="1" smtClean="0">
                            <a:latin typeface="Cambria Math" panose="02040503050406030204" pitchFamily="18" charset="0"/>
                          </a:rPr>
                          <m:t>     </m:t>
                        </m:r>
                        <m:r>
                          <a:rPr lang="en-US" sz="2800" i="1">
                            <a:latin typeface="Cambria Math" panose="02040503050406030204" pitchFamily="18" charset="0"/>
                          </a:rPr>
                          <m:t>𝑃</m:t>
                        </m:r>
                      </m:e>
                      <m:sup>
                        <m:r>
                          <a:rPr lang="en-US" sz="2800" i="1">
                            <a:latin typeface="Cambria Math" panose="02040503050406030204" pitchFamily="18" charset="0"/>
                          </a:rPr>
                          <m:t>−1</m:t>
                        </m:r>
                      </m:sup>
                    </m:sSup>
                    <m:r>
                      <a:rPr lang="en-US" sz="2800" i="1">
                        <a:latin typeface="Cambria Math" panose="02040503050406030204" pitchFamily="18" charset="0"/>
                      </a:rPr>
                      <m:t>=</m:t>
                    </m:r>
                    <m:r>
                      <a:rPr lang="en-US" sz="2800" b="0" i="1" smtClean="0">
                        <a:latin typeface="Cambria Math" panose="02040503050406030204" pitchFamily="18" charset="0"/>
                      </a:rPr>
                      <m:t>𝑃</m:t>
                    </m:r>
                    <m:r>
                      <a:rPr lang="en-US" sz="2800" i="1">
                        <a:latin typeface="Cambria Math" panose="02040503050406030204" pitchFamily="18" charset="0"/>
                      </a:rPr>
                      <m:t>, </m:t>
                    </m:r>
                    <m:sSup>
                      <m:sSupPr>
                        <m:ctrlPr>
                          <a:rPr lang="en-US" sz="2800" i="1">
                            <a:latin typeface="Cambria Math" panose="02040503050406030204" pitchFamily="18" charset="0"/>
                          </a:rPr>
                        </m:ctrlPr>
                      </m:sSupPr>
                      <m:e>
                        <m:r>
                          <a:rPr lang="en-US" sz="2800" i="1">
                            <a:latin typeface="Cambria Math" panose="02040503050406030204" pitchFamily="18" charset="0"/>
                          </a:rPr>
                          <m:t>𝑄</m:t>
                        </m:r>
                      </m:e>
                      <m:sup>
                        <m:r>
                          <a:rPr lang="en-US" sz="2800" i="1">
                            <a:latin typeface="Cambria Math" panose="02040503050406030204" pitchFamily="18" charset="0"/>
                          </a:rPr>
                          <m:t>−1</m:t>
                        </m:r>
                      </m:sup>
                    </m:sSup>
                    <m:r>
                      <a:rPr lang="en-US" sz="2800" i="1">
                        <a:latin typeface="Cambria Math" panose="02040503050406030204" pitchFamily="18" charset="0"/>
                      </a:rPr>
                      <m:t>=</m:t>
                    </m:r>
                    <m:r>
                      <a:rPr lang="en-US" sz="2800" b="0" i="1" smtClean="0">
                        <a:latin typeface="Cambria Math" panose="02040503050406030204" pitchFamily="18" charset="0"/>
                      </a:rPr>
                      <m:t>𝑄</m:t>
                    </m:r>
                  </m:oMath>
                </a14:m>
                <a:r>
                  <a:rPr lang="en-US" sz="2800" dirty="0"/>
                  <a:t> and they have determinant -1</a:t>
                </a:r>
                <a:endParaRPr lang="en-US" sz="2800" i="1" dirty="0">
                  <a:latin typeface="Cambria Math" panose="02040503050406030204" pitchFamily="18" charset="0"/>
                </a:endParaRPr>
              </a:p>
            </p:txBody>
          </p:sp>
        </mc:Choice>
        <mc:Fallback>
          <p:sp>
            <p:nvSpPr>
              <p:cNvPr id="4" name="TextBox 3">
                <a:extLst>
                  <a:ext uri="{FF2B5EF4-FFF2-40B4-BE49-F238E27FC236}">
                    <a16:creationId xmlns:a16="http://schemas.microsoft.com/office/drawing/2014/main" id="{BE58A764-5146-48A5-A4EC-AD3C60D64BD7}"/>
                  </a:ext>
                </a:extLst>
              </p:cNvPr>
              <p:cNvSpPr txBox="1">
                <a:spLocks noRot="1" noChangeAspect="1" noMove="1" noResize="1" noEditPoints="1" noAdjustHandles="1" noChangeArrowheads="1" noChangeShapeType="1" noTextEdit="1"/>
              </p:cNvSpPr>
              <p:nvPr/>
            </p:nvSpPr>
            <p:spPr>
              <a:xfrm>
                <a:off x="582452" y="3197294"/>
                <a:ext cx="8382036" cy="1815882"/>
              </a:xfrm>
              <a:prstGeom prst="rect">
                <a:avLst/>
              </a:prstGeom>
              <a:blipFill>
                <a:blip r:embed="rId3"/>
                <a:stretch>
                  <a:fillRect t="-3020" b="-8725"/>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9129789"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IN THE CALCULATIONS WE'VE MADE,</a:t>
            </a:r>
          </a:p>
          <a:p>
            <a:r>
              <a:rPr lang="en-US" dirty="0"/>
              <a:t>IT IS OBSERVED THAT</a:t>
            </a:r>
            <a:r>
              <a:rPr lang="es-ES" dirty="0"/>
              <a:t>…</a:t>
            </a:r>
          </a:p>
        </p:txBody>
      </p:sp>
      <p:sp>
        <p:nvSpPr>
          <p:cNvPr id="6" name="Rectangle 5">
            <a:hlinkClick r:id="rId4" action="ppaction://hlinksldjump">
              <a:snd r:embed="rId5" name="applause.wav"/>
            </a:hlinkClick>
            <a:extLst>
              <a:ext uri="{FF2B5EF4-FFF2-40B4-BE49-F238E27FC236}">
                <a16:creationId xmlns:a16="http://schemas.microsoft.com/office/drawing/2014/main" id="{41E8FA74-152C-40DA-9593-E335FF347F79}"/>
              </a:ext>
            </a:extLst>
          </p:cNvPr>
          <p:cNvSpPr/>
          <p:nvPr/>
        </p:nvSpPr>
        <p:spPr>
          <a:xfrm>
            <a:off x="575556" y="3193812"/>
            <a:ext cx="587020"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a:t>
            </a:r>
            <a:r>
              <a:rPr lang="en-US" sz="2800" b="1" cap="none" spc="0" dirty="0">
                <a:ln w="22225">
                  <a:solidFill>
                    <a:schemeClr val="accent2"/>
                  </a:solidFill>
                  <a:prstDash val="solid"/>
                </a:ln>
                <a:solidFill>
                  <a:schemeClr val="accent2">
                    <a:lumMod val="40000"/>
                    <a:lumOff val="60000"/>
                  </a:schemeClr>
                </a:solidFill>
                <a:effectLst/>
              </a:rPr>
              <a:t>a)</a:t>
            </a:r>
          </a:p>
        </p:txBody>
      </p:sp>
      <p:sp>
        <p:nvSpPr>
          <p:cNvPr id="10" name="Rectangle 9">
            <a:hlinkClick r:id="" action="ppaction://hlinkshowjump?jump=nextslide">
              <a:snd r:embed="rId6" name="explode.wav"/>
            </a:hlinkClick>
            <a:extLst>
              <a:ext uri="{FF2B5EF4-FFF2-40B4-BE49-F238E27FC236}">
                <a16:creationId xmlns:a16="http://schemas.microsoft.com/office/drawing/2014/main" id="{0D0CC963-0EFE-4381-821A-89C45DFC4E42}"/>
              </a:ext>
            </a:extLst>
          </p:cNvPr>
          <p:cNvSpPr/>
          <p:nvPr/>
        </p:nvSpPr>
        <p:spPr>
          <a:xfrm>
            <a:off x="593391" y="3573016"/>
            <a:ext cx="601447"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(b)</a:t>
            </a:r>
            <a:endParaRPr lang="en-US" sz="2800" b="1" cap="none" spc="0" dirty="0">
              <a:ln w="22225">
                <a:solidFill>
                  <a:schemeClr val="accent2"/>
                </a:solidFill>
                <a:prstDash val="solid"/>
              </a:ln>
              <a:solidFill>
                <a:schemeClr val="accent2">
                  <a:lumMod val="40000"/>
                  <a:lumOff val="60000"/>
                </a:schemeClr>
              </a:solidFill>
              <a:effectLst/>
            </a:endParaRPr>
          </a:p>
        </p:txBody>
      </p:sp>
      <p:sp>
        <p:nvSpPr>
          <p:cNvPr id="11" name="Rectangle 10">
            <a:hlinkClick r:id="" action="ppaction://hlinkshowjump?jump=nextslide">
              <a:snd r:embed="rId6" name="explode.wav"/>
            </a:hlinkClick>
            <a:extLst>
              <a:ext uri="{FF2B5EF4-FFF2-40B4-BE49-F238E27FC236}">
                <a16:creationId xmlns:a16="http://schemas.microsoft.com/office/drawing/2014/main" id="{2B97F7A7-3578-4C1F-877B-0D1BD26E29BB}"/>
              </a:ext>
            </a:extLst>
          </p:cNvPr>
          <p:cNvSpPr/>
          <p:nvPr/>
        </p:nvSpPr>
        <p:spPr>
          <a:xfrm>
            <a:off x="614230" y="4005064"/>
            <a:ext cx="559769"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(c</a:t>
            </a:r>
            <a:r>
              <a:rPr lang="en-US" sz="2800" b="1" cap="none" spc="0" dirty="0">
                <a:ln w="22225">
                  <a:solidFill>
                    <a:schemeClr val="accent2"/>
                  </a:solidFill>
                  <a:prstDash val="solid"/>
                </a:ln>
                <a:solidFill>
                  <a:schemeClr val="accent2">
                    <a:lumMod val="40000"/>
                    <a:lumOff val="60000"/>
                  </a:schemeClr>
                </a:solidFill>
                <a:effectLst/>
              </a:rPr>
              <a:t>)</a:t>
            </a:r>
          </a:p>
        </p:txBody>
      </p:sp>
      <p:sp>
        <p:nvSpPr>
          <p:cNvPr id="12" name="Rectangle 11">
            <a:hlinkClick r:id="" action="ppaction://hlinkshowjump?jump=nextslide">
              <a:snd r:embed="rId6" name="explode.wav"/>
            </a:hlinkClick>
            <a:extLst>
              <a:ext uri="{FF2B5EF4-FFF2-40B4-BE49-F238E27FC236}">
                <a16:creationId xmlns:a16="http://schemas.microsoft.com/office/drawing/2014/main" id="{DDAA3F7A-9D3A-485C-B708-353603D9C9C3}"/>
              </a:ext>
            </a:extLst>
          </p:cNvPr>
          <p:cNvSpPr/>
          <p:nvPr/>
        </p:nvSpPr>
        <p:spPr>
          <a:xfrm>
            <a:off x="593390" y="4509120"/>
            <a:ext cx="601448"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(d</a:t>
            </a:r>
            <a:r>
              <a:rPr lang="en-US" sz="2800" b="1" cap="none" spc="0" dirty="0">
                <a:ln w="22225">
                  <a:solidFill>
                    <a:schemeClr val="accent2"/>
                  </a:solidFill>
                  <a:prstDash val="solid"/>
                </a:ln>
                <a:solidFill>
                  <a:schemeClr val="accent2">
                    <a:lumMod val="40000"/>
                    <a:lumOff val="60000"/>
                  </a:schemeClr>
                </a:solidFill>
                <a:effectLst/>
              </a:rPr>
              <a:t>)</a:t>
            </a:r>
          </a:p>
        </p:txBody>
      </p:sp>
    </p:spTree>
    <p:extLst>
      <p:ext uri="{BB962C8B-B14F-4D97-AF65-F5344CB8AC3E}">
        <p14:creationId xmlns:p14="http://schemas.microsoft.com/office/powerpoint/2010/main" val="3641395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IN THE CALCULATIONS WE'VE MADE, IT IS OBSERVED THAT...</a:t>
            </a:r>
            <a:endParaRPr lang="es-ES" dirty="0"/>
          </a:p>
        </p:txBody>
      </p:sp>
      <p:sp>
        <p:nvSpPr>
          <p:cNvPr id="8" name="TextBox 7">
            <a:extLst>
              <a:ext uri="{FF2B5EF4-FFF2-40B4-BE49-F238E27FC236}">
                <a16:creationId xmlns:a16="http://schemas.microsoft.com/office/drawing/2014/main" id="{09315B28-7007-4E04-9103-25384C3AB8FF}"/>
              </a:ext>
            </a:extLst>
          </p:cNvPr>
          <p:cNvSpPr txBox="1"/>
          <p:nvPr/>
        </p:nvSpPr>
        <p:spPr>
          <a:xfrm>
            <a:off x="1943708" y="2816411"/>
            <a:ext cx="5256584" cy="523220"/>
          </a:xfrm>
          <a:prstGeom prst="rect">
            <a:avLst/>
          </a:prstGeom>
          <a:noFill/>
        </p:spPr>
        <p:txBody>
          <a:bodyPr wrap="square" rtlCol="0">
            <a:spAutoFit/>
          </a:bodyPr>
          <a:lstStyle/>
          <a:p>
            <a:r>
              <a:rPr lang="en-US" sz="2800" dirty="0"/>
              <a:t>NOOOO!!! Check the calculations!!</a:t>
            </a:r>
          </a:p>
        </p:txBody>
      </p:sp>
      <p:sp>
        <p:nvSpPr>
          <p:cNvPr id="2" name="Arrow: Right 1">
            <a:hlinkClick r:id="" action="ppaction://hlinkshowjump?jump=previousslide"/>
            <a:extLst>
              <a:ext uri="{FF2B5EF4-FFF2-40B4-BE49-F238E27FC236}">
                <a16:creationId xmlns:a16="http://schemas.microsoft.com/office/drawing/2014/main" id="{B386FA00-0761-4057-A16F-EE306F699858}"/>
              </a:ext>
            </a:extLst>
          </p:cNvPr>
          <p:cNvSpPr/>
          <p:nvPr/>
        </p:nvSpPr>
        <p:spPr>
          <a:xfrm>
            <a:off x="3568933" y="5919415"/>
            <a:ext cx="2016224" cy="605929"/>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hlinkClick r:id="" action="ppaction://hlinkshowjump?jump=previousslide"/>
              </a:rPr>
              <a:t>COME BACK</a:t>
            </a:r>
            <a:endParaRPr lang="en-US" dirty="0"/>
          </a:p>
        </p:txBody>
      </p:sp>
    </p:spTree>
    <p:extLst>
      <p:ext uri="{BB962C8B-B14F-4D97-AF65-F5344CB8AC3E}">
        <p14:creationId xmlns:p14="http://schemas.microsoft.com/office/powerpoint/2010/main" val="25755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3" descr="A bright and celebratory scene titled 'HA NASCUT LA CRIPTOGRAFIA DE CLAU PÚBLICA!!!!' with a much lighter and radiant color scheme. Vibrant fireworks in pastel shades like light blue, pink, and yellow fill the sky. Binary codes and encryption keys appear as glowing neon elements in soft colors, surrounding a digital lock symbol illuminated in bright gold. The joyful crowd is dressed in futuristic attire, now with bright white and pastel accents. The atmosphere remains festive with colorful confetti and banners, but the overall tone is lighter and more cheerful.">
            <a:extLst>
              <a:ext uri="{FF2B5EF4-FFF2-40B4-BE49-F238E27FC236}">
                <a16:creationId xmlns:a16="http://schemas.microsoft.com/office/drawing/2014/main" id="{D7D7E07B-A29D-4A88-8940-4BED3B128AF5}"/>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Rectangle 22">
            <a:extLst>
              <a:ext uri="{FF2B5EF4-FFF2-40B4-BE49-F238E27FC236}">
                <a16:creationId xmlns:a16="http://schemas.microsoft.com/office/drawing/2014/main" id="{1D30DFEC-1DD9-4EC7-AD30-2A0D7BF01F62}"/>
              </a:ext>
            </a:extLst>
          </p:cNvPr>
          <p:cNvSpPr/>
          <p:nvPr/>
        </p:nvSpPr>
        <p:spPr>
          <a:xfrm rot="1371578">
            <a:off x="674561" y="2539621"/>
            <a:ext cx="7936676" cy="156966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ca-ES" sz="9600" b="1" dirty="0">
                <a:ln/>
                <a:solidFill>
                  <a:schemeClr val="accent3"/>
                </a:solidFill>
              </a:rPr>
              <a:t>WELL DONE!!!!</a:t>
            </a:r>
            <a:endParaRPr lang="en-US" sz="9600" b="1" dirty="0">
              <a:ln/>
              <a:solidFill>
                <a:schemeClr val="accent3"/>
              </a:solidFill>
            </a:endParaRPr>
          </a:p>
        </p:txBody>
      </p:sp>
    </p:spTree>
    <p:extLst>
      <p:ext uri="{BB962C8B-B14F-4D97-AF65-F5344CB8AC3E}">
        <p14:creationId xmlns:p14="http://schemas.microsoft.com/office/powerpoint/2010/main" val="1622059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DOES THIS SIMPLIFY THE CALCULATIONS?</a:t>
            </a:r>
            <a:endParaRPr lang="es-ES" dirty="0"/>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52FF2887-A7D8-4F2F-92D9-4091977995D3}"/>
                  </a:ext>
                </a:extLst>
              </p:cNvPr>
              <p:cNvSpPr txBox="1"/>
              <p:nvPr/>
            </p:nvSpPr>
            <p:spPr>
              <a:xfrm>
                <a:off x="752038" y="2131690"/>
                <a:ext cx="7794085" cy="3385542"/>
              </a:xfrm>
              <a:prstGeom prst="rect">
                <a:avLst/>
              </a:prstGeom>
              <a:noFill/>
            </p:spPr>
            <p:txBody>
              <a:bodyPr wrap="square" lIns="0" tIns="0" rIns="0" bIns="0" rtlCol="0">
                <a:spAutoFit/>
              </a:bodyPr>
              <a:lstStyle/>
              <a:p>
                <a:pPr marL="457200" indent="-457200">
                  <a:buFont typeface="Arial" panose="020B0604020202020204" pitchFamily="34" charset="0"/>
                  <a:buChar char="•"/>
                </a:pPr>
                <a:r>
                  <a:rPr lang="en-US" sz="2800" dirty="0"/>
                  <a:t>Yes, because the calculation of the inverses is very easy, since with these matrices the inverse is always the transpose.</a:t>
                </a:r>
              </a:p>
              <a:p>
                <a:pPr marL="457200" indent="-457200">
                  <a:buFont typeface="Arial" panose="020B0604020202020204" pitchFamily="34" charset="0"/>
                  <a:buChar char="•"/>
                </a:pPr>
                <a:r>
                  <a:rPr lang="en-US" sz="2800" dirty="0"/>
                  <a:t>Therefore, if the private key is formed by the two matrices </a:t>
                </a:r>
                <a:r>
                  <a:rPr lang="en-US" sz="2400" dirty="0"/>
                  <a:t>𝑃,𝑄</a:t>
                </a:r>
                <a:r>
                  <a:rPr lang="en-US" sz="2800" dirty="0"/>
                  <a:t>, then the encryption and decryption are as follows: </a:t>
                </a:r>
              </a:p>
              <a:p>
                <a:r>
                  <a:rPr lang="en-US" sz="2400" b="0" dirty="0"/>
                  <a:t>                                            </a:t>
                </a:r>
                <a14:m>
                  <m:oMath xmlns:m="http://schemas.openxmlformats.org/officeDocument/2006/math">
                    <m:r>
                      <a:rPr lang="en-US" sz="2400" b="0" i="1" smtClean="0">
                        <a:latin typeface="Cambria Math" panose="02040503050406030204" pitchFamily="18" charset="0"/>
                      </a:rPr>
                      <m:t>𝑐</m:t>
                    </m:r>
                    <m:r>
                      <a:rPr lang="en-US" sz="2400" b="0" i="1" smtClean="0">
                        <a:latin typeface="Cambria Math" panose="02040503050406030204" pitchFamily="18" charset="0"/>
                      </a:rPr>
                      <m:t>=</m:t>
                    </m:r>
                    <m:r>
                      <a:rPr lang="en-US" sz="2400" b="0" i="1" smtClean="0">
                        <a:latin typeface="Cambria Math" panose="02040503050406030204" pitchFamily="18" charset="0"/>
                      </a:rPr>
                      <m:t>𝑃𝑚𝑄</m:t>
                    </m:r>
                  </m:oMath>
                </a14:m>
                <a:r>
                  <a:rPr lang="en-US" sz="2400" dirty="0"/>
                  <a:t>  </a:t>
                </a:r>
                <a:endParaRPr lang="en-US" sz="2800" dirty="0"/>
              </a:p>
              <a:p>
                <a:r>
                  <a:rPr lang="en-US" sz="2400" dirty="0"/>
                  <a:t>                                          </a:t>
                </a:r>
                <a14:m>
                  <m:oMath xmlns:m="http://schemas.openxmlformats.org/officeDocument/2006/math">
                    <m:r>
                      <a:rPr lang="en-US" sz="2400" i="1" smtClean="0">
                        <a:latin typeface="Cambria Math" panose="02040503050406030204" pitchFamily="18" charset="0"/>
                      </a:rPr>
                      <m:t>𝑚</m:t>
                    </m:r>
                    <m:r>
                      <a:rPr lang="en-US" sz="2400" i="1" smtClean="0">
                        <a:latin typeface="Cambria Math" panose="02040503050406030204" pitchFamily="18" charset="0"/>
                      </a:rPr>
                      <m:t>=</m:t>
                    </m:r>
                    <m:sSup>
                      <m:sSupPr>
                        <m:ctrlPr>
                          <a:rPr lang="en-US" sz="2400" i="1" smtClean="0">
                            <a:latin typeface="Cambria Math" panose="02040503050406030204" pitchFamily="18" charset="0"/>
                          </a:rPr>
                        </m:ctrlPr>
                      </m:sSupPr>
                      <m:e>
                        <m:r>
                          <a:rPr lang="en-US" sz="2400" i="1">
                            <a:latin typeface="Cambria Math" panose="02040503050406030204" pitchFamily="18" charset="0"/>
                          </a:rPr>
                          <m:t>𝑃</m:t>
                        </m:r>
                      </m:e>
                      <m:sup>
                        <m:r>
                          <a:rPr lang="en-US" sz="2400" b="0" i="1" smtClean="0">
                            <a:latin typeface="Cambria Math" panose="02040503050406030204" pitchFamily="18" charset="0"/>
                          </a:rPr>
                          <m:t>𝑇</m:t>
                        </m:r>
                      </m:sup>
                    </m:sSup>
                    <m:r>
                      <a:rPr lang="en-US" sz="2400" i="1">
                        <a:latin typeface="Cambria Math" panose="02040503050406030204" pitchFamily="18" charset="0"/>
                      </a:rPr>
                      <m:t>𝑐</m:t>
                    </m:r>
                    <m:sSup>
                      <m:sSupPr>
                        <m:ctrlPr>
                          <a:rPr lang="en-US" sz="2400" i="1">
                            <a:latin typeface="Cambria Math" panose="02040503050406030204" pitchFamily="18" charset="0"/>
                          </a:rPr>
                        </m:ctrlPr>
                      </m:sSupPr>
                      <m:e>
                        <m:r>
                          <a:rPr lang="en-US" sz="2400" i="1">
                            <a:latin typeface="Cambria Math" panose="02040503050406030204" pitchFamily="18" charset="0"/>
                          </a:rPr>
                          <m:t>𝑄</m:t>
                        </m:r>
                      </m:e>
                      <m:sup>
                        <m:r>
                          <a:rPr lang="en-US" sz="2400" b="0" i="1" smtClean="0">
                            <a:latin typeface="Cambria Math" panose="02040503050406030204" pitchFamily="18" charset="0"/>
                          </a:rPr>
                          <m:t>𝑇</m:t>
                        </m:r>
                      </m:sup>
                    </m:sSup>
                  </m:oMath>
                </a14:m>
                <a:r>
                  <a:rPr lang="en-US" sz="2800" dirty="0"/>
                  <a:t>  </a:t>
                </a:r>
              </a:p>
            </p:txBody>
          </p:sp>
        </mc:Choice>
        <mc:Fallback>
          <p:sp>
            <p:nvSpPr>
              <p:cNvPr id="4" name="TextBox 3">
                <a:extLst>
                  <a:ext uri="{FF2B5EF4-FFF2-40B4-BE49-F238E27FC236}">
                    <a16:creationId xmlns:a16="http://schemas.microsoft.com/office/drawing/2014/main" id="{52FF2887-A7D8-4F2F-92D9-4091977995D3}"/>
                  </a:ext>
                </a:extLst>
              </p:cNvPr>
              <p:cNvSpPr txBox="1">
                <a:spLocks noRot="1" noChangeAspect="1" noMove="1" noResize="1" noEditPoints="1" noAdjustHandles="1" noChangeArrowheads="1" noChangeShapeType="1" noTextEdit="1"/>
              </p:cNvSpPr>
              <p:nvPr/>
            </p:nvSpPr>
            <p:spPr>
              <a:xfrm>
                <a:off x="752038" y="2131690"/>
                <a:ext cx="7794085" cy="3385542"/>
              </a:xfrm>
              <a:prstGeom prst="rect">
                <a:avLst/>
              </a:prstGeom>
              <a:blipFill>
                <a:blip r:embed="rId2"/>
                <a:stretch>
                  <a:fillRect l="-2580" t="-3063" r="-2189"/>
                </a:stretch>
              </a:blipFill>
            </p:spPr>
            <p:txBody>
              <a:bodyPr/>
              <a:lstStyle/>
              <a:p>
                <a:r>
                  <a:rPr lang="en-US">
                    <a:noFill/>
                  </a:rPr>
                  <a:t> </a:t>
                </a:r>
              </a:p>
            </p:txBody>
          </p:sp>
        </mc:Fallback>
      </mc:AlternateContent>
    </p:spTree>
    <p:extLst>
      <p:ext uri="{BB962C8B-B14F-4D97-AF65-F5344CB8AC3E}">
        <p14:creationId xmlns:p14="http://schemas.microsoft.com/office/powerpoint/2010/main" val="26906753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44624"/>
            <a:ext cx="8950277"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IS THIS ENCRYPTION METHOD SECURE?</a:t>
            </a:r>
            <a:endParaRPr lang="es-ES" dirty="0"/>
          </a:p>
        </p:txBody>
      </p:sp>
      <p:sp>
        <p:nvSpPr>
          <p:cNvPr id="4" name="TextBox 3">
            <a:extLst>
              <a:ext uri="{FF2B5EF4-FFF2-40B4-BE49-F238E27FC236}">
                <a16:creationId xmlns:a16="http://schemas.microsoft.com/office/drawing/2014/main" id="{52FF2887-A7D8-4F2F-92D9-4091977995D3}"/>
              </a:ext>
            </a:extLst>
          </p:cNvPr>
          <p:cNvSpPr txBox="1"/>
          <p:nvPr/>
        </p:nvSpPr>
        <p:spPr>
          <a:xfrm>
            <a:off x="683568" y="1340768"/>
            <a:ext cx="7996425" cy="5170646"/>
          </a:xfrm>
          <a:prstGeom prst="rect">
            <a:avLst/>
          </a:prstGeom>
          <a:noFill/>
        </p:spPr>
        <p:txBody>
          <a:bodyPr wrap="square" lIns="0" tIns="0" rIns="0" bIns="0" rtlCol="0">
            <a:spAutoFit/>
          </a:bodyPr>
          <a:lstStyle/>
          <a:p>
            <a:pPr marL="457200" indent="-457200">
              <a:buFont typeface="Arial" panose="020B0604020202020204" pitchFamily="34" charset="0"/>
              <a:buChar char="•"/>
            </a:pPr>
            <a:r>
              <a:rPr lang="en-US" sz="2800" dirty="0"/>
              <a:t>In the previous decryption, without knowing the private key (the two matrices), it would not be easy at all to obtain the plaintext message.</a:t>
            </a:r>
          </a:p>
          <a:p>
            <a:pPr marL="457200" indent="-457200">
              <a:buFont typeface="Arial" panose="020B0604020202020204" pitchFamily="34" charset="0"/>
              <a:buChar char="•"/>
            </a:pPr>
            <a:r>
              <a:rPr lang="en-US" sz="2800" dirty="0"/>
              <a:t>For the matrix on the right, we have 4! = 24 possible matrices, and the same for the one on the left.</a:t>
            </a:r>
          </a:p>
          <a:p>
            <a:pPr marL="457200" indent="-457200">
              <a:buFont typeface="Arial" panose="020B0604020202020204" pitchFamily="34" charset="0"/>
              <a:buChar char="•"/>
            </a:pPr>
            <a:r>
              <a:rPr lang="en-US" sz="2800" dirty="0"/>
              <a:t>Therefore, we would have to test 24·24 = 576 possible private keys.</a:t>
            </a:r>
          </a:p>
          <a:p>
            <a:pPr marL="457200" indent="-457200">
              <a:buFont typeface="Arial" panose="020B0604020202020204" pitchFamily="34" charset="0"/>
              <a:buChar char="•"/>
            </a:pPr>
            <a:r>
              <a:rPr lang="en-US" sz="2800" dirty="0"/>
              <a:t>The number of matrix products we would need to perform until finding an intelligible word would be very high.</a:t>
            </a:r>
          </a:p>
          <a:p>
            <a:pPr marL="457200" indent="-457200">
              <a:buFont typeface="Arial" panose="020B0604020202020204" pitchFamily="34" charset="0"/>
              <a:buChar char="•"/>
            </a:pPr>
            <a:r>
              <a:rPr lang="en-US" sz="2800" dirty="0"/>
              <a:t>Obviously, by increasing the matrix dimension, the security increases significantly.</a:t>
            </a:r>
          </a:p>
        </p:txBody>
      </p:sp>
    </p:spTree>
    <p:extLst>
      <p:ext uri="{BB962C8B-B14F-4D97-AF65-F5344CB8AC3E}">
        <p14:creationId xmlns:p14="http://schemas.microsoft.com/office/powerpoint/2010/main" val="21350456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BE58A764-5146-48A5-A4EC-AD3C60D64BD7}"/>
                  </a:ext>
                </a:extLst>
              </p:cNvPr>
              <p:cNvSpPr txBox="1"/>
              <p:nvPr/>
            </p:nvSpPr>
            <p:spPr>
              <a:xfrm>
                <a:off x="582452" y="3197294"/>
                <a:ext cx="8061811" cy="2246769"/>
              </a:xfrm>
              <a:prstGeom prst="rect">
                <a:avLst/>
              </a:prstGeom>
              <a:noFill/>
            </p:spPr>
            <p:txBody>
              <a:bodyPr wrap="square" rtlCol="0">
                <a:spAutoFit/>
              </a:bodyPr>
              <a:lstStyle/>
              <a:p>
                <a:r>
                  <a:rPr lang="en-US" sz="2800" dirty="0"/>
                  <a:t>        </a:t>
                </a:r>
                <a14:m>
                  <m:oMath xmlns:m="http://schemas.openxmlformats.org/officeDocument/2006/math">
                    <m:r>
                      <a:rPr lang="en-US" sz="2800" i="1" dirty="0">
                        <a:latin typeface="Cambria Math" panose="02040503050406030204" pitchFamily="18" charset="0"/>
                      </a:rPr>
                      <m:t>6</m:t>
                    </m:r>
                    <m:r>
                      <a:rPr lang="en-US" sz="2800" b="0" i="1" smtClean="0">
                        <a:latin typeface="Cambria Math" panose="02040503050406030204" pitchFamily="18" charset="0"/>
                      </a:rPr>
                      <m:t>×6</m:t>
                    </m:r>
                  </m:oMath>
                </a14:m>
                <a:endParaRPr lang="en-US" sz="2800" dirty="0"/>
              </a:p>
              <a:p>
                <a:r>
                  <a:rPr lang="en-US" sz="2800" dirty="0"/>
                  <a:t>        </a:t>
                </a:r>
                <a14:m>
                  <m:oMath xmlns:m="http://schemas.openxmlformats.org/officeDocument/2006/math">
                    <m:r>
                      <a:rPr lang="en-US" sz="2800" i="1" dirty="0">
                        <a:latin typeface="Cambria Math" panose="02040503050406030204" pitchFamily="18" charset="0"/>
                      </a:rPr>
                      <m:t>7</m:t>
                    </m:r>
                    <m:r>
                      <a:rPr lang="en-US" sz="2800" i="1">
                        <a:latin typeface="Cambria Math" panose="02040503050406030204" pitchFamily="18" charset="0"/>
                      </a:rPr>
                      <m:t>×</m:t>
                    </m:r>
                    <m:r>
                      <a:rPr lang="en-US" sz="2800" b="0" i="1" smtClean="0">
                        <a:latin typeface="Cambria Math" panose="02040503050406030204" pitchFamily="18" charset="0"/>
                      </a:rPr>
                      <m:t>7</m:t>
                    </m:r>
                  </m:oMath>
                </a14:m>
                <a:endParaRPr lang="en-US" sz="2800" dirty="0"/>
              </a:p>
              <a:p>
                <a:r>
                  <a:rPr lang="en-US" sz="2400" dirty="0"/>
                  <a:t>          </a:t>
                </a:r>
                <a14:m>
                  <m:oMath xmlns:m="http://schemas.openxmlformats.org/officeDocument/2006/math">
                    <m:r>
                      <a:rPr lang="en-US" sz="2800" i="1" dirty="0">
                        <a:latin typeface="Cambria Math" panose="02040503050406030204" pitchFamily="18" charset="0"/>
                      </a:rPr>
                      <m:t>8</m:t>
                    </m:r>
                    <m:r>
                      <a:rPr lang="en-US" sz="2800" i="1">
                        <a:latin typeface="Cambria Math" panose="02040503050406030204" pitchFamily="18" charset="0"/>
                      </a:rPr>
                      <m:t>×</m:t>
                    </m:r>
                    <m:r>
                      <a:rPr lang="en-US" sz="2800" b="0" i="1" smtClean="0">
                        <a:latin typeface="Cambria Math" panose="02040503050406030204" pitchFamily="18" charset="0"/>
                      </a:rPr>
                      <m:t>8</m:t>
                    </m:r>
                  </m:oMath>
                </a14:m>
                <a:endParaRPr lang="en-US" sz="2800" dirty="0"/>
              </a:p>
              <a:p>
                <a:r>
                  <a:rPr lang="en-US" sz="2400" dirty="0"/>
                  <a:t>          </a:t>
                </a:r>
                <a14:m>
                  <m:oMath xmlns:m="http://schemas.openxmlformats.org/officeDocument/2006/math">
                    <m:r>
                      <a:rPr lang="en-US" sz="2800" i="1" dirty="0" smtClean="0">
                        <a:latin typeface="Cambria Math" panose="02040503050406030204" pitchFamily="18" charset="0"/>
                      </a:rPr>
                      <m:t>9</m:t>
                    </m:r>
                    <m:r>
                      <a:rPr lang="en-US" sz="2800" i="1">
                        <a:latin typeface="Cambria Math" panose="02040503050406030204" pitchFamily="18" charset="0"/>
                      </a:rPr>
                      <m:t>×</m:t>
                    </m:r>
                    <m:r>
                      <a:rPr lang="en-US" sz="2800" b="0" i="1" smtClean="0">
                        <a:latin typeface="Cambria Math" panose="02040503050406030204" pitchFamily="18" charset="0"/>
                      </a:rPr>
                      <m:t>9</m:t>
                    </m:r>
                  </m:oMath>
                </a14:m>
                <a:endParaRPr lang="en-US" sz="2800" dirty="0"/>
              </a:p>
              <a:p>
                <a:endParaRPr lang="en-US" sz="2800" i="1" dirty="0">
                  <a:latin typeface="Cambria Math" panose="02040503050406030204" pitchFamily="18" charset="0"/>
                </a:endParaRPr>
              </a:p>
            </p:txBody>
          </p:sp>
        </mc:Choice>
        <mc:Fallback xmlns="">
          <p:sp>
            <p:nvSpPr>
              <p:cNvPr id="4" name="TextBox 3">
                <a:extLst>
                  <a:ext uri="{FF2B5EF4-FFF2-40B4-BE49-F238E27FC236}">
                    <a16:creationId xmlns:a16="http://schemas.microsoft.com/office/drawing/2014/main" id="{BE58A764-5146-48A5-A4EC-AD3C60D64BD7}"/>
                  </a:ext>
                </a:extLst>
              </p:cNvPr>
              <p:cNvSpPr txBox="1">
                <a:spLocks noRot="1" noChangeAspect="1" noMove="1" noResize="1" noEditPoints="1" noAdjustHandles="1" noChangeArrowheads="1" noChangeShapeType="1" noTextEdit="1"/>
              </p:cNvSpPr>
              <p:nvPr/>
            </p:nvSpPr>
            <p:spPr>
              <a:xfrm>
                <a:off x="582452" y="3197294"/>
                <a:ext cx="8061811" cy="2246769"/>
              </a:xfrm>
              <a:prstGeom prst="rect">
                <a:avLst/>
              </a:prstGeom>
              <a:blipFill>
                <a:blip r:embed="rId3"/>
                <a:stretch>
                  <a:fillRect/>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LET'S SEE IF YOU CAN ANSWER THE FOLLOWING QUESTIONS...</a:t>
            </a:r>
            <a:endParaRPr lang="es-ES" dirty="0"/>
          </a:p>
        </p:txBody>
      </p:sp>
      <p:sp>
        <p:nvSpPr>
          <p:cNvPr id="6" name="Rectangle 5">
            <a:hlinkClick r:id="" action="ppaction://hlinkshowjump?jump=nextslide">
              <a:snd r:embed="rId4" name="explode.wav"/>
            </a:hlinkClick>
            <a:extLst>
              <a:ext uri="{FF2B5EF4-FFF2-40B4-BE49-F238E27FC236}">
                <a16:creationId xmlns:a16="http://schemas.microsoft.com/office/drawing/2014/main" id="{41E8FA74-152C-40DA-9593-E335FF347F79}"/>
              </a:ext>
            </a:extLst>
          </p:cNvPr>
          <p:cNvSpPr/>
          <p:nvPr/>
        </p:nvSpPr>
        <p:spPr>
          <a:xfrm>
            <a:off x="575556" y="3193812"/>
            <a:ext cx="587020"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a:t>
            </a:r>
            <a:r>
              <a:rPr lang="en-US" sz="2800" b="1" cap="none" spc="0" dirty="0">
                <a:ln w="22225">
                  <a:solidFill>
                    <a:schemeClr val="accent2"/>
                  </a:solidFill>
                  <a:prstDash val="solid"/>
                </a:ln>
                <a:solidFill>
                  <a:schemeClr val="accent2">
                    <a:lumMod val="40000"/>
                    <a:lumOff val="60000"/>
                  </a:schemeClr>
                </a:solidFill>
                <a:effectLst/>
              </a:rPr>
              <a:t>a)</a:t>
            </a:r>
          </a:p>
        </p:txBody>
      </p:sp>
      <p:sp>
        <p:nvSpPr>
          <p:cNvPr id="10" name="Rectangle 9">
            <a:hlinkClick r:id="" action="ppaction://hlinkshowjump?jump=nextslide">
              <a:snd r:embed="rId4" name="explode.wav"/>
            </a:hlinkClick>
            <a:extLst>
              <a:ext uri="{FF2B5EF4-FFF2-40B4-BE49-F238E27FC236}">
                <a16:creationId xmlns:a16="http://schemas.microsoft.com/office/drawing/2014/main" id="{0D0CC963-0EFE-4381-821A-89C45DFC4E42}"/>
              </a:ext>
            </a:extLst>
          </p:cNvPr>
          <p:cNvSpPr/>
          <p:nvPr/>
        </p:nvSpPr>
        <p:spPr>
          <a:xfrm>
            <a:off x="593391" y="3573016"/>
            <a:ext cx="601447"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(b)</a:t>
            </a:r>
            <a:endParaRPr lang="en-US" sz="2800" b="1" cap="none" spc="0" dirty="0">
              <a:ln w="22225">
                <a:solidFill>
                  <a:schemeClr val="accent2"/>
                </a:solidFill>
                <a:prstDash val="solid"/>
              </a:ln>
              <a:solidFill>
                <a:schemeClr val="accent2">
                  <a:lumMod val="40000"/>
                  <a:lumOff val="60000"/>
                </a:schemeClr>
              </a:solidFill>
              <a:effectLst/>
            </a:endParaRPr>
          </a:p>
        </p:txBody>
      </p:sp>
      <p:sp>
        <p:nvSpPr>
          <p:cNvPr id="11" name="Rectangle 10">
            <a:hlinkClick r:id="rId5" action="ppaction://hlinksldjump">
              <a:snd r:embed="rId6" name="applause.wav"/>
            </a:hlinkClick>
            <a:extLst>
              <a:ext uri="{FF2B5EF4-FFF2-40B4-BE49-F238E27FC236}">
                <a16:creationId xmlns:a16="http://schemas.microsoft.com/office/drawing/2014/main" id="{2B97F7A7-3578-4C1F-877B-0D1BD26E29BB}"/>
              </a:ext>
            </a:extLst>
          </p:cNvPr>
          <p:cNvSpPr/>
          <p:nvPr/>
        </p:nvSpPr>
        <p:spPr>
          <a:xfrm>
            <a:off x="614230" y="4005064"/>
            <a:ext cx="559769"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(c</a:t>
            </a:r>
            <a:r>
              <a:rPr lang="en-US" sz="2800" b="1" cap="none" spc="0" dirty="0">
                <a:ln w="22225">
                  <a:solidFill>
                    <a:schemeClr val="accent2"/>
                  </a:solidFill>
                  <a:prstDash val="solid"/>
                </a:ln>
                <a:solidFill>
                  <a:schemeClr val="accent2">
                    <a:lumMod val="40000"/>
                    <a:lumOff val="60000"/>
                  </a:schemeClr>
                </a:solidFill>
                <a:effectLst/>
              </a:rPr>
              <a:t>)</a:t>
            </a:r>
          </a:p>
        </p:txBody>
      </p:sp>
      <p:sp>
        <p:nvSpPr>
          <p:cNvPr id="12" name="Rectangle 11">
            <a:hlinkClick r:id="" action="ppaction://hlinkshowjump?jump=nextslide">
              <a:snd r:embed="rId4" name="explode.wav"/>
            </a:hlinkClick>
            <a:extLst>
              <a:ext uri="{FF2B5EF4-FFF2-40B4-BE49-F238E27FC236}">
                <a16:creationId xmlns:a16="http://schemas.microsoft.com/office/drawing/2014/main" id="{DDAA3F7A-9D3A-485C-B708-353603D9C9C3}"/>
              </a:ext>
            </a:extLst>
          </p:cNvPr>
          <p:cNvSpPr/>
          <p:nvPr/>
        </p:nvSpPr>
        <p:spPr>
          <a:xfrm>
            <a:off x="593390" y="4509120"/>
            <a:ext cx="601448"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(d</a:t>
            </a:r>
            <a:r>
              <a:rPr lang="en-US" sz="2800" b="1" cap="none" spc="0" dirty="0">
                <a:ln w="22225">
                  <a:solidFill>
                    <a:schemeClr val="accent2"/>
                  </a:solidFill>
                  <a:prstDash val="solid"/>
                </a:ln>
                <a:solidFill>
                  <a:schemeClr val="accent2">
                    <a:lumMod val="40000"/>
                    <a:lumOff val="60000"/>
                  </a:schemeClr>
                </a:solidFill>
                <a:effectLst/>
              </a:rPr>
              <a:t>)</a:t>
            </a:r>
          </a:p>
        </p:txBody>
      </p:sp>
      <p:sp>
        <p:nvSpPr>
          <p:cNvPr id="2" name="TextBox 1">
            <a:extLst>
              <a:ext uri="{FF2B5EF4-FFF2-40B4-BE49-F238E27FC236}">
                <a16:creationId xmlns:a16="http://schemas.microsoft.com/office/drawing/2014/main" id="{A7BF7287-CA3C-41A7-9729-292777927B87}"/>
              </a:ext>
            </a:extLst>
          </p:cNvPr>
          <p:cNvSpPr txBox="1"/>
          <p:nvPr/>
        </p:nvSpPr>
        <p:spPr>
          <a:xfrm>
            <a:off x="781865" y="1683965"/>
            <a:ext cx="8061811" cy="1384995"/>
          </a:xfrm>
          <a:prstGeom prst="rect">
            <a:avLst/>
          </a:prstGeom>
          <a:noFill/>
        </p:spPr>
        <p:txBody>
          <a:bodyPr wrap="square" rtlCol="0">
            <a:spAutoFit/>
          </a:bodyPr>
          <a:lstStyle/>
          <a:p>
            <a:r>
              <a:rPr lang="en-US" sz="2800" dirty="0"/>
              <a:t>What should be the dimension of the matrices that form the private key so that there are more than 1.5 billion possible keys in total? </a:t>
            </a:r>
          </a:p>
        </p:txBody>
      </p:sp>
    </p:spTree>
    <p:extLst>
      <p:ext uri="{BB962C8B-B14F-4D97-AF65-F5344CB8AC3E}">
        <p14:creationId xmlns:p14="http://schemas.microsoft.com/office/powerpoint/2010/main" val="20774719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dirty="0"/>
              <a:t>NOOOOOO!!!!</a:t>
            </a:r>
          </a:p>
        </p:txBody>
      </p:sp>
      <p:sp>
        <p:nvSpPr>
          <p:cNvPr id="2" name="Arrow: Right 1">
            <a:hlinkClick r:id="" action="ppaction://hlinkshowjump?jump=previousslide"/>
            <a:extLst>
              <a:ext uri="{FF2B5EF4-FFF2-40B4-BE49-F238E27FC236}">
                <a16:creationId xmlns:a16="http://schemas.microsoft.com/office/drawing/2014/main" id="{B386FA00-0761-4057-A16F-EE306F699858}"/>
              </a:ext>
            </a:extLst>
          </p:cNvPr>
          <p:cNvSpPr/>
          <p:nvPr/>
        </p:nvSpPr>
        <p:spPr>
          <a:xfrm>
            <a:off x="3568933" y="5919415"/>
            <a:ext cx="2016224" cy="605929"/>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hlinkClick r:id="" action="ppaction://hlinkshowjump?jump=previousslide"/>
              </a:rPr>
              <a:t>TORNA</a:t>
            </a:r>
            <a:endParaRPr lang="en-US" dirty="0"/>
          </a:p>
        </p:txBody>
      </p:sp>
      <p:sp>
        <p:nvSpPr>
          <p:cNvPr id="6" name="TextBox 5">
            <a:extLst>
              <a:ext uri="{FF2B5EF4-FFF2-40B4-BE49-F238E27FC236}">
                <a16:creationId xmlns:a16="http://schemas.microsoft.com/office/drawing/2014/main" id="{1768C746-A15B-4C40-BE6D-B828A82129D2}"/>
              </a:ext>
            </a:extLst>
          </p:cNvPr>
          <p:cNvSpPr txBox="1"/>
          <p:nvPr/>
        </p:nvSpPr>
        <p:spPr>
          <a:xfrm>
            <a:off x="2751275" y="2923902"/>
            <a:ext cx="3641449" cy="523220"/>
          </a:xfrm>
          <a:prstGeom prst="rect">
            <a:avLst/>
          </a:prstGeom>
          <a:noFill/>
        </p:spPr>
        <p:txBody>
          <a:bodyPr wrap="square" rtlCol="0">
            <a:spAutoFit/>
          </a:bodyPr>
          <a:lstStyle/>
          <a:p>
            <a:r>
              <a:rPr lang="en-US" sz="2800" dirty="0"/>
              <a:t>Check the calculations!!</a:t>
            </a:r>
          </a:p>
        </p:txBody>
      </p:sp>
    </p:spTree>
    <p:extLst>
      <p:ext uri="{BB962C8B-B14F-4D97-AF65-F5344CB8AC3E}">
        <p14:creationId xmlns:p14="http://schemas.microsoft.com/office/powerpoint/2010/main" val="12713884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3" descr="A bright and celebratory scene titled 'HA NASCUT LA CRIPTOGRAFIA DE CLAU PÚBLICA!!!!' with a much lighter and radiant color scheme. Vibrant fireworks in pastel shades like light blue, pink, and yellow fill the sky. Binary codes and encryption keys appear as glowing neon elements in soft colors, surrounding a digital lock symbol illuminated in bright gold. The joyful crowd is dressed in futuristic attire, now with bright white and pastel accents. The atmosphere remains festive with colorful confetti and banners, but the overall tone is lighter and more cheerful.">
            <a:extLst>
              <a:ext uri="{FF2B5EF4-FFF2-40B4-BE49-F238E27FC236}">
                <a16:creationId xmlns:a16="http://schemas.microsoft.com/office/drawing/2014/main" id="{D7D7E07B-A29D-4A88-8940-4BED3B128AF5}"/>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Rectangle 22">
            <a:extLst>
              <a:ext uri="{FF2B5EF4-FFF2-40B4-BE49-F238E27FC236}">
                <a16:creationId xmlns:a16="http://schemas.microsoft.com/office/drawing/2014/main" id="{1D30DFEC-1DD9-4EC7-AD30-2A0D7BF01F62}"/>
              </a:ext>
            </a:extLst>
          </p:cNvPr>
          <p:cNvSpPr/>
          <p:nvPr/>
        </p:nvSpPr>
        <p:spPr>
          <a:xfrm rot="1371578">
            <a:off x="526862" y="2294409"/>
            <a:ext cx="8086948" cy="156966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ca-ES" sz="9600" b="1" dirty="0">
                <a:ln/>
                <a:solidFill>
                  <a:schemeClr val="accent3"/>
                </a:solidFill>
              </a:rPr>
              <a:t>WELL DONE!!!!</a:t>
            </a:r>
            <a:endParaRPr lang="en-US" sz="9600" b="1" dirty="0">
              <a:ln/>
              <a:solidFill>
                <a:schemeClr val="accent3"/>
              </a:solidFill>
            </a:endParaRPr>
          </a:p>
        </p:txBody>
      </p:sp>
      <mc:AlternateContent xmlns:mc="http://schemas.openxmlformats.org/markup-compatibility/2006">
        <mc:Choice xmlns:a14="http://schemas.microsoft.com/office/drawing/2010/main" Requires="a14">
          <p:sp>
            <p:nvSpPr>
              <p:cNvPr id="2" name="TextBox 1">
                <a:extLst>
                  <a:ext uri="{FF2B5EF4-FFF2-40B4-BE49-F238E27FC236}">
                    <a16:creationId xmlns:a16="http://schemas.microsoft.com/office/drawing/2014/main" id="{339C6DF5-6A20-4CA8-B6AF-190461CD6924}"/>
                  </a:ext>
                </a:extLst>
              </p:cNvPr>
              <p:cNvSpPr txBox="1"/>
              <p:nvPr/>
            </p:nvSpPr>
            <p:spPr>
              <a:xfrm rot="1271794">
                <a:off x="2113028" y="3979016"/>
                <a:ext cx="3203634" cy="86177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800" i="1" smtClean="0">
                              <a:latin typeface="Cambria Math" panose="02040503050406030204" pitchFamily="18" charset="0"/>
                            </a:rPr>
                          </m:ctrlPr>
                        </m:sSupPr>
                        <m:e>
                          <m:r>
                            <a:rPr lang="en-US" sz="2800" b="0" i="1" smtClean="0">
                              <a:latin typeface="Cambria Math" panose="02040503050406030204" pitchFamily="18" charset="0"/>
                            </a:rPr>
                            <m:t>(7!)</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=25401600</m:t>
                      </m:r>
                    </m:oMath>
                  </m:oMathPara>
                </a14:m>
                <a:endParaRPr lang="en-US" sz="2800" b="0" dirty="0"/>
              </a:p>
              <a:p>
                <a:pPr/>
                <a14:m>
                  <m:oMathPara xmlns:m="http://schemas.openxmlformats.org/officeDocument/2006/math">
                    <m:oMathParaPr>
                      <m:jc m:val="centerGroup"/>
                    </m:oMathParaPr>
                    <m:oMath xmlns:m="http://schemas.openxmlformats.org/officeDocument/2006/math">
                      <m:sSup>
                        <m:sSupPr>
                          <m:ctrlPr>
                            <a:rPr lang="en-US" sz="2800" i="1">
                              <a:latin typeface="Cambria Math" panose="02040503050406030204" pitchFamily="18" charset="0"/>
                            </a:rPr>
                          </m:ctrlPr>
                        </m:sSupPr>
                        <m:e>
                          <m:r>
                            <a:rPr lang="en-US" sz="2800" i="1">
                              <a:latin typeface="Cambria Math" panose="02040503050406030204" pitchFamily="18" charset="0"/>
                            </a:rPr>
                            <m:t>(</m:t>
                          </m:r>
                          <m:r>
                            <a:rPr lang="en-US" sz="2800" b="0" i="1" smtClean="0">
                              <a:latin typeface="Cambria Math" panose="02040503050406030204" pitchFamily="18" charset="0"/>
                            </a:rPr>
                            <m:t>8</m:t>
                          </m:r>
                          <m:r>
                            <a:rPr lang="en-US" sz="2800" i="1">
                              <a:latin typeface="Cambria Math" panose="02040503050406030204" pitchFamily="18" charset="0"/>
                            </a:rPr>
                            <m:t>!)</m:t>
                          </m:r>
                        </m:e>
                        <m:sup>
                          <m:r>
                            <a:rPr lang="en-US" sz="2800" i="1">
                              <a:latin typeface="Cambria Math" panose="02040503050406030204" pitchFamily="18" charset="0"/>
                            </a:rPr>
                            <m:t>2</m:t>
                          </m:r>
                        </m:sup>
                      </m:sSup>
                      <m:r>
                        <a:rPr lang="en-US" sz="2800" i="1">
                          <a:latin typeface="Cambria Math" panose="02040503050406030204" pitchFamily="18" charset="0"/>
                        </a:rPr>
                        <m:t>=</m:t>
                      </m:r>
                      <m:r>
                        <a:rPr lang="en-US" sz="2800" b="0" i="1" smtClean="0">
                          <a:latin typeface="Cambria Math" panose="02040503050406030204" pitchFamily="18" charset="0"/>
                        </a:rPr>
                        <m:t>1625702400</m:t>
                      </m:r>
                    </m:oMath>
                  </m:oMathPara>
                </a14:m>
                <a:endParaRPr lang="en-US" sz="2800" dirty="0"/>
              </a:p>
            </p:txBody>
          </p:sp>
        </mc:Choice>
        <mc:Fallback>
          <p:sp>
            <p:nvSpPr>
              <p:cNvPr id="2" name="TextBox 1">
                <a:extLst>
                  <a:ext uri="{FF2B5EF4-FFF2-40B4-BE49-F238E27FC236}">
                    <a16:creationId xmlns:a16="http://schemas.microsoft.com/office/drawing/2014/main" id="{339C6DF5-6A20-4CA8-B6AF-190461CD6924}"/>
                  </a:ext>
                </a:extLst>
              </p:cNvPr>
              <p:cNvSpPr txBox="1">
                <a:spLocks noRot="1" noChangeAspect="1" noMove="1" noResize="1" noEditPoints="1" noAdjustHandles="1" noChangeArrowheads="1" noChangeShapeType="1" noTextEdit="1"/>
              </p:cNvSpPr>
              <p:nvPr/>
            </p:nvSpPr>
            <p:spPr>
              <a:xfrm rot="1271794">
                <a:off x="2113028" y="3979016"/>
                <a:ext cx="3203634" cy="861774"/>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565815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BE58A764-5146-48A5-A4EC-AD3C60D64BD7}"/>
                  </a:ext>
                </a:extLst>
              </p:cNvPr>
              <p:cNvSpPr txBox="1"/>
              <p:nvPr/>
            </p:nvSpPr>
            <p:spPr>
              <a:xfrm>
                <a:off x="582452" y="4563125"/>
                <a:ext cx="8061811" cy="954107"/>
              </a:xfrm>
              <a:prstGeom prst="rect">
                <a:avLst/>
              </a:prstGeom>
              <a:noFill/>
            </p:spPr>
            <p:txBody>
              <a:bodyPr wrap="square" rtlCol="0">
                <a:spAutoFit/>
              </a:bodyPr>
              <a:lstStyle/>
              <a:p>
                <a:r>
                  <a:rPr lang="en-US" sz="2800" dirty="0"/>
                  <a:t>           </a:t>
                </a:r>
                <a14:m>
                  <m:oMath xmlns:m="http://schemas.openxmlformats.org/officeDocument/2006/math">
                    <m:r>
                      <a:rPr lang="en-US" sz="2800" b="0" i="1" smtClean="0">
                        <a:latin typeface="Cambria Math" panose="02040503050406030204" pitchFamily="18" charset="0"/>
                      </a:rPr>
                      <m:t>𝑚</m:t>
                    </m:r>
                    <m:r>
                      <a:rPr lang="en-US" sz="2800" b="0" i="1" smtClean="0">
                        <a:latin typeface="Cambria Math" panose="02040503050406030204" pitchFamily="18" charset="0"/>
                      </a:rPr>
                      <m:t>=</m:t>
                    </m:r>
                    <m:r>
                      <a:rPr lang="en-US" sz="2800" b="0" i="1" smtClean="0">
                        <a:latin typeface="Cambria Math" panose="02040503050406030204" pitchFamily="18" charset="0"/>
                      </a:rPr>
                      <m:t>𝑊𝐸</m:t>
                    </m:r>
                    <m:r>
                      <a:rPr lang="en-US" sz="2800" b="0" i="1" smtClean="0">
                        <a:latin typeface="Cambria Math" panose="02040503050406030204" pitchFamily="18" charset="0"/>
                      </a:rPr>
                      <m:t>_</m:t>
                    </m:r>
                    <m:r>
                      <a:rPr lang="en-US" sz="2800" b="0" i="1" smtClean="0">
                        <a:latin typeface="Cambria Math" panose="02040503050406030204" pitchFamily="18" charset="0"/>
                      </a:rPr>
                      <m:t>𝑅𝐼𝑆𝐸</m:t>
                    </m:r>
                    <m:r>
                      <a:rPr lang="en-US" sz="2800" b="0" i="1" smtClean="0">
                        <a:latin typeface="Cambria Math" panose="02040503050406030204" pitchFamily="18" charset="0"/>
                      </a:rPr>
                      <m:t>_</m:t>
                    </m:r>
                    <m:r>
                      <a:rPr lang="en-US" sz="2800" b="0" i="1" smtClean="0">
                        <a:latin typeface="Cambria Math" panose="02040503050406030204" pitchFamily="18" charset="0"/>
                      </a:rPr>
                      <m:t>𝐵𝑌</m:t>
                    </m:r>
                    <m:r>
                      <a:rPr lang="en-US" sz="2800" b="0" i="1" smtClean="0">
                        <a:latin typeface="Cambria Math" panose="02040503050406030204" pitchFamily="18" charset="0"/>
                      </a:rPr>
                      <m:t>_</m:t>
                    </m:r>
                    <m:r>
                      <a:rPr lang="en-US" sz="2800" b="0" i="1" smtClean="0">
                        <a:latin typeface="Cambria Math" panose="02040503050406030204" pitchFamily="18" charset="0"/>
                      </a:rPr>
                      <m:t>𝐿𝐼𝐹𝑇𝐼𝑁𝐺</m:t>
                    </m:r>
                    <m:r>
                      <a:rPr lang="en-US" sz="2800" b="0" i="1" smtClean="0">
                        <a:latin typeface="Cambria Math" panose="02040503050406030204" pitchFamily="18" charset="0"/>
                      </a:rPr>
                      <m:t>_</m:t>
                    </m:r>
                    <m:r>
                      <a:rPr lang="en-US" sz="2800" b="0" i="1" smtClean="0">
                        <a:latin typeface="Cambria Math" panose="02040503050406030204" pitchFamily="18" charset="0"/>
                      </a:rPr>
                      <m:t>𝑂𝑇𝐻𝐸𝑅𝑆</m:t>
                    </m:r>
                  </m:oMath>
                </a14:m>
                <a:endParaRPr lang="en-US" sz="2800" dirty="0"/>
              </a:p>
              <a:p>
                <a:pPr lvl="2"/>
                <a14:m>
                  <m:oMathPara xmlns:m="http://schemas.openxmlformats.org/officeDocument/2006/math">
                    <m:oMathParaPr>
                      <m:jc m:val="centerGroup"/>
                    </m:oMathParaPr>
                    <m:oMath xmlns:m="http://schemas.openxmlformats.org/officeDocument/2006/math">
                      <m:r>
                        <a:rPr lang="en-US" sz="2800" i="1">
                          <a:latin typeface="Cambria Math" panose="02040503050406030204" pitchFamily="18" charset="0"/>
                        </a:rPr>
                        <m:t>𝑚</m:t>
                      </m:r>
                      <m:r>
                        <a:rPr lang="en-US" sz="2800" i="1">
                          <a:latin typeface="Cambria Math" panose="02040503050406030204" pitchFamily="18" charset="0"/>
                        </a:rPr>
                        <m:t>=</m:t>
                      </m:r>
                      <m:r>
                        <m:rPr>
                          <m:nor/>
                        </m:rPr>
                        <a:rPr lang="en-US" sz="2800" i="1">
                          <a:latin typeface="Cambria Math" panose="02040503050406030204" pitchFamily="18" charset="0"/>
                        </a:rPr>
                        <m:t>BIG</m:t>
                      </m:r>
                      <m:r>
                        <m:rPr>
                          <m:nor/>
                        </m:rPr>
                        <a:rPr lang="en-US" sz="2800" i="1">
                          <a:latin typeface="Cambria Math" panose="02040503050406030204" pitchFamily="18" charset="0"/>
                        </a:rPr>
                        <m:t>_</m:t>
                      </m:r>
                      <m:r>
                        <m:rPr>
                          <m:nor/>
                        </m:rPr>
                        <a:rPr lang="en-US" sz="2800" i="1">
                          <a:latin typeface="Cambria Math" panose="02040503050406030204" pitchFamily="18" charset="0"/>
                        </a:rPr>
                        <m:t>WOLF</m:t>
                      </m:r>
                      <m:r>
                        <m:rPr>
                          <m:nor/>
                        </m:rPr>
                        <a:rPr lang="en-US" sz="2800" i="1">
                          <a:latin typeface="Cambria Math" panose="02040503050406030204" pitchFamily="18" charset="0"/>
                        </a:rPr>
                        <m:t>_</m:t>
                      </m:r>
                      <m:r>
                        <m:rPr>
                          <m:nor/>
                        </m:rPr>
                        <a:rPr lang="en-US" sz="2800" i="1">
                          <a:latin typeface="Cambria Math" panose="02040503050406030204" pitchFamily="18" charset="0"/>
                        </a:rPr>
                        <m:t>RISES</m:t>
                      </m:r>
                      <m:r>
                        <m:rPr>
                          <m:nor/>
                        </m:rPr>
                        <a:rPr lang="en-US" sz="2800" i="1">
                          <a:latin typeface="Cambria Math" panose="02040503050406030204" pitchFamily="18" charset="0"/>
                        </a:rPr>
                        <m:t>_</m:t>
                      </m:r>
                      <m:r>
                        <m:rPr>
                          <m:nor/>
                        </m:rPr>
                        <a:rPr lang="en-US" sz="2800" i="1">
                          <a:latin typeface="Cambria Math" panose="02040503050406030204" pitchFamily="18" charset="0"/>
                        </a:rPr>
                        <m:t>YET</m:t>
                      </m:r>
                      <m:r>
                        <m:rPr>
                          <m:nor/>
                        </m:rPr>
                        <a:rPr lang="en-US" sz="2800" i="1">
                          <a:latin typeface="Cambria Math" panose="02040503050406030204" pitchFamily="18" charset="0"/>
                        </a:rPr>
                        <m:t>_</m:t>
                      </m:r>
                      <m:r>
                        <m:rPr>
                          <m:nor/>
                        </m:rPr>
                        <a:rPr lang="en-US" sz="2800" i="1">
                          <a:latin typeface="Cambria Math" panose="02040503050406030204" pitchFamily="18" charset="0"/>
                        </a:rPr>
                        <m:t>HIGHER</m:t>
                      </m:r>
                    </m:oMath>
                  </m:oMathPara>
                </a14:m>
                <a:endParaRPr lang="en-US" sz="2800" i="1" dirty="0">
                  <a:latin typeface="Cambria Math" panose="02040503050406030204" pitchFamily="18" charset="0"/>
                </a:endParaRPr>
              </a:p>
            </p:txBody>
          </p:sp>
        </mc:Choice>
        <mc:Fallback xmlns="">
          <p:sp>
            <p:nvSpPr>
              <p:cNvPr id="4" name="TextBox 3">
                <a:extLst>
                  <a:ext uri="{FF2B5EF4-FFF2-40B4-BE49-F238E27FC236}">
                    <a16:creationId xmlns:a16="http://schemas.microsoft.com/office/drawing/2014/main" id="{BE58A764-5146-48A5-A4EC-AD3C60D64BD7}"/>
                  </a:ext>
                </a:extLst>
              </p:cNvPr>
              <p:cNvSpPr txBox="1">
                <a:spLocks noRot="1" noChangeAspect="1" noMove="1" noResize="1" noEditPoints="1" noAdjustHandles="1" noChangeArrowheads="1" noChangeShapeType="1" noTextEdit="1"/>
              </p:cNvSpPr>
              <p:nvPr/>
            </p:nvSpPr>
            <p:spPr>
              <a:xfrm>
                <a:off x="582452" y="4563125"/>
                <a:ext cx="8061811" cy="954107"/>
              </a:xfrm>
              <a:prstGeom prst="rect">
                <a:avLst/>
              </a:prstGeom>
              <a:blipFill>
                <a:blip r:embed="rId3"/>
                <a:stretch>
                  <a:fillRect/>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LET'S SEE IF YOU CAN ANSWER THE FOLLOWING QUESTIONS...</a:t>
            </a:r>
            <a:endParaRPr lang="es-ES" dirty="0"/>
          </a:p>
        </p:txBody>
      </p:sp>
      <p:sp>
        <p:nvSpPr>
          <p:cNvPr id="6" name="Rectangle 5">
            <a:hlinkClick r:id="rId4" action="ppaction://hlinksldjump">
              <a:snd r:embed="rId5" name="applause.wav"/>
            </a:hlinkClick>
            <a:extLst>
              <a:ext uri="{FF2B5EF4-FFF2-40B4-BE49-F238E27FC236}">
                <a16:creationId xmlns:a16="http://schemas.microsoft.com/office/drawing/2014/main" id="{41E8FA74-152C-40DA-9593-E335FF347F79}"/>
              </a:ext>
            </a:extLst>
          </p:cNvPr>
          <p:cNvSpPr/>
          <p:nvPr/>
        </p:nvSpPr>
        <p:spPr>
          <a:xfrm>
            <a:off x="744620" y="4561964"/>
            <a:ext cx="587020"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a:t>
            </a:r>
            <a:r>
              <a:rPr lang="en-US" sz="2800" b="1" cap="none" spc="0" dirty="0">
                <a:ln w="22225">
                  <a:solidFill>
                    <a:schemeClr val="accent2"/>
                  </a:solidFill>
                  <a:prstDash val="solid"/>
                </a:ln>
                <a:solidFill>
                  <a:schemeClr val="accent2">
                    <a:lumMod val="40000"/>
                    <a:lumOff val="60000"/>
                  </a:schemeClr>
                </a:solidFill>
                <a:effectLst/>
              </a:rPr>
              <a:t>a)</a:t>
            </a:r>
          </a:p>
        </p:txBody>
      </p:sp>
      <p:sp>
        <p:nvSpPr>
          <p:cNvPr id="10" name="Rectangle 9">
            <a:hlinkClick r:id="" action="ppaction://hlinkshowjump?jump=nextslide">
              <a:snd r:embed="rId6" name="explode.wav"/>
            </a:hlinkClick>
            <a:extLst>
              <a:ext uri="{FF2B5EF4-FFF2-40B4-BE49-F238E27FC236}">
                <a16:creationId xmlns:a16="http://schemas.microsoft.com/office/drawing/2014/main" id="{0D0CC963-0EFE-4381-821A-89C45DFC4E42}"/>
              </a:ext>
            </a:extLst>
          </p:cNvPr>
          <p:cNvSpPr/>
          <p:nvPr/>
        </p:nvSpPr>
        <p:spPr>
          <a:xfrm>
            <a:off x="730193" y="5066020"/>
            <a:ext cx="601447"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(b)</a:t>
            </a:r>
            <a:endParaRPr lang="en-US" sz="2800" b="1" cap="none" spc="0" dirty="0">
              <a:ln w="22225">
                <a:solidFill>
                  <a:schemeClr val="accent2"/>
                </a:solidFill>
                <a:prstDash val="solid"/>
              </a:ln>
              <a:solidFill>
                <a:schemeClr val="accent2">
                  <a:lumMod val="40000"/>
                  <a:lumOff val="60000"/>
                </a:schemeClr>
              </a:solidFill>
              <a:effectLst/>
            </a:endParaRPr>
          </a:p>
        </p:txBody>
      </p:sp>
      <p:sp>
        <p:nvSpPr>
          <p:cNvPr id="11" name="Rectangle 10">
            <a:hlinkClick r:id="" action="ppaction://hlinkshowjump?jump=nextslide">
              <a:snd r:embed="rId6" name="explode.wav"/>
            </a:hlinkClick>
            <a:extLst>
              <a:ext uri="{FF2B5EF4-FFF2-40B4-BE49-F238E27FC236}">
                <a16:creationId xmlns:a16="http://schemas.microsoft.com/office/drawing/2014/main" id="{2B97F7A7-3578-4C1F-877B-0D1BD26E29BB}"/>
              </a:ext>
            </a:extLst>
          </p:cNvPr>
          <p:cNvSpPr/>
          <p:nvPr/>
        </p:nvSpPr>
        <p:spPr>
          <a:xfrm>
            <a:off x="755576" y="5498068"/>
            <a:ext cx="559769"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(c</a:t>
            </a:r>
            <a:r>
              <a:rPr lang="en-US" sz="2800" b="1" cap="none" spc="0" dirty="0">
                <a:ln w="22225">
                  <a:solidFill>
                    <a:schemeClr val="accent2"/>
                  </a:solidFill>
                  <a:prstDash val="solid"/>
                </a:ln>
                <a:solidFill>
                  <a:schemeClr val="accent2">
                    <a:lumMod val="40000"/>
                    <a:lumOff val="60000"/>
                  </a:schemeClr>
                </a:solidFill>
                <a:effectLst/>
              </a:rPr>
              <a:t>)</a:t>
            </a:r>
          </a:p>
        </p:txBody>
      </p:sp>
      <p:sp>
        <p:nvSpPr>
          <p:cNvPr id="12" name="Rectangle 11">
            <a:hlinkClick r:id="" action="ppaction://hlinkshowjump?jump=nextslide">
              <a:snd r:embed="rId6" name="explode.wav"/>
            </a:hlinkClick>
            <a:extLst>
              <a:ext uri="{FF2B5EF4-FFF2-40B4-BE49-F238E27FC236}">
                <a16:creationId xmlns:a16="http://schemas.microsoft.com/office/drawing/2014/main" id="{DDAA3F7A-9D3A-485C-B708-353603D9C9C3}"/>
              </a:ext>
            </a:extLst>
          </p:cNvPr>
          <p:cNvSpPr/>
          <p:nvPr/>
        </p:nvSpPr>
        <p:spPr>
          <a:xfrm>
            <a:off x="730192" y="5930116"/>
            <a:ext cx="601448"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(d</a:t>
            </a:r>
            <a:r>
              <a:rPr lang="en-US" sz="2800" b="1" cap="none" spc="0" dirty="0">
                <a:ln w="22225">
                  <a:solidFill>
                    <a:schemeClr val="accent2"/>
                  </a:solidFill>
                  <a:prstDash val="solid"/>
                </a:ln>
                <a:solidFill>
                  <a:schemeClr val="accent2">
                    <a:lumMod val="40000"/>
                    <a:lumOff val="60000"/>
                  </a:schemeClr>
                </a:solidFill>
                <a:effectLst/>
              </a:rPr>
              <a:t>)</a:t>
            </a:r>
          </a:p>
        </p:txBody>
      </p:sp>
      <mc:AlternateContent xmlns:mc="http://schemas.openxmlformats.org/markup-compatibility/2006">
        <mc:Choice xmlns:a14="http://schemas.microsoft.com/office/drawing/2010/main" Requires="a14">
          <p:sp>
            <p:nvSpPr>
              <p:cNvPr id="2" name="TextBox 1">
                <a:extLst>
                  <a:ext uri="{FF2B5EF4-FFF2-40B4-BE49-F238E27FC236}">
                    <a16:creationId xmlns:a16="http://schemas.microsoft.com/office/drawing/2014/main" id="{A7BF7287-CA3C-41A7-9729-292777927B87}"/>
                  </a:ext>
                </a:extLst>
              </p:cNvPr>
              <p:cNvSpPr txBox="1"/>
              <p:nvPr/>
            </p:nvSpPr>
            <p:spPr>
              <a:xfrm>
                <a:off x="472548" y="1493845"/>
                <a:ext cx="8964488" cy="3108543"/>
              </a:xfrm>
              <a:prstGeom prst="rect">
                <a:avLst/>
              </a:prstGeom>
              <a:noFill/>
            </p:spPr>
            <p:txBody>
              <a:bodyPr wrap="square" rtlCol="0">
                <a:spAutoFit/>
              </a:bodyPr>
              <a:lstStyle/>
              <a:p>
                <a:r>
                  <a:rPr lang="en-US" sz="2800" dirty="0"/>
                  <a:t>…a message </a:t>
                </a:r>
                <a14:m>
                  <m:oMath xmlns:m="http://schemas.openxmlformats.org/officeDocument/2006/math">
                    <m:r>
                      <a:rPr lang="en-US" sz="2400" b="0" i="1" smtClean="0">
                        <a:latin typeface="Cambria Math" panose="02040503050406030204" pitchFamily="18" charset="0"/>
                      </a:rPr>
                      <m:t>𝑚</m:t>
                    </m:r>
                  </m:oMath>
                </a14:m>
                <a:r>
                  <a:rPr lang="en-US" sz="2800" dirty="0"/>
                  <a:t> encrypted with the private key:</a:t>
                </a:r>
              </a:p>
              <a:p>
                <a:endParaRPr lang="en-US" sz="2800" dirty="0"/>
              </a:p>
              <a:p>
                <a:endParaRPr lang="en-US" sz="2800" dirty="0"/>
              </a:p>
              <a:p>
                <a:endParaRPr lang="en-US" sz="2800" dirty="0"/>
              </a:p>
              <a:p>
                <a:endParaRPr lang="en-US" sz="2800" dirty="0"/>
              </a:p>
              <a:p>
                <a:endParaRPr lang="en-US" sz="2800" dirty="0"/>
              </a:p>
              <a:p>
                <a:r>
                  <a:rPr lang="en-US" sz="2800" dirty="0"/>
                  <a:t>and that gives </a:t>
                </a:r>
                <a14:m>
                  <m:oMath xmlns:m="http://schemas.openxmlformats.org/officeDocument/2006/math">
                    <m:r>
                      <a:rPr lang="en-US" sz="2400" i="1">
                        <a:latin typeface="Cambria Math" panose="02040503050406030204" pitchFamily="18" charset="0"/>
                      </a:rPr>
                      <m:t>𝑐</m:t>
                    </m:r>
                    <m:r>
                      <a:rPr lang="en-US" sz="2400" i="1">
                        <a:latin typeface="Cambria Math" panose="02040503050406030204" pitchFamily="18" charset="0"/>
                      </a:rPr>
                      <m:t>=</m:t>
                    </m:r>
                    <m:r>
                      <a:rPr lang="en-US" sz="2400" i="1">
                        <a:latin typeface="Cambria Math" panose="02040503050406030204" pitchFamily="18" charset="0"/>
                      </a:rPr>
                      <m:t>𝑌</m:t>
                    </m:r>
                    <m:r>
                      <a:rPr lang="en-US" sz="2400" i="1">
                        <a:latin typeface="Cambria Math" panose="02040503050406030204" pitchFamily="18" charset="0"/>
                      </a:rPr>
                      <m:t>_</m:t>
                    </m:r>
                    <m:r>
                      <a:rPr lang="en-US" sz="2400" i="1">
                        <a:latin typeface="Cambria Math" panose="02040503050406030204" pitchFamily="18" charset="0"/>
                      </a:rPr>
                      <m:t>𝐸𝐵𝑆𝑇𝐼𝐿𝐹</m:t>
                    </m:r>
                    <m:r>
                      <a:rPr lang="en-US" sz="2400" i="1">
                        <a:latin typeface="Cambria Math" panose="02040503050406030204" pitchFamily="18" charset="0"/>
                      </a:rPr>
                      <m:t>_</m:t>
                    </m:r>
                    <m:r>
                      <a:rPr lang="en-US" sz="2400" i="1">
                        <a:latin typeface="Cambria Math" panose="02040503050406030204" pitchFamily="18" charset="0"/>
                      </a:rPr>
                      <m:t>𝐼</m:t>
                    </m:r>
                    <m:r>
                      <a:rPr lang="en-US" sz="2400" i="1">
                        <a:latin typeface="Cambria Math" panose="02040503050406030204" pitchFamily="18" charset="0"/>
                      </a:rPr>
                      <m:t>_</m:t>
                    </m:r>
                    <m:r>
                      <a:rPr lang="en-US" sz="2400" i="1">
                        <a:latin typeface="Cambria Math" panose="02040503050406030204" pitchFamily="18" charset="0"/>
                      </a:rPr>
                      <m:t>𝐸𝑅𝑊𝑆𝐸𝐻𝑅𝑇𝑂𝐺</m:t>
                    </m:r>
                    <m:r>
                      <a:rPr lang="en-US" sz="2400" i="1">
                        <a:latin typeface="Cambria Math" panose="02040503050406030204" pitchFamily="18" charset="0"/>
                      </a:rPr>
                      <m:t>_</m:t>
                    </m:r>
                    <m:r>
                      <a:rPr lang="en-US" sz="2400" i="1">
                        <a:latin typeface="Cambria Math" panose="02040503050406030204" pitchFamily="18" charset="0"/>
                      </a:rPr>
                      <m:t>𝐼</m:t>
                    </m:r>
                  </m:oMath>
                </a14:m>
                <a:endParaRPr lang="en-US" sz="2400" dirty="0"/>
              </a:p>
            </p:txBody>
          </p:sp>
        </mc:Choice>
        <mc:Fallback>
          <p:sp>
            <p:nvSpPr>
              <p:cNvPr id="2" name="TextBox 1">
                <a:extLst>
                  <a:ext uri="{FF2B5EF4-FFF2-40B4-BE49-F238E27FC236}">
                    <a16:creationId xmlns:a16="http://schemas.microsoft.com/office/drawing/2014/main" id="{A7BF7287-CA3C-41A7-9729-292777927B87}"/>
                  </a:ext>
                </a:extLst>
              </p:cNvPr>
              <p:cNvSpPr txBox="1">
                <a:spLocks noRot="1" noChangeAspect="1" noMove="1" noResize="1" noEditPoints="1" noAdjustHandles="1" noChangeArrowheads="1" noChangeShapeType="1" noTextEdit="1"/>
              </p:cNvSpPr>
              <p:nvPr/>
            </p:nvSpPr>
            <p:spPr>
              <a:xfrm>
                <a:off x="472548" y="1493845"/>
                <a:ext cx="8964488" cy="3108543"/>
              </a:xfrm>
              <a:prstGeom prst="rect">
                <a:avLst/>
              </a:prstGeom>
              <a:blipFill>
                <a:blip r:embed="rId7"/>
                <a:stretch>
                  <a:fillRect l="-1429" t="-1765" b="-47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41765323-3005-47A7-B67E-B4694DC9C786}"/>
                  </a:ext>
                </a:extLst>
              </p:cNvPr>
              <p:cNvSpPr/>
              <p:nvPr/>
            </p:nvSpPr>
            <p:spPr>
              <a:xfrm>
                <a:off x="611560" y="5445224"/>
                <a:ext cx="6480720" cy="523220"/>
              </a:xfrm>
              <a:prstGeom prst="rect">
                <a:avLst/>
              </a:prstGeom>
            </p:spPr>
            <p:txBody>
              <a:bodyPr wrap="square">
                <a:spAutoFit/>
              </a:bodyPr>
              <a:lstStyle/>
              <a:p>
                <a:pPr lvl="2"/>
                <a14:m>
                  <m:oMathPara xmlns:m="http://schemas.openxmlformats.org/officeDocument/2006/math">
                    <m:oMathParaPr>
                      <m:jc m:val="centerGroup"/>
                    </m:oMathParaPr>
                    <m:oMath xmlns:m="http://schemas.openxmlformats.org/officeDocument/2006/math">
                      <m:r>
                        <a:rPr lang="en-US" sz="2800" i="1">
                          <a:latin typeface="Cambria Math" panose="02040503050406030204" pitchFamily="18" charset="0"/>
                        </a:rPr>
                        <m:t>𝑚</m:t>
                      </m:r>
                      <m:r>
                        <m:rPr>
                          <m:nor/>
                        </m:rPr>
                        <a:rPr lang="en-US" sz="2800" b="0" i="1" smtClean="0">
                          <a:latin typeface="Cambria Math" panose="02040503050406030204" pitchFamily="18" charset="0"/>
                          <a:ea typeface="Cambria Math" panose="02040503050406030204" pitchFamily="18" charset="0"/>
                        </a:rPr>
                        <m:t>=</m:t>
                      </m:r>
                      <m:r>
                        <m:rPr>
                          <m:nor/>
                        </m:rPr>
                        <a:rPr lang="en-US" sz="2800" i="1">
                          <a:latin typeface="Cambria Math" panose="02040503050406030204" pitchFamily="18" charset="0"/>
                          <a:ea typeface="Cambria Math" panose="02040503050406030204" pitchFamily="18" charset="0"/>
                        </a:rPr>
                        <m:t>WHERE</m:t>
                      </m:r>
                      <m:r>
                        <m:rPr>
                          <m:nor/>
                        </m:rPr>
                        <a:rPr lang="en-US" sz="2800" b="0" i="1" smtClean="0">
                          <a:latin typeface="Cambria Math" panose="02040503050406030204" pitchFamily="18" charset="0"/>
                          <a:ea typeface="Cambria Math" panose="02040503050406030204" pitchFamily="18" charset="0"/>
                        </a:rPr>
                        <m:t>_</m:t>
                      </m:r>
                      <m:r>
                        <m:rPr>
                          <m:nor/>
                        </m:rPr>
                        <a:rPr lang="en-US" sz="2800" i="1">
                          <a:latin typeface="Cambria Math" panose="02040503050406030204" pitchFamily="18" charset="0"/>
                          <a:ea typeface="Cambria Math" panose="02040503050406030204" pitchFamily="18" charset="0"/>
                        </a:rPr>
                        <m:t>BIG</m:t>
                      </m:r>
                      <m:r>
                        <m:rPr>
                          <m:nor/>
                        </m:rPr>
                        <a:rPr lang="en-US" sz="2800" b="0" i="1" smtClean="0">
                          <a:latin typeface="Cambria Math" panose="02040503050406030204" pitchFamily="18" charset="0"/>
                          <a:ea typeface="Cambria Math" panose="02040503050406030204" pitchFamily="18" charset="0"/>
                        </a:rPr>
                        <m:t>_</m:t>
                      </m:r>
                      <m:r>
                        <m:rPr>
                          <m:nor/>
                        </m:rPr>
                        <a:rPr lang="en-US" sz="2800" i="1">
                          <a:latin typeface="Cambria Math" panose="02040503050406030204" pitchFamily="18" charset="0"/>
                          <a:ea typeface="Cambria Math" panose="02040503050406030204" pitchFamily="18" charset="0"/>
                        </a:rPr>
                        <m:t>HEARTS</m:t>
                      </m:r>
                      <m:r>
                        <m:rPr>
                          <m:nor/>
                        </m:rPr>
                        <a:rPr lang="en-US" sz="2800" b="0" i="1" smtClean="0">
                          <a:latin typeface="Cambria Math" panose="02040503050406030204" pitchFamily="18" charset="0"/>
                          <a:ea typeface="Cambria Math" panose="02040503050406030204" pitchFamily="18" charset="0"/>
                        </a:rPr>
                        <m:t>_</m:t>
                      </m:r>
                      <m:r>
                        <m:rPr>
                          <m:nor/>
                        </m:rPr>
                        <a:rPr lang="en-US" sz="2800" i="1">
                          <a:latin typeface="Cambria Math" panose="02040503050406030204" pitchFamily="18" charset="0"/>
                          <a:ea typeface="Cambria Math" panose="02040503050406030204" pitchFamily="18" charset="0"/>
                        </a:rPr>
                        <m:t>LIFT</m:t>
                      </m:r>
                      <m:r>
                        <m:rPr>
                          <m:nor/>
                        </m:rPr>
                        <a:rPr lang="en-US" sz="2800" b="0" i="1" smtClean="0">
                          <a:latin typeface="Cambria Math" panose="02040503050406030204" pitchFamily="18" charset="0"/>
                          <a:ea typeface="Cambria Math" panose="02040503050406030204" pitchFamily="18" charset="0"/>
                        </a:rPr>
                        <m:t>_</m:t>
                      </m:r>
                      <m:r>
                        <m:rPr>
                          <m:nor/>
                        </m:rPr>
                        <a:rPr lang="en-US" sz="2800" i="1">
                          <a:latin typeface="Cambria Math" panose="02040503050406030204" pitchFamily="18" charset="0"/>
                          <a:ea typeface="Cambria Math" panose="02040503050406030204" pitchFamily="18" charset="0"/>
                        </a:rPr>
                        <m:t>YO</m:t>
                      </m:r>
                      <m:r>
                        <m:rPr>
                          <m:nor/>
                        </m:rPr>
                        <a:rPr lang="en-US" sz="2800" b="0" i="1" smtClean="0">
                          <a:latin typeface="Cambria Math" panose="02040503050406030204" pitchFamily="18" charset="0"/>
                          <a:ea typeface="Cambria Math" panose="02040503050406030204" pitchFamily="18" charset="0"/>
                        </a:rPr>
                        <m:t>_</m:t>
                      </m:r>
                      <m:r>
                        <m:rPr>
                          <m:nor/>
                        </m:rPr>
                        <a:rPr lang="en-US" sz="2800" i="1">
                          <a:latin typeface="Cambria Math" panose="02040503050406030204" pitchFamily="18" charset="0"/>
                          <a:ea typeface="Cambria Math" panose="02040503050406030204" pitchFamily="18" charset="0"/>
                        </a:rPr>
                        <m:t>RISE</m:t>
                      </m:r>
                    </m:oMath>
                  </m:oMathPara>
                </a14:m>
                <a:endParaRPr lang="en-US" sz="2800" i="1" dirty="0">
                  <a:latin typeface="Cambria Math" panose="02040503050406030204" pitchFamily="18" charset="0"/>
                  <a:ea typeface="Cambria Math" panose="02040503050406030204" pitchFamily="18" charset="0"/>
                </a:endParaRPr>
              </a:p>
            </p:txBody>
          </p:sp>
        </mc:Choice>
        <mc:Fallback xmlns="">
          <p:sp>
            <p:nvSpPr>
              <p:cNvPr id="3" name="Rectangle 2">
                <a:extLst>
                  <a:ext uri="{FF2B5EF4-FFF2-40B4-BE49-F238E27FC236}">
                    <a16:creationId xmlns:a16="http://schemas.microsoft.com/office/drawing/2014/main" id="{41765323-3005-47A7-B67E-B4694DC9C786}"/>
                  </a:ext>
                </a:extLst>
              </p:cNvPr>
              <p:cNvSpPr>
                <a:spLocks noRot="1" noChangeAspect="1" noMove="1" noResize="1" noEditPoints="1" noAdjustHandles="1" noChangeArrowheads="1" noChangeShapeType="1" noTextEdit="1"/>
              </p:cNvSpPr>
              <p:nvPr/>
            </p:nvSpPr>
            <p:spPr>
              <a:xfrm>
                <a:off x="611560" y="5445224"/>
                <a:ext cx="6480720" cy="523220"/>
              </a:xfrm>
              <a:prstGeom prst="rect">
                <a:avLst/>
              </a:prstGeom>
              <a:blipFill>
                <a:blip r:embed="rId8"/>
                <a:stretch>
                  <a:fillRect r="-10818"/>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FC5CF3F0-D4FD-47D9-B797-E5BA50EC7D32}"/>
              </a:ext>
            </a:extLst>
          </p:cNvPr>
          <p:cNvSpPr txBox="1"/>
          <p:nvPr/>
        </p:nvSpPr>
        <p:spPr>
          <a:xfrm>
            <a:off x="1475656" y="5930116"/>
            <a:ext cx="5518327" cy="523220"/>
          </a:xfrm>
          <a:prstGeom prst="rect">
            <a:avLst/>
          </a:prstGeom>
          <a:noFill/>
        </p:spPr>
        <p:txBody>
          <a:bodyPr wrap="square" rtlCol="0">
            <a:spAutoFit/>
          </a:bodyPr>
          <a:lstStyle/>
          <a:p>
            <a:r>
              <a:rPr lang="en-US" sz="2800" dirty="0"/>
              <a:t>None of the others</a:t>
            </a: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920B41BB-5949-41BC-8317-4B2908ED920C}"/>
                  </a:ext>
                </a:extLst>
              </p:cNvPr>
              <p:cNvSpPr txBox="1"/>
              <p:nvPr/>
            </p:nvSpPr>
            <p:spPr>
              <a:xfrm>
                <a:off x="89756" y="2107619"/>
                <a:ext cx="8964488" cy="175342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𝑃</m:t>
                      </m:r>
                      <m:r>
                        <a:rPr lang="en-US" sz="2400" b="0" i="1" smtClean="0">
                          <a:latin typeface="Cambria Math" panose="02040503050406030204" pitchFamily="18" charset="0"/>
                        </a:rPr>
                        <m:t>=</m:t>
                      </m:r>
                      <m:d>
                        <m:dPr>
                          <m:ctrlPr>
                            <a:rPr lang="en-US" sz="2400" i="1" smtClean="0">
                              <a:latin typeface="Cambria Math" panose="02040503050406030204" pitchFamily="18" charset="0"/>
                            </a:rPr>
                          </m:ctrlPr>
                        </m:dPr>
                        <m:e>
                          <m:m>
                            <m:mPr>
                              <m:mcs>
                                <m:mc>
                                  <m:mcPr>
                                    <m:count m:val="5"/>
                                    <m:mcJc m:val="center"/>
                                  </m:mcPr>
                                </m:mc>
                              </m:mcs>
                              <m:ctrlPr>
                                <a:rPr lang="en-US" sz="2400" i="1">
                                  <a:latin typeface="Cambria Math" panose="02040503050406030204" pitchFamily="18" charset="0"/>
                                </a:rPr>
                              </m:ctrlPr>
                            </m:mPr>
                            <m:mr>
                              <m:e>
                                <m:r>
                                  <m:rPr>
                                    <m:brk m:alnAt="7"/>
                                  </m:rP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mr>
                            <m:mr>
                              <m:e>
                                <m:r>
                                  <a:rPr lang="en-US" sz="2400" b="0" i="1" smtClean="0">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b="0" i="1" smtClean="0">
                                    <a:latin typeface="Cambria Math" panose="02040503050406030204" pitchFamily="18" charset="0"/>
                                  </a:rPr>
                                  <m:t>0</m:t>
                                </m:r>
                              </m:e>
                            </m:mr>
                            <m:mr>
                              <m:e>
                                <m: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
                        </m:e>
                      </m:d>
                      <m:r>
                        <a:rPr lang="en-US" sz="2400" b="0" i="1" smtClean="0">
                          <a:latin typeface="Cambria Math" panose="02040503050406030204" pitchFamily="18" charset="0"/>
                        </a:rPr>
                        <m:t>,</m:t>
                      </m:r>
                      <m:r>
                        <a:rPr lang="en-US" sz="2400" b="0" i="1" smtClean="0">
                          <a:latin typeface="Cambria Math" panose="02040503050406030204" pitchFamily="18" charset="0"/>
                        </a:rPr>
                        <m:t>𝑄</m:t>
                      </m:r>
                      <m:r>
                        <a:rPr lang="en-US" sz="2400" b="0" i="1" smtClean="0">
                          <a:latin typeface="Cambria Math" panose="02040503050406030204" pitchFamily="18" charset="0"/>
                        </a:rPr>
                        <m:t>=</m:t>
                      </m:r>
                      <m:d>
                        <m:dPr>
                          <m:ctrlPr>
                            <a:rPr lang="en-US" sz="2400" i="1">
                              <a:latin typeface="Cambria Math" panose="02040503050406030204" pitchFamily="18" charset="0"/>
                            </a:rPr>
                          </m:ctrlPr>
                        </m:dPr>
                        <m:e>
                          <m:m>
                            <m:mPr>
                              <m:mcs>
                                <m:mc>
                                  <m:mcPr>
                                    <m:count m:val="5"/>
                                    <m:mcJc m:val="center"/>
                                  </m:mcPr>
                                </m:mc>
                              </m:mcs>
                              <m:ctrlPr>
                                <a:rPr lang="en-US" sz="2400" i="1">
                                  <a:latin typeface="Cambria Math" panose="02040503050406030204" pitchFamily="18" charset="0"/>
                                </a:rPr>
                              </m:ctrlPr>
                            </m:mPr>
                            <m:mr>
                              <m:e>
                                <m:r>
                                  <m:rPr>
                                    <m:brk m:alnAt="7"/>
                                  </m:rPr>
                                  <a:rPr lang="en-US" sz="2400" b="0" i="1" smtClean="0">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mr>
                            <m:mr>
                              <m:e>
                                <m:r>
                                  <a:rPr lang="en-US" sz="2400" b="0" i="1" smtClean="0">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mr>
                            <m:mr>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r>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mr>
                          </m:m>
                        </m:e>
                      </m:d>
                    </m:oMath>
                  </m:oMathPara>
                </a14:m>
                <a:endParaRPr lang="en-US" sz="2400" dirty="0"/>
              </a:p>
            </p:txBody>
          </p:sp>
        </mc:Choice>
        <mc:Fallback xmlns="">
          <p:sp>
            <p:nvSpPr>
              <p:cNvPr id="13" name="TextBox 12">
                <a:extLst>
                  <a:ext uri="{FF2B5EF4-FFF2-40B4-BE49-F238E27FC236}">
                    <a16:creationId xmlns:a16="http://schemas.microsoft.com/office/drawing/2014/main" id="{920B41BB-5949-41BC-8317-4B2908ED920C}"/>
                  </a:ext>
                </a:extLst>
              </p:cNvPr>
              <p:cNvSpPr txBox="1">
                <a:spLocks noRot="1" noChangeAspect="1" noMove="1" noResize="1" noEditPoints="1" noAdjustHandles="1" noChangeArrowheads="1" noChangeShapeType="1" noTextEdit="1"/>
              </p:cNvSpPr>
              <p:nvPr/>
            </p:nvSpPr>
            <p:spPr>
              <a:xfrm>
                <a:off x="89756" y="2107619"/>
                <a:ext cx="8964488" cy="1753429"/>
              </a:xfrm>
              <a:prstGeom prst="rect">
                <a:avLst/>
              </a:prstGeom>
              <a:blipFill>
                <a:blip r:embed="rId9"/>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697057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75556" y="5085184"/>
            <a:ext cx="7992888" cy="1080120"/>
          </a:xfrm>
        </p:spPr>
        <p:txBody>
          <a:bodyPr>
            <a:normAutofit/>
          </a:bodyPr>
          <a:lstStyle/>
          <a:p>
            <a:pPr algn="l"/>
            <a:r>
              <a:rPr lang="es-ES" dirty="0"/>
              <a:t>   </a:t>
            </a:r>
          </a:p>
        </p:txBody>
      </p:sp>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4" name="TextBox 3">
            <a:extLst>
              <a:ext uri="{FF2B5EF4-FFF2-40B4-BE49-F238E27FC236}">
                <a16:creationId xmlns:a16="http://schemas.microsoft.com/office/drawing/2014/main" id="{BE58A764-5146-48A5-A4EC-AD3C60D64BD7}"/>
              </a:ext>
            </a:extLst>
          </p:cNvPr>
          <p:cNvSpPr txBox="1"/>
          <p:nvPr/>
        </p:nvSpPr>
        <p:spPr>
          <a:xfrm>
            <a:off x="683568" y="1754813"/>
            <a:ext cx="8061811" cy="954107"/>
          </a:xfrm>
          <a:prstGeom prst="rect">
            <a:avLst/>
          </a:prstGeom>
          <a:noFill/>
        </p:spPr>
        <p:txBody>
          <a:bodyPr wrap="square" rtlCol="0">
            <a:spAutoFit/>
          </a:bodyPr>
          <a:lstStyle/>
          <a:p>
            <a:r>
              <a:rPr lang="en-US" sz="2800" dirty="0"/>
              <a:t>Let’s observe the result of multiplying on the left by a matrix of this type </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D4E7288-D220-41CC-9DC3-BDF10CBE7D44}"/>
                  </a:ext>
                </a:extLst>
              </p:cNvPr>
              <p:cNvSpPr txBox="1"/>
              <p:nvPr/>
            </p:nvSpPr>
            <p:spPr>
              <a:xfrm>
                <a:off x="1022069" y="3201520"/>
                <a:ext cx="6948772" cy="1379608"/>
              </a:xfrm>
              <a:prstGeom prst="rect">
                <a:avLst/>
              </a:prstGeom>
              <a:noFill/>
            </p:spPr>
            <p:txBody>
              <a:bodyPr wrap="square" lIns="0" tIns="0" rIns="0" bIns="0" rtlCol="0">
                <a:spAutoFit/>
              </a:bodyPr>
              <a:lstStyle/>
              <a:p>
                <a14:m>
                  <m:oMath xmlns:m="http://schemas.openxmlformats.org/officeDocument/2006/math">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r>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i="1">
                                  <a:latin typeface="Cambria Math" panose="02040503050406030204" pitchFamily="18" charset="0"/>
                                </a:rPr>
                                <m:t>0</m:t>
                              </m:r>
                            </m:e>
                          </m:mr>
                        </m:m>
                      </m:e>
                    </m:d>
                    <m:d>
                      <m:dPr>
                        <m:ctrlPr>
                          <a:rPr lang="en-US" sz="2400" i="1">
                            <a:latin typeface="Cambria Math" panose="02040503050406030204" pitchFamily="18" charset="0"/>
                          </a:rPr>
                        </m:ctrlPr>
                      </m:dPr>
                      <m:e>
                        <m:m>
                          <m:mPr>
                            <m:mcs>
                              <m:mc>
                                <m:mcPr>
                                  <m:count m:val="4"/>
                                  <m:mcJc m:val="center"/>
                                </m:mcPr>
                              </m:mc>
                            </m:mcs>
                            <m:ctrlPr>
                              <a:rPr lang="en-US" sz="2400" i="1" smtClean="0">
                                <a:latin typeface="Cambria Math" panose="02040503050406030204" pitchFamily="18" charset="0"/>
                              </a:rPr>
                            </m:ctrlPr>
                          </m:mPr>
                          <m:mr>
                            <m:e>
                              <m:r>
                                <m:rPr>
                                  <m:brk m:alnAt="7"/>
                                </m:rPr>
                                <a:rPr lang="en-US" sz="2400" b="0" i="1" smtClean="0">
                                  <a:latin typeface="Cambria Math" panose="02040503050406030204" pitchFamily="18" charset="0"/>
                                </a:rPr>
                                <m:t>𝑀</m:t>
                              </m:r>
                            </m:e>
                            <m:e>
                              <m:r>
                                <a:rPr lang="en-US" sz="2400" b="0" i="1" smtClean="0">
                                  <a:latin typeface="Cambria Math" panose="02040503050406030204" pitchFamily="18" charset="0"/>
                                </a:rPr>
                                <m:t>𝐴</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𝑋</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mr>
                          <m:mr>
                            <m:e>
                              <m:r>
                                <a:rPr lang="en-US" sz="2400" b="0" i="1" smtClean="0">
                                  <a:latin typeface="Cambria Math" panose="02040503050406030204" pitchFamily="18" charset="0"/>
                                </a:rPr>
                                <m:t>𝐶</m:t>
                              </m:r>
                            </m:e>
                            <m:e>
                              <m:r>
                                <a:rPr lang="en-US" sz="2400" b="0" i="1" smtClean="0">
                                  <a:latin typeface="Cambria Math" panose="02040503050406030204" pitchFamily="18" charset="0"/>
                                </a:rPr>
                                <m:t>𝑂</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_</m:t>
                              </m:r>
                            </m:e>
                          </m:mr>
                        </m:m>
                      </m:e>
                    </m:d>
                  </m:oMath>
                </a14:m>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𝐶</m:t>
                              </m:r>
                            </m:e>
                            <m:e>
                              <m:r>
                                <a:rPr lang="en-US" sz="2400" b="0" i="1" smtClean="0">
                                  <a:latin typeface="Cambria Math" panose="02040503050406030204" pitchFamily="18" charset="0"/>
                                </a:rPr>
                                <m:t>𝑂</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mr>
                          <m:mr>
                            <m:e>
                              <m:r>
                                <a:rPr lang="en-US" sz="2400" b="0" i="1" smtClean="0">
                                  <a:latin typeface="Cambria Math" panose="02040503050406030204" pitchFamily="18" charset="0"/>
                                </a:rPr>
                                <m:t>𝑀</m:t>
                              </m:r>
                            </m:e>
                            <m:e>
                              <m:r>
                                <a:rPr lang="en-US" sz="2400" b="0" i="1" smtClean="0">
                                  <a:latin typeface="Cambria Math" panose="02040503050406030204" pitchFamily="18" charset="0"/>
                                </a:rPr>
                                <m:t>𝐴</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_</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𝑋</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mr>
                        </m:m>
                      </m:e>
                    </m:d>
                  </m:oMath>
                </a14:m>
                <a:endParaRPr lang="en-US" sz="2400" dirty="0"/>
              </a:p>
            </p:txBody>
          </p:sp>
        </mc:Choice>
        <mc:Fallback xmlns="">
          <p:sp>
            <p:nvSpPr>
              <p:cNvPr id="7" name="TextBox 6">
                <a:extLst>
                  <a:ext uri="{FF2B5EF4-FFF2-40B4-BE49-F238E27FC236}">
                    <a16:creationId xmlns:a16="http://schemas.microsoft.com/office/drawing/2014/main" id="{3D4E7288-D220-41CC-9DC3-BDF10CBE7D44}"/>
                  </a:ext>
                </a:extLst>
              </p:cNvPr>
              <p:cNvSpPr txBox="1">
                <a:spLocks noRot="1" noChangeAspect="1" noMove="1" noResize="1" noEditPoints="1" noAdjustHandles="1" noChangeArrowheads="1" noChangeShapeType="1" noTextEdit="1"/>
              </p:cNvSpPr>
              <p:nvPr/>
            </p:nvSpPr>
            <p:spPr>
              <a:xfrm>
                <a:off x="1022069" y="3201520"/>
                <a:ext cx="6948772" cy="1379608"/>
              </a:xfrm>
              <a:prstGeom prst="rect">
                <a:avLst/>
              </a:prstGeom>
              <a:blipFill>
                <a:blip r:embed="rId2"/>
                <a:stretch>
                  <a:fillRect/>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MATRICES WITH A FEW ONES: </a:t>
            </a:r>
          </a:p>
          <a:p>
            <a:r>
              <a:rPr lang="en-US" dirty="0"/>
              <a:t>ACTION ON THE LEFT</a:t>
            </a:r>
            <a:endParaRPr lang="es-ES" dirty="0"/>
          </a:p>
        </p:txBody>
      </p:sp>
      <p:sp>
        <p:nvSpPr>
          <p:cNvPr id="8" name="TextBox 7">
            <a:extLst>
              <a:ext uri="{FF2B5EF4-FFF2-40B4-BE49-F238E27FC236}">
                <a16:creationId xmlns:a16="http://schemas.microsoft.com/office/drawing/2014/main" id="{09315B28-7007-4E04-9103-25384C3AB8FF}"/>
              </a:ext>
            </a:extLst>
          </p:cNvPr>
          <p:cNvSpPr txBox="1"/>
          <p:nvPr/>
        </p:nvSpPr>
        <p:spPr>
          <a:xfrm>
            <a:off x="575556" y="5013176"/>
            <a:ext cx="8061811" cy="523220"/>
          </a:xfrm>
          <a:prstGeom prst="rect">
            <a:avLst/>
          </a:prstGeom>
          <a:noFill/>
        </p:spPr>
        <p:txBody>
          <a:bodyPr wrap="square" rtlCol="0">
            <a:spAutoFit/>
          </a:bodyPr>
          <a:lstStyle/>
          <a:p>
            <a:r>
              <a:rPr lang="en-US" sz="2800" dirty="0"/>
              <a:t>What effect did it have on the matrix it multiplies?</a:t>
            </a:r>
          </a:p>
        </p:txBody>
      </p:sp>
      <p:sp>
        <p:nvSpPr>
          <p:cNvPr id="2" name="Arrow: Right 1">
            <a:hlinkClick r:id="" action="ppaction://hlinkshowjump?jump=nextslide">
              <a:snd r:embed="rId3" name="laser.wav"/>
            </a:hlinkClick>
            <a:extLst>
              <a:ext uri="{FF2B5EF4-FFF2-40B4-BE49-F238E27FC236}">
                <a16:creationId xmlns:a16="http://schemas.microsoft.com/office/drawing/2014/main" id="{B386FA00-0761-4057-A16F-EE306F699858}"/>
              </a:ext>
            </a:extLst>
          </p:cNvPr>
          <p:cNvSpPr/>
          <p:nvPr/>
        </p:nvSpPr>
        <p:spPr>
          <a:xfrm>
            <a:off x="3568933" y="5805264"/>
            <a:ext cx="2016224" cy="6059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ANSWER</a:t>
            </a:r>
          </a:p>
        </p:txBody>
      </p:sp>
    </p:spTree>
    <p:extLst>
      <p:ext uri="{BB962C8B-B14F-4D97-AF65-F5344CB8AC3E}">
        <p14:creationId xmlns:p14="http://schemas.microsoft.com/office/powerpoint/2010/main" val="5123653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5400" dirty="0"/>
              <a:t>NOOOOO!!!!</a:t>
            </a:r>
          </a:p>
        </p:txBody>
      </p:sp>
      <p:sp>
        <p:nvSpPr>
          <p:cNvPr id="8" name="TextBox 7">
            <a:extLst>
              <a:ext uri="{FF2B5EF4-FFF2-40B4-BE49-F238E27FC236}">
                <a16:creationId xmlns:a16="http://schemas.microsoft.com/office/drawing/2014/main" id="{09315B28-7007-4E04-9103-25384C3AB8FF}"/>
              </a:ext>
            </a:extLst>
          </p:cNvPr>
          <p:cNvSpPr txBox="1"/>
          <p:nvPr/>
        </p:nvSpPr>
        <p:spPr>
          <a:xfrm>
            <a:off x="575556" y="2204864"/>
            <a:ext cx="8061811" cy="523220"/>
          </a:xfrm>
          <a:prstGeom prst="rect">
            <a:avLst/>
          </a:prstGeom>
          <a:noFill/>
        </p:spPr>
        <p:txBody>
          <a:bodyPr wrap="square" rtlCol="0">
            <a:spAutoFit/>
          </a:bodyPr>
          <a:lstStyle/>
          <a:p>
            <a:pPr algn="ctr"/>
            <a:r>
              <a:rPr lang="en-US" sz="2800" dirty="0"/>
              <a:t>Check the calculations!!</a:t>
            </a:r>
          </a:p>
        </p:txBody>
      </p:sp>
      <p:sp>
        <p:nvSpPr>
          <p:cNvPr id="2" name="Arrow: Right 1">
            <a:hlinkClick r:id="" action="ppaction://hlinkshowjump?jump=previousslide"/>
            <a:extLst>
              <a:ext uri="{FF2B5EF4-FFF2-40B4-BE49-F238E27FC236}">
                <a16:creationId xmlns:a16="http://schemas.microsoft.com/office/drawing/2014/main" id="{B386FA00-0761-4057-A16F-EE306F699858}"/>
              </a:ext>
            </a:extLst>
          </p:cNvPr>
          <p:cNvSpPr/>
          <p:nvPr/>
        </p:nvSpPr>
        <p:spPr>
          <a:xfrm>
            <a:off x="3568933" y="5919415"/>
            <a:ext cx="2016224" cy="605929"/>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hlinkClick r:id="" action="ppaction://hlinkshowjump?jump=previousslide"/>
              </a:rPr>
              <a:t>TORNA</a:t>
            </a:r>
            <a:endParaRPr lang="en-US" dirty="0"/>
          </a:p>
        </p:txBody>
      </p:sp>
    </p:spTree>
    <p:extLst>
      <p:ext uri="{BB962C8B-B14F-4D97-AF65-F5344CB8AC3E}">
        <p14:creationId xmlns:p14="http://schemas.microsoft.com/office/powerpoint/2010/main" val="33688303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3" descr="A bright and celebratory scene titled 'HA NASCUT LA CRIPTOGRAFIA DE CLAU PÚBLICA!!!!' with a much lighter and radiant color scheme. Vibrant fireworks in pastel shades like light blue, pink, and yellow fill the sky. Binary codes and encryption keys appear as glowing neon elements in soft colors, surrounding a digital lock symbol illuminated in bright gold. The joyful crowd is dressed in futuristic attire, now with bright white and pastel accents. The atmosphere remains festive with colorful confetti and banners, but the overall tone is lighter and more cheerful.">
            <a:extLst>
              <a:ext uri="{FF2B5EF4-FFF2-40B4-BE49-F238E27FC236}">
                <a16:creationId xmlns:a16="http://schemas.microsoft.com/office/drawing/2014/main" id="{D7D7E07B-A29D-4A88-8940-4BED3B128AF5}"/>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Rectangle 22">
            <a:extLst>
              <a:ext uri="{FF2B5EF4-FFF2-40B4-BE49-F238E27FC236}">
                <a16:creationId xmlns:a16="http://schemas.microsoft.com/office/drawing/2014/main" id="{1D30DFEC-1DD9-4EC7-AD30-2A0D7BF01F62}"/>
              </a:ext>
            </a:extLst>
          </p:cNvPr>
          <p:cNvSpPr/>
          <p:nvPr/>
        </p:nvSpPr>
        <p:spPr>
          <a:xfrm rot="1371578">
            <a:off x="601067" y="2407001"/>
            <a:ext cx="8031002" cy="156966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ca-ES" sz="9600" b="1" dirty="0">
                <a:ln/>
                <a:solidFill>
                  <a:schemeClr val="accent3"/>
                </a:solidFill>
              </a:rPr>
              <a:t>WELL DONE!!!!</a:t>
            </a:r>
            <a:endParaRPr lang="en-US" sz="9600" b="1" cap="none" spc="0" dirty="0">
              <a:ln/>
              <a:solidFill>
                <a:schemeClr val="accent3"/>
              </a:solidFill>
              <a:effectLst/>
            </a:endParaRPr>
          </a:p>
        </p:txBody>
      </p:sp>
    </p:spTree>
    <p:extLst>
      <p:ext uri="{BB962C8B-B14F-4D97-AF65-F5344CB8AC3E}">
        <p14:creationId xmlns:p14="http://schemas.microsoft.com/office/powerpoint/2010/main" val="38517837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3" descr="A bright and celebratory scene titled 'HA NASCUT LA CRIPTOGRAFIA DE CLAU PÚBLICA!!!!' with a much lighter and radiant color scheme. Vibrant fireworks in pastel shades like light blue, pink, and yellow fill the sky. Binary codes and encryption keys appear as glowing neon elements in soft colors, surrounding a digital lock symbol illuminated in bright gold. The joyful crowd is dressed in futuristic attire, now with bright white and pastel accents. The atmosphere remains festive with colorful confetti and banners, but the overall tone is lighter and more cheerful.">
            <a:extLst>
              <a:ext uri="{FF2B5EF4-FFF2-40B4-BE49-F238E27FC236}">
                <a16:creationId xmlns:a16="http://schemas.microsoft.com/office/drawing/2014/main" id="{D7D7E07B-A29D-4A88-8940-4BED3B128AF5}"/>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Rectangle 22">
            <a:extLst>
              <a:ext uri="{FF2B5EF4-FFF2-40B4-BE49-F238E27FC236}">
                <a16:creationId xmlns:a16="http://schemas.microsoft.com/office/drawing/2014/main" id="{1D30DFEC-1DD9-4EC7-AD30-2A0D7BF01F62}"/>
              </a:ext>
            </a:extLst>
          </p:cNvPr>
          <p:cNvSpPr/>
          <p:nvPr/>
        </p:nvSpPr>
        <p:spPr>
          <a:xfrm>
            <a:off x="885064" y="1246108"/>
            <a:ext cx="7638054" cy="3046988"/>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9600" b="1" dirty="0">
                <a:ln/>
                <a:solidFill>
                  <a:schemeClr val="accent3"/>
                </a:solidFill>
              </a:rPr>
              <a:t>HOPE YOU'VE ENJOYED IT!!!!</a:t>
            </a:r>
            <a:endParaRPr lang="en-US" sz="9600" b="1" cap="none" spc="0" dirty="0">
              <a:ln/>
              <a:solidFill>
                <a:schemeClr val="accent3"/>
              </a:solidFill>
              <a:effectLst/>
            </a:endParaRPr>
          </a:p>
        </p:txBody>
      </p:sp>
      <p:sp>
        <p:nvSpPr>
          <p:cNvPr id="3" name="TextBox 2">
            <a:extLst>
              <a:ext uri="{FF2B5EF4-FFF2-40B4-BE49-F238E27FC236}">
                <a16:creationId xmlns:a16="http://schemas.microsoft.com/office/drawing/2014/main" id="{C34BF007-4BCF-4CE2-8405-726C93E5C839}"/>
              </a:ext>
            </a:extLst>
          </p:cNvPr>
          <p:cNvSpPr txBox="1"/>
          <p:nvPr/>
        </p:nvSpPr>
        <p:spPr>
          <a:xfrm>
            <a:off x="707647" y="5265375"/>
            <a:ext cx="7992888" cy="769441"/>
          </a:xfrm>
          <a:prstGeom prst="rect">
            <a:avLst/>
          </a:prstGeom>
          <a:noFill/>
        </p:spPr>
        <p:txBody>
          <a:bodyPr wrap="square" rtlCol="0">
            <a:spAutoFit/>
          </a:bodyPr>
          <a:lstStyle/>
          <a:p>
            <a:pPr algn="ctr"/>
            <a:r>
              <a:rPr lang="en-US" sz="4400" dirty="0">
                <a:latin typeface="+mj-lt"/>
                <a:ea typeface="+mj-ea"/>
                <a:cs typeface="+mj-cs"/>
              </a:rPr>
              <a:t>THE JOY OF PLAYFUL MATRICES</a:t>
            </a:r>
          </a:p>
        </p:txBody>
      </p:sp>
    </p:spTree>
    <p:extLst>
      <p:ext uri="{BB962C8B-B14F-4D97-AF65-F5344CB8AC3E}">
        <p14:creationId xmlns:p14="http://schemas.microsoft.com/office/powerpoint/2010/main" val="3519315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51375" y="5732735"/>
            <a:ext cx="7992888" cy="1080120"/>
          </a:xfrm>
        </p:spPr>
        <p:txBody>
          <a:bodyPr>
            <a:normAutofit/>
          </a:bodyPr>
          <a:lstStyle/>
          <a:p>
            <a:pPr algn="l"/>
            <a:r>
              <a:rPr lang="es-ES" dirty="0"/>
              <a:t>   </a:t>
            </a:r>
          </a:p>
        </p:txBody>
      </p:sp>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4" name="TextBox 3">
            <a:extLst>
              <a:ext uri="{FF2B5EF4-FFF2-40B4-BE49-F238E27FC236}">
                <a16:creationId xmlns:a16="http://schemas.microsoft.com/office/drawing/2014/main" id="{BE58A764-5146-48A5-A4EC-AD3C60D64BD7}"/>
              </a:ext>
            </a:extLst>
          </p:cNvPr>
          <p:cNvSpPr txBox="1"/>
          <p:nvPr/>
        </p:nvSpPr>
        <p:spPr>
          <a:xfrm>
            <a:off x="582452" y="4040547"/>
            <a:ext cx="8061811" cy="1815882"/>
          </a:xfrm>
          <a:prstGeom prst="rect">
            <a:avLst/>
          </a:prstGeom>
          <a:noFill/>
        </p:spPr>
        <p:txBody>
          <a:bodyPr wrap="square" rtlCol="0">
            <a:spAutoFit/>
          </a:bodyPr>
          <a:lstStyle/>
          <a:p>
            <a:r>
              <a:rPr lang="en-US" sz="2800" dirty="0"/>
              <a:t>      It has permuted the rows of the matrix.</a:t>
            </a:r>
          </a:p>
          <a:p>
            <a:r>
              <a:rPr lang="en-US" sz="2800" dirty="0"/>
              <a:t>      It has permuted the columns of the matrix.</a:t>
            </a:r>
          </a:p>
          <a:p>
            <a:r>
              <a:rPr lang="en-US" sz="2800" dirty="0"/>
              <a:t>      It has transposed the matrix</a:t>
            </a:r>
          </a:p>
          <a:p>
            <a:r>
              <a:rPr lang="en-US" sz="2800" dirty="0"/>
              <a:t>      None of the others</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D4E7288-D220-41CC-9DC3-BDF10CBE7D44}"/>
                  </a:ext>
                </a:extLst>
              </p:cNvPr>
              <p:cNvSpPr txBox="1"/>
              <p:nvPr/>
            </p:nvSpPr>
            <p:spPr>
              <a:xfrm>
                <a:off x="1022069" y="1700808"/>
                <a:ext cx="6948772" cy="1379608"/>
              </a:xfrm>
              <a:prstGeom prst="rect">
                <a:avLst/>
              </a:prstGeom>
              <a:noFill/>
            </p:spPr>
            <p:txBody>
              <a:bodyPr wrap="square" lIns="0" tIns="0" rIns="0" bIns="0" rtlCol="0">
                <a:spAutoFit/>
              </a:bodyPr>
              <a:lstStyle/>
              <a:p>
                <a14:m>
                  <m:oMath xmlns:m="http://schemas.openxmlformats.org/officeDocument/2006/math">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r>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i="1">
                                  <a:latin typeface="Cambria Math" panose="02040503050406030204" pitchFamily="18" charset="0"/>
                                </a:rPr>
                                <m:t>0</m:t>
                              </m:r>
                            </m:e>
                          </m:mr>
                        </m:m>
                      </m:e>
                    </m:d>
                    <m:d>
                      <m:dPr>
                        <m:ctrlPr>
                          <a:rPr lang="en-US" sz="2400" i="1">
                            <a:latin typeface="Cambria Math" panose="02040503050406030204" pitchFamily="18" charset="0"/>
                          </a:rPr>
                        </m:ctrlPr>
                      </m:dPr>
                      <m:e>
                        <m:m>
                          <m:mPr>
                            <m:mcs>
                              <m:mc>
                                <m:mcPr>
                                  <m:count m:val="4"/>
                                  <m:mcJc m:val="center"/>
                                </m:mcPr>
                              </m:mc>
                            </m:mcs>
                            <m:ctrlPr>
                              <a:rPr lang="en-US" sz="2400" i="1" smtClean="0">
                                <a:latin typeface="Cambria Math" panose="02040503050406030204" pitchFamily="18" charset="0"/>
                              </a:rPr>
                            </m:ctrlPr>
                          </m:mPr>
                          <m:mr>
                            <m:e>
                              <m:r>
                                <m:rPr>
                                  <m:brk m:alnAt="7"/>
                                </m:rPr>
                                <a:rPr lang="en-US" sz="2400" b="0" i="1" smtClean="0">
                                  <a:latin typeface="Cambria Math" panose="02040503050406030204" pitchFamily="18" charset="0"/>
                                </a:rPr>
                                <m:t>𝑀</m:t>
                              </m:r>
                            </m:e>
                            <m:e>
                              <m:r>
                                <a:rPr lang="en-US" sz="2400" b="0" i="1" smtClean="0">
                                  <a:latin typeface="Cambria Math" panose="02040503050406030204" pitchFamily="18" charset="0"/>
                                </a:rPr>
                                <m:t>𝐴</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𝑋</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mr>
                          <m:mr>
                            <m:e>
                              <m:r>
                                <a:rPr lang="en-US" sz="2400" b="0" i="1" smtClean="0">
                                  <a:latin typeface="Cambria Math" panose="02040503050406030204" pitchFamily="18" charset="0"/>
                                </a:rPr>
                                <m:t>𝐶</m:t>
                              </m:r>
                            </m:e>
                            <m:e>
                              <m:r>
                                <a:rPr lang="en-US" sz="2400" b="0" i="1" smtClean="0">
                                  <a:latin typeface="Cambria Math" panose="02040503050406030204" pitchFamily="18" charset="0"/>
                                </a:rPr>
                                <m:t>𝑂</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_</m:t>
                              </m:r>
                            </m:e>
                          </m:mr>
                        </m:m>
                      </m:e>
                    </m:d>
                  </m:oMath>
                </a14:m>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𝐶</m:t>
                              </m:r>
                            </m:e>
                            <m:e>
                              <m:r>
                                <a:rPr lang="en-US" sz="2400" b="0" i="1" smtClean="0">
                                  <a:latin typeface="Cambria Math" panose="02040503050406030204" pitchFamily="18" charset="0"/>
                                </a:rPr>
                                <m:t>𝑂</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mr>
                          <m:mr>
                            <m:e>
                              <m:r>
                                <a:rPr lang="en-US" sz="2400" b="0" i="1" smtClean="0">
                                  <a:latin typeface="Cambria Math" panose="02040503050406030204" pitchFamily="18" charset="0"/>
                                </a:rPr>
                                <m:t>𝑀</m:t>
                              </m:r>
                            </m:e>
                            <m:e>
                              <m:r>
                                <a:rPr lang="en-US" sz="2400" b="0" i="1" smtClean="0">
                                  <a:latin typeface="Cambria Math" panose="02040503050406030204" pitchFamily="18" charset="0"/>
                                </a:rPr>
                                <m:t>𝐴</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_</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𝑋</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mr>
                        </m:m>
                      </m:e>
                    </m:d>
                  </m:oMath>
                </a14:m>
                <a:endParaRPr lang="en-US" sz="2400" dirty="0"/>
              </a:p>
            </p:txBody>
          </p:sp>
        </mc:Choice>
        <mc:Fallback xmlns="">
          <p:sp>
            <p:nvSpPr>
              <p:cNvPr id="7" name="TextBox 6">
                <a:extLst>
                  <a:ext uri="{FF2B5EF4-FFF2-40B4-BE49-F238E27FC236}">
                    <a16:creationId xmlns:a16="http://schemas.microsoft.com/office/drawing/2014/main" id="{3D4E7288-D220-41CC-9DC3-BDF10CBE7D44}"/>
                  </a:ext>
                </a:extLst>
              </p:cNvPr>
              <p:cNvSpPr txBox="1">
                <a:spLocks noRot="1" noChangeAspect="1" noMove="1" noResize="1" noEditPoints="1" noAdjustHandles="1" noChangeArrowheads="1" noChangeShapeType="1" noTextEdit="1"/>
              </p:cNvSpPr>
              <p:nvPr/>
            </p:nvSpPr>
            <p:spPr>
              <a:xfrm>
                <a:off x="1022069" y="1700808"/>
                <a:ext cx="6948772" cy="1379608"/>
              </a:xfrm>
              <a:prstGeom prst="rect">
                <a:avLst/>
              </a:prstGeom>
              <a:blipFill>
                <a:blip r:embed="rId2"/>
                <a:stretch>
                  <a:fillRect/>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dirty="0"/>
              <a:t>QUESTION</a:t>
            </a:r>
          </a:p>
        </p:txBody>
      </p:sp>
      <p:sp>
        <p:nvSpPr>
          <p:cNvPr id="8" name="TextBox 7">
            <a:extLst>
              <a:ext uri="{FF2B5EF4-FFF2-40B4-BE49-F238E27FC236}">
                <a16:creationId xmlns:a16="http://schemas.microsoft.com/office/drawing/2014/main" id="{09315B28-7007-4E04-9103-25384C3AB8FF}"/>
              </a:ext>
            </a:extLst>
          </p:cNvPr>
          <p:cNvSpPr txBox="1"/>
          <p:nvPr/>
        </p:nvSpPr>
        <p:spPr>
          <a:xfrm>
            <a:off x="575556" y="3337828"/>
            <a:ext cx="8061811" cy="523220"/>
          </a:xfrm>
          <a:prstGeom prst="rect">
            <a:avLst/>
          </a:prstGeom>
          <a:noFill/>
        </p:spPr>
        <p:txBody>
          <a:bodyPr wrap="square" rtlCol="0">
            <a:spAutoFit/>
          </a:bodyPr>
          <a:lstStyle/>
          <a:p>
            <a:r>
              <a:rPr lang="en-US" sz="2800" dirty="0"/>
              <a:t>What effect did it have on the matrix it multiplies?</a:t>
            </a:r>
          </a:p>
        </p:txBody>
      </p:sp>
      <p:sp>
        <p:nvSpPr>
          <p:cNvPr id="6" name="Rectangle 5">
            <a:hlinkClick r:id="rId3" action="ppaction://hlinksldjump">
              <a:snd r:embed="rId4" name="applause.wav"/>
            </a:hlinkClick>
            <a:extLst>
              <a:ext uri="{FF2B5EF4-FFF2-40B4-BE49-F238E27FC236}">
                <a16:creationId xmlns:a16="http://schemas.microsoft.com/office/drawing/2014/main" id="{41E8FA74-152C-40DA-9593-E335FF347F79}"/>
              </a:ext>
            </a:extLst>
          </p:cNvPr>
          <p:cNvSpPr/>
          <p:nvPr/>
        </p:nvSpPr>
        <p:spPr>
          <a:xfrm>
            <a:off x="575556" y="4003642"/>
            <a:ext cx="587020"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a:t>
            </a:r>
            <a:r>
              <a:rPr lang="en-US" sz="2800" b="1" cap="none" spc="0" dirty="0">
                <a:ln w="22225">
                  <a:solidFill>
                    <a:schemeClr val="accent2"/>
                  </a:solidFill>
                  <a:prstDash val="solid"/>
                </a:ln>
                <a:solidFill>
                  <a:schemeClr val="accent2">
                    <a:lumMod val="40000"/>
                    <a:lumOff val="60000"/>
                  </a:schemeClr>
                </a:solidFill>
                <a:effectLst/>
              </a:rPr>
              <a:t>a)</a:t>
            </a:r>
          </a:p>
        </p:txBody>
      </p:sp>
      <p:sp>
        <p:nvSpPr>
          <p:cNvPr id="10" name="Rectangle 9">
            <a:hlinkClick r:id="" action="ppaction://hlinkshowjump?jump=nextslide">
              <a:snd r:embed="rId5" name="explode.wav"/>
            </a:hlinkClick>
            <a:extLst>
              <a:ext uri="{FF2B5EF4-FFF2-40B4-BE49-F238E27FC236}">
                <a16:creationId xmlns:a16="http://schemas.microsoft.com/office/drawing/2014/main" id="{0D0CC963-0EFE-4381-821A-89C45DFC4E42}"/>
              </a:ext>
            </a:extLst>
          </p:cNvPr>
          <p:cNvSpPr/>
          <p:nvPr/>
        </p:nvSpPr>
        <p:spPr>
          <a:xfrm>
            <a:off x="593391" y="4526862"/>
            <a:ext cx="601447"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(b)</a:t>
            </a:r>
            <a:endParaRPr lang="en-US" sz="2800" b="1" cap="none" spc="0" dirty="0">
              <a:ln w="22225">
                <a:solidFill>
                  <a:schemeClr val="accent2"/>
                </a:solidFill>
                <a:prstDash val="solid"/>
              </a:ln>
              <a:solidFill>
                <a:schemeClr val="accent2">
                  <a:lumMod val="40000"/>
                  <a:lumOff val="60000"/>
                </a:schemeClr>
              </a:solidFill>
              <a:effectLst/>
            </a:endParaRPr>
          </a:p>
        </p:txBody>
      </p:sp>
      <p:sp>
        <p:nvSpPr>
          <p:cNvPr id="11" name="Rectangle 10">
            <a:hlinkClick r:id="" action="ppaction://hlinkshowjump?jump=nextslide">
              <a:snd r:embed="rId5" name="explode.wav"/>
            </a:hlinkClick>
            <a:extLst>
              <a:ext uri="{FF2B5EF4-FFF2-40B4-BE49-F238E27FC236}">
                <a16:creationId xmlns:a16="http://schemas.microsoft.com/office/drawing/2014/main" id="{2B97F7A7-3578-4C1F-877B-0D1BD26E29BB}"/>
              </a:ext>
            </a:extLst>
          </p:cNvPr>
          <p:cNvSpPr/>
          <p:nvPr/>
        </p:nvSpPr>
        <p:spPr>
          <a:xfrm>
            <a:off x="614230" y="4922004"/>
            <a:ext cx="559769"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(c</a:t>
            </a:r>
            <a:r>
              <a:rPr lang="en-US" sz="2800" b="1" cap="none" spc="0" dirty="0">
                <a:ln w="22225">
                  <a:solidFill>
                    <a:schemeClr val="accent2"/>
                  </a:solidFill>
                  <a:prstDash val="solid"/>
                </a:ln>
                <a:solidFill>
                  <a:schemeClr val="accent2">
                    <a:lumMod val="40000"/>
                    <a:lumOff val="60000"/>
                  </a:schemeClr>
                </a:solidFill>
                <a:effectLst/>
              </a:rPr>
              <a:t>)</a:t>
            </a:r>
          </a:p>
        </p:txBody>
      </p:sp>
      <p:sp>
        <p:nvSpPr>
          <p:cNvPr id="12" name="Rectangle 11">
            <a:hlinkClick r:id="" action="ppaction://hlinkshowjump?jump=nextslide">
              <a:snd r:embed="rId5" name="explode.wav"/>
            </a:hlinkClick>
            <a:extLst>
              <a:ext uri="{FF2B5EF4-FFF2-40B4-BE49-F238E27FC236}">
                <a16:creationId xmlns:a16="http://schemas.microsoft.com/office/drawing/2014/main" id="{DDAA3F7A-9D3A-485C-B708-353603D9C9C3}"/>
              </a:ext>
            </a:extLst>
          </p:cNvPr>
          <p:cNvSpPr/>
          <p:nvPr/>
        </p:nvSpPr>
        <p:spPr>
          <a:xfrm>
            <a:off x="593390" y="5354052"/>
            <a:ext cx="601448"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(d</a:t>
            </a:r>
            <a:r>
              <a:rPr lang="en-US" sz="2800" b="1" cap="none" spc="0" dirty="0">
                <a:ln w="22225">
                  <a:solidFill>
                    <a:schemeClr val="accent2"/>
                  </a:solidFill>
                  <a:prstDash val="solid"/>
                </a:ln>
                <a:solidFill>
                  <a:schemeClr val="accent2">
                    <a:lumMod val="40000"/>
                    <a:lumOff val="60000"/>
                  </a:schemeClr>
                </a:solidFill>
                <a:effectLst/>
              </a:rPr>
              <a:t>)</a:t>
            </a:r>
          </a:p>
        </p:txBody>
      </p:sp>
    </p:spTree>
    <p:extLst>
      <p:ext uri="{BB962C8B-B14F-4D97-AF65-F5344CB8AC3E}">
        <p14:creationId xmlns:p14="http://schemas.microsoft.com/office/powerpoint/2010/main" val="3148383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dirty="0"/>
              <a:t>QUESTION</a:t>
            </a:r>
          </a:p>
        </p:txBody>
      </p:sp>
      <p:sp>
        <p:nvSpPr>
          <p:cNvPr id="8" name="TextBox 7">
            <a:extLst>
              <a:ext uri="{FF2B5EF4-FFF2-40B4-BE49-F238E27FC236}">
                <a16:creationId xmlns:a16="http://schemas.microsoft.com/office/drawing/2014/main" id="{09315B28-7007-4E04-9103-25384C3AB8FF}"/>
              </a:ext>
            </a:extLst>
          </p:cNvPr>
          <p:cNvSpPr txBox="1"/>
          <p:nvPr/>
        </p:nvSpPr>
        <p:spPr>
          <a:xfrm>
            <a:off x="575556" y="4149080"/>
            <a:ext cx="8061811" cy="523220"/>
          </a:xfrm>
          <a:prstGeom prst="rect">
            <a:avLst/>
          </a:prstGeom>
          <a:noFill/>
        </p:spPr>
        <p:txBody>
          <a:bodyPr wrap="square" rtlCol="0">
            <a:spAutoFit/>
          </a:bodyPr>
          <a:lstStyle/>
          <a:p>
            <a:r>
              <a:rPr lang="en-US" sz="2800" dirty="0"/>
              <a:t>NOOOO!!! Look closely at the result and answer again</a:t>
            </a:r>
          </a:p>
        </p:txBody>
      </p:sp>
      <p:sp>
        <p:nvSpPr>
          <p:cNvPr id="2" name="Arrow: Right 1">
            <a:hlinkClick r:id="" action="ppaction://hlinkshowjump?jump=previousslide"/>
            <a:extLst>
              <a:ext uri="{FF2B5EF4-FFF2-40B4-BE49-F238E27FC236}">
                <a16:creationId xmlns:a16="http://schemas.microsoft.com/office/drawing/2014/main" id="{B386FA00-0761-4057-A16F-EE306F699858}"/>
              </a:ext>
            </a:extLst>
          </p:cNvPr>
          <p:cNvSpPr/>
          <p:nvPr/>
        </p:nvSpPr>
        <p:spPr>
          <a:xfrm>
            <a:off x="3568933" y="5919415"/>
            <a:ext cx="2016224" cy="605929"/>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COME BACK</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B31CF98F-06C3-48E3-8788-4CB2461D5F11}"/>
                  </a:ext>
                </a:extLst>
              </p:cNvPr>
              <p:cNvSpPr txBox="1"/>
              <p:nvPr/>
            </p:nvSpPr>
            <p:spPr>
              <a:xfrm>
                <a:off x="1022069" y="1772816"/>
                <a:ext cx="6948772" cy="1379608"/>
              </a:xfrm>
              <a:prstGeom prst="rect">
                <a:avLst/>
              </a:prstGeom>
              <a:noFill/>
            </p:spPr>
            <p:txBody>
              <a:bodyPr wrap="square" lIns="0" tIns="0" rIns="0" bIns="0" rtlCol="0">
                <a:spAutoFit/>
              </a:bodyPr>
              <a:lstStyle/>
              <a:p>
                <a14:m>
                  <m:oMath xmlns:m="http://schemas.openxmlformats.org/officeDocument/2006/math">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r>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mr>
                          <m:m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mr>
                          <m:mr>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i="1">
                                  <a:latin typeface="Cambria Math" panose="02040503050406030204" pitchFamily="18" charset="0"/>
                                </a:rPr>
                                <m:t>0</m:t>
                              </m:r>
                            </m:e>
                          </m:mr>
                        </m:m>
                      </m:e>
                    </m:d>
                    <m:d>
                      <m:dPr>
                        <m:ctrlPr>
                          <a:rPr lang="en-US" sz="2400" i="1">
                            <a:latin typeface="Cambria Math" panose="02040503050406030204" pitchFamily="18" charset="0"/>
                          </a:rPr>
                        </m:ctrlPr>
                      </m:dPr>
                      <m:e>
                        <m:m>
                          <m:mPr>
                            <m:mcs>
                              <m:mc>
                                <m:mcPr>
                                  <m:count m:val="4"/>
                                  <m:mcJc m:val="center"/>
                                </m:mcPr>
                              </m:mc>
                            </m:mcs>
                            <m:ctrlPr>
                              <a:rPr lang="en-US" sz="2400" i="1" smtClean="0">
                                <a:latin typeface="Cambria Math" panose="02040503050406030204" pitchFamily="18" charset="0"/>
                              </a:rPr>
                            </m:ctrlPr>
                          </m:mPr>
                          <m:mr>
                            <m:e>
                              <m:r>
                                <m:rPr>
                                  <m:brk m:alnAt="7"/>
                                </m:rPr>
                                <a:rPr lang="en-US" sz="2400" b="0" i="1" smtClean="0">
                                  <a:latin typeface="Cambria Math" panose="02040503050406030204" pitchFamily="18" charset="0"/>
                                </a:rPr>
                                <m:t>𝑀</m:t>
                              </m:r>
                            </m:e>
                            <m:e>
                              <m:r>
                                <a:rPr lang="en-US" sz="2400" b="0" i="1" smtClean="0">
                                  <a:latin typeface="Cambria Math" panose="02040503050406030204" pitchFamily="18" charset="0"/>
                                </a:rPr>
                                <m:t>𝐴</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𝑋</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mr>
                          <m:mr>
                            <m:e>
                              <m:r>
                                <a:rPr lang="en-US" sz="2400" b="0" i="1" smtClean="0">
                                  <a:latin typeface="Cambria Math" panose="02040503050406030204" pitchFamily="18" charset="0"/>
                                </a:rPr>
                                <m:t>𝐶</m:t>
                              </m:r>
                            </m:e>
                            <m:e>
                              <m:r>
                                <a:rPr lang="en-US" sz="2400" b="0" i="1" smtClean="0">
                                  <a:latin typeface="Cambria Math" panose="02040503050406030204" pitchFamily="18" charset="0"/>
                                </a:rPr>
                                <m:t>𝑂</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_</m:t>
                              </m:r>
                            </m:e>
                          </m:mr>
                        </m:m>
                      </m:e>
                    </m:d>
                  </m:oMath>
                </a14:m>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𝐶</m:t>
                              </m:r>
                            </m:e>
                            <m:e>
                              <m:r>
                                <a:rPr lang="en-US" sz="2400" b="0" i="1" smtClean="0">
                                  <a:latin typeface="Cambria Math" panose="02040503050406030204" pitchFamily="18" charset="0"/>
                                </a:rPr>
                                <m:t>𝑂</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mr>
                          <m:mr>
                            <m:e>
                              <m:r>
                                <a:rPr lang="en-US" sz="2400" b="0" i="1" smtClean="0">
                                  <a:latin typeface="Cambria Math" panose="02040503050406030204" pitchFamily="18" charset="0"/>
                                </a:rPr>
                                <m:t>𝑀</m:t>
                              </m:r>
                            </m:e>
                            <m:e>
                              <m:r>
                                <a:rPr lang="en-US" sz="2400" b="0" i="1" smtClean="0">
                                  <a:latin typeface="Cambria Math" panose="02040503050406030204" pitchFamily="18" charset="0"/>
                                </a:rPr>
                                <m:t>𝐴</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_</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𝑋</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mr>
                        </m:m>
                      </m:e>
                    </m:d>
                  </m:oMath>
                </a14:m>
                <a:endParaRPr lang="en-US" sz="2400" dirty="0"/>
              </a:p>
            </p:txBody>
          </p:sp>
        </mc:Choice>
        <mc:Fallback xmlns="">
          <p:sp>
            <p:nvSpPr>
              <p:cNvPr id="11" name="TextBox 10">
                <a:extLst>
                  <a:ext uri="{FF2B5EF4-FFF2-40B4-BE49-F238E27FC236}">
                    <a16:creationId xmlns:a16="http://schemas.microsoft.com/office/drawing/2014/main" id="{B31CF98F-06C3-48E3-8788-4CB2461D5F11}"/>
                  </a:ext>
                </a:extLst>
              </p:cNvPr>
              <p:cNvSpPr txBox="1">
                <a:spLocks noRot="1" noChangeAspect="1" noMove="1" noResize="1" noEditPoints="1" noAdjustHandles="1" noChangeArrowheads="1" noChangeShapeType="1" noTextEdit="1"/>
              </p:cNvSpPr>
              <p:nvPr/>
            </p:nvSpPr>
            <p:spPr>
              <a:xfrm>
                <a:off x="1022069" y="1772816"/>
                <a:ext cx="6948772" cy="1379608"/>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259449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utoShape 3" descr="A bright and celebratory scene titled 'HA NASCUT LA CRIPTOGRAFIA DE CLAU PÚBLICA!!!!' with a much lighter and radiant color scheme. Vibrant fireworks in pastel shades like light blue, pink, and yellow fill the sky. Binary codes and encryption keys appear as glowing neon elements in soft colors, surrounding a digital lock symbol illuminated in bright gold. The joyful crowd is dressed in futuristic attire, now with bright white and pastel accents. The atmosphere remains festive with colorful confetti and banners, but the overall tone is lighter and more cheerful.">
            <a:extLst>
              <a:ext uri="{FF2B5EF4-FFF2-40B4-BE49-F238E27FC236}">
                <a16:creationId xmlns:a16="http://schemas.microsoft.com/office/drawing/2014/main" id="{D7D7E07B-A29D-4A88-8940-4BED3B128AF5}"/>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Rectangle 22">
            <a:extLst>
              <a:ext uri="{FF2B5EF4-FFF2-40B4-BE49-F238E27FC236}">
                <a16:creationId xmlns:a16="http://schemas.microsoft.com/office/drawing/2014/main" id="{1D30DFEC-1DD9-4EC7-AD30-2A0D7BF01F62}"/>
              </a:ext>
            </a:extLst>
          </p:cNvPr>
          <p:cNvSpPr/>
          <p:nvPr/>
        </p:nvSpPr>
        <p:spPr>
          <a:xfrm rot="1371578">
            <a:off x="678286" y="2597248"/>
            <a:ext cx="7898297" cy="156966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ca-ES" sz="9600" b="1" dirty="0">
                <a:ln/>
                <a:solidFill>
                  <a:schemeClr val="accent3"/>
                </a:solidFill>
              </a:rPr>
              <a:t>WELL DONE!!!!</a:t>
            </a:r>
            <a:endParaRPr lang="en-US" sz="9600" b="1" cap="none" spc="0" dirty="0">
              <a:ln/>
              <a:solidFill>
                <a:schemeClr val="accent3"/>
              </a:solidFill>
              <a:effectLst/>
            </a:endParaRPr>
          </a:p>
        </p:txBody>
      </p:sp>
    </p:spTree>
    <p:extLst>
      <p:ext uri="{BB962C8B-B14F-4D97-AF65-F5344CB8AC3E}">
        <p14:creationId xmlns:p14="http://schemas.microsoft.com/office/powerpoint/2010/main" val="2640554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75556" y="5085184"/>
            <a:ext cx="7992888" cy="1080120"/>
          </a:xfrm>
        </p:spPr>
        <p:txBody>
          <a:bodyPr>
            <a:normAutofit/>
          </a:bodyPr>
          <a:lstStyle/>
          <a:p>
            <a:pPr algn="l"/>
            <a:r>
              <a:rPr lang="es-ES" dirty="0"/>
              <a:t>   </a:t>
            </a:r>
          </a:p>
        </p:txBody>
      </p:sp>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4" name="TextBox 3">
            <a:extLst>
              <a:ext uri="{FF2B5EF4-FFF2-40B4-BE49-F238E27FC236}">
                <a16:creationId xmlns:a16="http://schemas.microsoft.com/office/drawing/2014/main" id="{BE58A764-5146-48A5-A4EC-AD3C60D64BD7}"/>
              </a:ext>
            </a:extLst>
          </p:cNvPr>
          <p:cNvSpPr txBox="1"/>
          <p:nvPr/>
        </p:nvSpPr>
        <p:spPr>
          <a:xfrm>
            <a:off x="683568" y="1754813"/>
            <a:ext cx="8061811" cy="1384995"/>
          </a:xfrm>
          <a:prstGeom prst="rect">
            <a:avLst/>
          </a:prstGeom>
          <a:noFill/>
        </p:spPr>
        <p:txBody>
          <a:bodyPr wrap="square" rtlCol="0">
            <a:spAutoFit/>
          </a:bodyPr>
          <a:lstStyle/>
          <a:p>
            <a:r>
              <a:rPr lang="en-US" sz="2800" dirty="0"/>
              <a:t>Let’s observe the result of multiplying on the right by a matrix of this type </a:t>
            </a:r>
          </a:p>
          <a:p>
            <a:endParaRPr lang="en-US" sz="2800"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D4E7288-D220-41CC-9DC3-BDF10CBE7D44}"/>
                  </a:ext>
                </a:extLst>
              </p:cNvPr>
              <p:cNvSpPr txBox="1"/>
              <p:nvPr/>
            </p:nvSpPr>
            <p:spPr>
              <a:xfrm>
                <a:off x="1022069" y="3201520"/>
                <a:ext cx="6948772" cy="1379608"/>
              </a:xfrm>
              <a:prstGeom prst="rect">
                <a:avLst/>
              </a:prstGeom>
              <a:noFill/>
            </p:spPr>
            <p:txBody>
              <a:bodyPr wrap="square" lIns="0" tIns="0" rIns="0" bIns="0" rtlCol="0">
                <a:spAutoFit/>
              </a:bodyPr>
              <a:lstStyle/>
              <a:p>
                <a14:m>
                  <m:oMath xmlns:m="http://schemas.openxmlformats.org/officeDocument/2006/math">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𝑀</m:t>
                              </m:r>
                            </m:e>
                            <m:e>
                              <m:r>
                                <a:rPr lang="en-US" sz="2400" i="1">
                                  <a:latin typeface="Cambria Math" panose="02040503050406030204" pitchFamily="18" charset="0"/>
                                </a:rPr>
                                <m:t>𝐴</m:t>
                              </m:r>
                            </m:e>
                            <m:e>
                              <m:r>
                                <a:rPr lang="en-US" sz="2400" i="1">
                                  <a:latin typeface="Cambria Math" panose="02040503050406030204" pitchFamily="18" charset="0"/>
                                </a:rPr>
                                <m:t>𝑇</m:t>
                              </m:r>
                            </m:e>
                            <m:e>
                              <m:r>
                                <a:rPr lang="en-US" sz="2400" i="1">
                                  <a:latin typeface="Cambria Math" panose="02040503050406030204" pitchFamily="18" charset="0"/>
                                </a:rPr>
                                <m:t>𝑅</m:t>
                              </m:r>
                            </m:e>
                          </m:mr>
                          <m:mr>
                            <m:e>
                              <m:r>
                                <a:rPr lang="en-US" sz="2400" i="1">
                                  <a:latin typeface="Cambria Math" panose="02040503050406030204" pitchFamily="18" charset="0"/>
                                </a:rPr>
                                <m:t>𝐼</m:t>
                              </m:r>
                            </m:e>
                            <m:e>
                              <m:r>
                                <a:rPr lang="en-US" sz="2400" i="1">
                                  <a:latin typeface="Cambria Math" panose="02040503050406030204" pitchFamily="18" charset="0"/>
                                </a:rPr>
                                <m:t>𝑋</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mr>
                          <m:mr>
                            <m:e>
                              <m:r>
                                <a:rPr lang="en-US" sz="2400" i="1">
                                  <a:latin typeface="Cambria Math" panose="02040503050406030204" pitchFamily="18" charset="0"/>
                                </a:rPr>
                                <m:t>𝐶</m:t>
                              </m:r>
                            </m:e>
                            <m:e>
                              <m:r>
                                <a:rPr lang="en-US" sz="2400" i="1">
                                  <a:latin typeface="Cambria Math" panose="02040503050406030204" pitchFamily="18" charset="0"/>
                                </a:rPr>
                                <m:t>𝑂</m:t>
                              </m:r>
                            </m:e>
                            <m:e>
                              <m:r>
                                <a:rPr lang="en-US" sz="2400" i="1">
                                  <a:latin typeface="Cambria Math" panose="02040503050406030204" pitchFamily="18" charset="0"/>
                                </a:rPr>
                                <m:t>𝑁</m:t>
                              </m:r>
                            </m:e>
                            <m:e>
                              <m:r>
                                <a:rPr lang="en-US" sz="2400" i="1">
                                  <a:latin typeface="Cambria Math" panose="02040503050406030204" pitchFamily="18" charset="0"/>
                                </a:rPr>
                                <m:t>𝑇</m:t>
                              </m:r>
                            </m:e>
                          </m:mr>
                          <m:mr>
                            <m:e>
                              <m:r>
                                <a:rPr lang="en-US" sz="2400" i="1">
                                  <a:latin typeface="Cambria Math" panose="02040503050406030204" pitchFamily="18" charset="0"/>
                                </a:rPr>
                                <m:t>𝐸</m:t>
                              </m:r>
                            </m:e>
                            <m:e>
                              <m:r>
                                <a:rPr lang="en-US" sz="2400" i="1">
                                  <a:latin typeface="Cambria Math" panose="02040503050406030204" pitchFamily="18" charset="0"/>
                                </a:rPr>
                                <m:t>𝑁</m:t>
                              </m:r>
                            </m:e>
                            <m:e>
                              <m:r>
                                <a:rPr lang="en-US" sz="2400" i="1">
                                  <a:latin typeface="Cambria Math" panose="02040503050406030204" pitchFamily="18" charset="0"/>
                                </a:rPr>
                                <m:t>𝑇</m:t>
                              </m:r>
                            </m:e>
                            <m:e>
                              <m:r>
                                <a:rPr lang="en-US" sz="2400" b="0" i="1" smtClean="0">
                                  <a:latin typeface="Cambria Math" panose="02040503050406030204" pitchFamily="18" charset="0"/>
                                </a:rPr>
                                <m:t>_</m:t>
                              </m:r>
                            </m:e>
                          </m:mr>
                        </m:m>
                      </m:e>
                    </m:d>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mr>
                          <m:mr>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mr>
                          <m:mr>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b="0" i="1" smtClean="0">
                                  <a:latin typeface="Cambria Math" panose="02040503050406030204" pitchFamily="18" charset="0"/>
                                </a:rPr>
                                <m:t>0</m:t>
                              </m:r>
                            </m:e>
                          </m:mr>
                          <m:mr>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
                      </m:e>
                    </m:d>
                  </m:oMath>
                </a14:m>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𝑀</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e>
                              <m:r>
                                <a:rPr lang="en-US" sz="2400" b="0" i="1" smtClean="0">
                                  <a:latin typeface="Cambria Math" panose="02040503050406030204" pitchFamily="18" charset="0"/>
                                </a:rPr>
                                <m:t>𝐴</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e>
                              <m:r>
                                <a:rPr lang="en-US" sz="2400" b="0" i="1" smtClean="0">
                                  <a:latin typeface="Cambria Math" panose="02040503050406030204" pitchFamily="18" charset="0"/>
                                </a:rPr>
                                <m:t>𝑋</m:t>
                              </m:r>
                            </m:e>
                          </m:mr>
                          <m:mr>
                            <m:e>
                              <m:r>
                                <a:rPr lang="en-US" sz="2400" b="0" i="1" smtClean="0">
                                  <a:latin typeface="Cambria Math" panose="02040503050406030204" pitchFamily="18" charset="0"/>
                                </a:rPr>
                                <m:t>𝐶</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𝑂</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𝑇</m:t>
                              </m:r>
                            </m:e>
                            <m:e>
                              <m:r>
                                <a:rPr lang="en-US" sz="2400" b="0" i="1" smtClean="0">
                                  <a:latin typeface="Cambria Math" panose="02040503050406030204" pitchFamily="18" charset="0"/>
                                </a:rPr>
                                <m:t>_</m:t>
                              </m:r>
                            </m:e>
                            <m:e>
                              <m:r>
                                <a:rPr lang="en-US" sz="2400" b="0" i="1" smtClean="0">
                                  <a:latin typeface="Cambria Math" panose="02040503050406030204" pitchFamily="18" charset="0"/>
                                </a:rPr>
                                <m:t>𝑁</m:t>
                              </m:r>
                            </m:e>
                          </m:mr>
                        </m:m>
                      </m:e>
                    </m:d>
                  </m:oMath>
                </a14:m>
                <a:endParaRPr lang="en-US" sz="2400" dirty="0"/>
              </a:p>
            </p:txBody>
          </p:sp>
        </mc:Choice>
        <mc:Fallback xmlns="">
          <p:sp>
            <p:nvSpPr>
              <p:cNvPr id="7" name="TextBox 6">
                <a:extLst>
                  <a:ext uri="{FF2B5EF4-FFF2-40B4-BE49-F238E27FC236}">
                    <a16:creationId xmlns:a16="http://schemas.microsoft.com/office/drawing/2014/main" id="{3D4E7288-D220-41CC-9DC3-BDF10CBE7D44}"/>
                  </a:ext>
                </a:extLst>
              </p:cNvPr>
              <p:cNvSpPr txBox="1">
                <a:spLocks noRot="1" noChangeAspect="1" noMove="1" noResize="1" noEditPoints="1" noAdjustHandles="1" noChangeArrowheads="1" noChangeShapeType="1" noTextEdit="1"/>
              </p:cNvSpPr>
              <p:nvPr/>
            </p:nvSpPr>
            <p:spPr>
              <a:xfrm>
                <a:off x="1022069" y="3201520"/>
                <a:ext cx="6948772" cy="1379608"/>
              </a:xfrm>
              <a:prstGeom prst="rect">
                <a:avLst/>
              </a:prstGeom>
              <a:blipFill>
                <a:blip r:embed="rId2"/>
                <a:stretch>
                  <a:fillRect/>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dirty="0"/>
              <a:t>AND THE ACTION ON THE RIGHT?</a:t>
            </a:r>
          </a:p>
        </p:txBody>
      </p:sp>
      <p:sp>
        <p:nvSpPr>
          <p:cNvPr id="8" name="TextBox 7">
            <a:extLst>
              <a:ext uri="{FF2B5EF4-FFF2-40B4-BE49-F238E27FC236}">
                <a16:creationId xmlns:a16="http://schemas.microsoft.com/office/drawing/2014/main" id="{09315B28-7007-4E04-9103-25384C3AB8FF}"/>
              </a:ext>
            </a:extLst>
          </p:cNvPr>
          <p:cNvSpPr txBox="1"/>
          <p:nvPr/>
        </p:nvSpPr>
        <p:spPr>
          <a:xfrm>
            <a:off x="575556" y="5013176"/>
            <a:ext cx="8061811" cy="523220"/>
          </a:xfrm>
          <a:prstGeom prst="rect">
            <a:avLst/>
          </a:prstGeom>
          <a:noFill/>
        </p:spPr>
        <p:txBody>
          <a:bodyPr wrap="square" rtlCol="0">
            <a:spAutoFit/>
          </a:bodyPr>
          <a:lstStyle/>
          <a:p>
            <a:r>
              <a:rPr lang="en-US" sz="2800" dirty="0"/>
              <a:t>What effect did it have on the matrix it multiplies?</a:t>
            </a:r>
          </a:p>
        </p:txBody>
      </p:sp>
      <p:sp>
        <p:nvSpPr>
          <p:cNvPr id="2" name="Arrow: Right 1">
            <a:hlinkClick r:id="" action="ppaction://hlinkshowjump?jump=nextslide">
              <a:snd r:embed="rId3" name="laser.wav"/>
            </a:hlinkClick>
            <a:extLst>
              <a:ext uri="{FF2B5EF4-FFF2-40B4-BE49-F238E27FC236}">
                <a16:creationId xmlns:a16="http://schemas.microsoft.com/office/drawing/2014/main" id="{B386FA00-0761-4057-A16F-EE306F699858}"/>
              </a:ext>
            </a:extLst>
          </p:cNvPr>
          <p:cNvSpPr/>
          <p:nvPr/>
        </p:nvSpPr>
        <p:spPr>
          <a:xfrm>
            <a:off x="3568933" y="5805264"/>
            <a:ext cx="2016224" cy="6059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hlinkClick r:id="" action="ppaction://hlinkshowjump?jump=nextslide">
                  <a:snd r:embed="rId4" name="suction.wav"/>
                </a:hlinkClick>
              </a:rPr>
              <a:t>ANSWER</a:t>
            </a:r>
            <a:endParaRPr lang="en-US" dirty="0"/>
          </a:p>
        </p:txBody>
      </p:sp>
    </p:spTree>
    <p:extLst>
      <p:ext uri="{BB962C8B-B14F-4D97-AF65-F5344CB8AC3E}">
        <p14:creationId xmlns:p14="http://schemas.microsoft.com/office/powerpoint/2010/main" val="2900363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51375" y="5732735"/>
            <a:ext cx="7992888" cy="1080120"/>
          </a:xfrm>
        </p:spPr>
        <p:txBody>
          <a:bodyPr>
            <a:normAutofit/>
          </a:bodyPr>
          <a:lstStyle/>
          <a:p>
            <a:pPr algn="l"/>
            <a:r>
              <a:rPr lang="es-ES" dirty="0"/>
              <a:t>   </a:t>
            </a:r>
          </a:p>
        </p:txBody>
      </p:sp>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4" name="TextBox 3">
            <a:extLst>
              <a:ext uri="{FF2B5EF4-FFF2-40B4-BE49-F238E27FC236}">
                <a16:creationId xmlns:a16="http://schemas.microsoft.com/office/drawing/2014/main" id="{BE58A764-5146-48A5-A4EC-AD3C60D64BD7}"/>
              </a:ext>
            </a:extLst>
          </p:cNvPr>
          <p:cNvSpPr txBox="1"/>
          <p:nvPr/>
        </p:nvSpPr>
        <p:spPr>
          <a:xfrm>
            <a:off x="582452" y="4040547"/>
            <a:ext cx="8061811" cy="1815882"/>
          </a:xfrm>
          <a:prstGeom prst="rect">
            <a:avLst/>
          </a:prstGeom>
          <a:noFill/>
        </p:spPr>
        <p:txBody>
          <a:bodyPr wrap="square" rtlCol="0">
            <a:spAutoFit/>
          </a:bodyPr>
          <a:lstStyle/>
          <a:p>
            <a:r>
              <a:rPr lang="en-US" sz="2800" dirty="0"/>
              <a:t>      It has permuted the rows of the matrix.</a:t>
            </a:r>
          </a:p>
          <a:p>
            <a:r>
              <a:rPr lang="en-US" sz="2800" dirty="0"/>
              <a:t>      It has permuted the columns of the matrix.</a:t>
            </a:r>
          </a:p>
          <a:p>
            <a:r>
              <a:rPr lang="en-US" sz="2800" dirty="0"/>
              <a:t>      It has transposed the matrix</a:t>
            </a:r>
          </a:p>
          <a:p>
            <a:r>
              <a:rPr lang="en-US" sz="2800" dirty="0"/>
              <a:t>      None of the others</a:t>
            </a:r>
          </a:p>
        </p:txBody>
      </p:sp>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a:t>QUESTION</a:t>
            </a:r>
            <a:endParaRPr lang="es-ES" dirty="0"/>
          </a:p>
        </p:txBody>
      </p:sp>
      <p:sp>
        <p:nvSpPr>
          <p:cNvPr id="8" name="TextBox 7">
            <a:extLst>
              <a:ext uri="{FF2B5EF4-FFF2-40B4-BE49-F238E27FC236}">
                <a16:creationId xmlns:a16="http://schemas.microsoft.com/office/drawing/2014/main" id="{09315B28-7007-4E04-9103-25384C3AB8FF}"/>
              </a:ext>
            </a:extLst>
          </p:cNvPr>
          <p:cNvSpPr txBox="1"/>
          <p:nvPr/>
        </p:nvSpPr>
        <p:spPr>
          <a:xfrm>
            <a:off x="575556" y="3337828"/>
            <a:ext cx="8061811" cy="523220"/>
          </a:xfrm>
          <a:prstGeom prst="rect">
            <a:avLst/>
          </a:prstGeom>
          <a:noFill/>
        </p:spPr>
        <p:txBody>
          <a:bodyPr wrap="square" rtlCol="0">
            <a:spAutoFit/>
          </a:bodyPr>
          <a:lstStyle/>
          <a:p>
            <a:r>
              <a:rPr lang="en-US" sz="2800" dirty="0"/>
              <a:t>What effect did it have on the matrix it multiplies?</a:t>
            </a:r>
          </a:p>
        </p:txBody>
      </p:sp>
      <p:sp>
        <p:nvSpPr>
          <p:cNvPr id="6" name="Rectangle 5">
            <a:hlinkClick r:id="" action="ppaction://hlinkshowjump?jump=nextslide">
              <a:snd r:embed="rId3" name="explode.wav"/>
            </a:hlinkClick>
            <a:extLst>
              <a:ext uri="{FF2B5EF4-FFF2-40B4-BE49-F238E27FC236}">
                <a16:creationId xmlns:a16="http://schemas.microsoft.com/office/drawing/2014/main" id="{41E8FA74-152C-40DA-9593-E335FF347F79}"/>
              </a:ext>
            </a:extLst>
          </p:cNvPr>
          <p:cNvSpPr/>
          <p:nvPr/>
        </p:nvSpPr>
        <p:spPr>
          <a:xfrm>
            <a:off x="575556" y="4003642"/>
            <a:ext cx="587020"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a:t>
            </a:r>
            <a:r>
              <a:rPr lang="en-US" sz="2800" b="1" cap="none" spc="0" dirty="0">
                <a:ln w="22225">
                  <a:solidFill>
                    <a:schemeClr val="accent2"/>
                  </a:solidFill>
                  <a:prstDash val="solid"/>
                </a:ln>
                <a:solidFill>
                  <a:schemeClr val="accent2">
                    <a:lumMod val="40000"/>
                    <a:lumOff val="60000"/>
                  </a:schemeClr>
                </a:solidFill>
                <a:effectLst/>
              </a:rPr>
              <a:t>a)</a:t>
            </a:r>
          </a:p>
        </p:txBody>
      </p:sp>
      <p:sp>
        <p:nvSpPr>
          <p:cNvPr id="10" name="Rectangle 9">
            <a:hlinkClick r:id="rId4" action="ppaction://hlinksldjump">
              <a:snd r:embed="rId5" name="applause.wav"/>
            </a:hlinkClick>
            <a:extLst>
              <a:ext uri="{FF2B5EF4-FFF2-40B4-BE49-F238E27FC236}">
                <a16:creationId xmlns:a16="http://schemas.microsoft.com/office/drawing/2014/main" id="{0D0CC963-0EFE-4381-821A-89C45DFC4E42}"/>
              </a:ext>
            </a:extLst>
          </p:cNvPr>
          <p:cNvSpPr/>
          <p:nvPr/>
        </p:nvSpPr>
        <p:spPr>
          <a:xfrm>
            <a:off x="593391" y="4526862"/>
            <a:ext cx="601447"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(b)</a:t>
            </a:r>
            <a:endParaRPr lang="en-US" sz="2800" b="1" cap="none" spc="0" dirty="0">
              <a:ln w="22225">
                <a:solidFill>
                  <a:schemeClr val="accent2"/>
                </a:solidFill>
                <a:prstDash val="solid"/>
              </a:ln>
              <a:solidFill>
                <a:schemeClr val="accent2">
                  <a:lumMod val="40000"/>
                  <a:lumOff val="60000"/>
                </a:schemeClr>
              </a:solidFill>
              <a:effectLst/>
            </a:endParaRPr>
          </a:p>
        </p:txBody>
      </p:sp>
      <p:sp>
        <p:nvSpPr>
          <p:cNvPr id="11" name="Rectangle 10">
            <a:hlinkClick r:id="" action="ppaction://hlinkshowjump?jump=nextslide">
              <a:snd r:embed="rId3" name="explode.wav"/>
            </a:hlinkClick>
            <a:extLst>
              <a:ext uri="{FF2B5EF4-FFF2-40B4-BE49-F238E27FC236}">
                <a16:creationId xmlns:a16="http://schemas.microsoft.com/office/drawing/2014/main" id="{2B97F7A7-3578-4C1F-877B-0D1BD26E29BB}"/>
              </a:ext>
            </a:extLst>
          </p:cNvPr>
          <p:cNvSpPr/>
          <p:nvPr/>
        </p:nvSpPr>
        <p:spPr>
          <a:xfrm>
            <a:off x="614230" y="4922004"/>
            <a:ext cx="559769"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(c</a:t>
            </a:r>
            <a:r>
              <a:rPr lang="en-US" sz="2800" b="1" cap="none" spc="0" dirty="0">
                <a:ln w="22225">
                  <a:solidFill>
                    <a:schemeClr val="accent2"/>
                  </a:solidFill>
                  <a:prstDash val="solid"/>
                </a:ln>
                <a:solidFill>
                  <a:schemeClr val="accent2">
                    <a:lumMod val="40000"/>
                    <a:lumOff val="60000"/>
                  </a:schemeClr>
                </a:solidFill>
                <a:effectLst/>
              </a:rPr>
              <a:t>)</a:t>
            </a:r>
          </a:p>
        </p:txBody>
      </p:sp>
      <p:sp>
        <p:nvSpPr>
          <p:cNvPr id="12" name="Rectangle 11">
            <a:hlinkClick r:id="" action="ppaction://hlinkshowjump?jump=nextslide">
              <a:snd r:embed="rId3" name="explode.wav"/>
            </a:hlinkClick>
            <a:extLst>
              <a:ext uri="{FF2B5EF4-FFF2-40B4-BE49-F238E27FC236}">
                <a16:creationId xmlns:a16="http://schemas.microsoft.com/office/drawing/2014/main" id="{DDAA3F7A-9D3A-485C-B708-353603D9C9C3}"/>
              </a:ext>
            </a:extLst>
          </p:cNvPr>
          <p:cNvSpPr/>
          <p:nvPr/>
        </p:nvSpPr>
        <p:spPr>
          <a:xfrm>
            <a:off x="593390" y="5354052"/>
            <a:ext cx="601448" cy="523220"/>
          </a:xfrm>
          <a:prstGeom prst="rect">
            <a:avLst/>
          </a:prstGeom>
          <a:noFill/>
        </p:spPr>
        <p:txBody>
          <a:bodyPr wrap="none" lIns="91440" tIns="45720" rIns="91440" bIns="45720">
            <a:spAutoFit/>
          </a:bodyPr>
          <a:lstStyle/>
          <a:p>
            <a:pPr algn="ctr"/>
            <a:r>
              <a:rPr lang="en-US" sz="2800" b="1" dirty="0">
                <a:ln w="22225">
                  <a:solidFill>
                    <a:schemeClr val="accent2"/>
                  </a:solidFill>
                  <a:prstDash val="solid"/>
                </a:ln>
                <a:solidFill>
                  <a:schemeClr val="accent2">
                    <a:lumMod val="40000"/>
                    <a:lumOff val="60000"/>
                  </a:schemeClr>
                </a:solidFill>
              </a:rPr>
              <a:t>(d</a:t>
            </a:r>
            <a:r>
              <a:rPr lang="en-US" sz="2800" b="1" cap="none" spc="0" dirty="0">
                <a:ln w="22225">
                  <a:solidFill>
                    <a:schemeClr val="accent2"/>
                  </a:solidFill>
                  <a:prstDash val="solid"/>
                </a:ln>
                <a:solidFill>
                  <a:schemeClr val="accent2">
                    <a:lumMod val="40000"/>
                    <a:lumOff val="60000"/>
                  </a:schemeClr>
                </a:solidFill>
                <a:effectLst/>
              </a:rPr>
              <a:t>)</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409B7198-92A9-4CC6-AB24-F347067780ED}"/>
                  </a:ext>
                </a:extLst>
              </p:cNvPr>
              <p:cNvSpPr txBox="1"/>
              <p:nvPr/>
            </p:nvSpPr>
            <p:spPr>
              <a:xfrm>
                <a:off x="1022069" y="1545336"/>
                <a:ext cx="6948772" cy="1379608"/>
              </a:xfrm>
              <a:prstGeom prst="rect">
                <a:avLst/>
              </a:prstGeom>
              <a:noFill/>
            </p:spPr>
            <p:txBody>
              <a:bodyPr wrap="square" lIns="0" tIns="0" rIns="0" bIns="0" rtlCol="0">
                <a:spAutoFit/>
              </a:bodyPr>
              <a:lstStyle/>
              <a:p>
                <a14:m>
                  <m:oMath xmlns:m="http://schemas.openxmlformats.org/officeDocument/2006/math">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𝑀</m:t>
                              </m:r>
                            </m:e>
                            <m:e>
                              <m:r>
                                <a:rPr lang="en-US" sz="2400" i="1">
                                  <a:latin typeface="Cambria Math" panose="02040503050406030204" pitchFamily="18" charset="0"/>
                                </a:rPr>
                                <m:t>𝐴</m:t>
                              </m:r>
                            </m:e>
                            <m:e>
                              <m:r>
                                <a:rPr lang="en-US" sz="2400" i="1">
                                  <a:latin typeface="Cambria Math" panose="02040503050406030204" pitchFamily="18" charset="0"/>
                                </a:rPr>
                                <m:t>𝑇</m:t>
                              </m:r>
                            </m:e>
                            <m:e>
                              <m:r>
                                <a:rPr lang="en-US" sz="2400" i="1">
                                  <a:latin typeface="Cambria Math" panose="02040503050406030204" pitchFamily="18" charset="0"/>
                                </a:rPr>
                                <m:t>𝑅</m:t>
                              </m:r>
                            </m:e>
                          </m:mr>
                          <m:mr>
                            <m:e>
                              <m:r>
                                <a:rPr lang="en-US" sz="2400" i="1">
                                  <a:latin typeface="Cambria Math" panose="02040503050406030204" pitchFamily="18" charset="0"/>
                                </a:rPr>
                                <m:t>𝐼</m:t>
                              </m:r>
                            </m:e>
                            <m:e>
                              <m:r>
                                <a:rPr lang="en-US" sz="2400" i="1">
                                  <a:latin typeface="Cambria Math" panose="02040503050406030204" pitchFamily="18" charset="0"/>
                                </a:rPr>
                                <m:t>𝑋</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mr>
                          <m:mr>
                            <m:e>
                              <m:r>
                                <a:rPr lang="en-US" sz="2400" i="1">
                                  <a:latin typeface="Cambria Math" panose="02040503050406030204" pitchFamily="18" charset="0"/>
                                </a:rPr>
                                <m:t>𝐶</m:t>
                              </m:r>
                            </m:e>
                            <m:e>
                              <m:r>
                                <a:rPr lang="en-US" sz="2400" i="1">
                                  <a:latin typeface="Cambria Math" panose="02040503050406030204" pitchFamily="18" charset="0"/>
                                </a:rPr>
                                <m:t>𝑂</m:t>
                              </m:r>
                            </m:e>
                            <m:e>
                              <m:r>
                                <a:rPr lang="en-US" sz="2400" i="1">
                                  <a:latin typeface="Cambria Math" panose="02040503050406030204" pitchFamily="18" charset="0"/>
                                </a:rPr>
                                <m:t>𝑁</m:t>
                              </m:r>
                            </m:e>
                            <m:e>
                              <m:r>
                                <a:rPr lang="en-US" sz="2400" i="1">
                                  <a:latin typeface="Cambria Math" panose="02040503050406030204" pitchFamily="18" charset="0"/>
                                </a:rPr>
                                <m:t>𝑇</m:t>
                              </m:r>
                            </m:e>
                          </m:mr>
                          <m:mr>
                            <m:e>
                              <m:r>
                                <a:rPr lang="en-US" sz="2400" i="1">
                                  <a:latin typeface="Cambria Math" panose="02040503050406030204" pitchFamily="18" charset="0"/>
                                </a:rPr>
                                <m:t>𝐸</m:t>
                              </m:r>
                            </m:e>
                            <m:e>
                              <m:r>
                                <a:rPr lang="en-US" sz="2400" i="1">
                                  <a:latin typeface="Cambria Math" panose="02040503050406030204" pitchFamily="18" charset="0"/>
                                </a:rPr>
                                <m:t>𝑁</m:t>
                              </m:r>
                            </m:e>
                            <m:e>
                              <m:r>
                                <a:rPr lang="en-US" sz="2400" i="1">
                                  <a:latin typeface="Cambria Math" panose="02040503050406030204" pitchFamily="18" charset="0"/>
                                </a:rPr>
                                <m:t>𝑇</m:t>
                              </m:r>
                            </m:e>
                            <m:e>
                              <m:r>
                                <a:rPr lang="en-US" sz="2400" b="0" i="1" smtClean="0">
                                  <a:latin typeface="Cambria Math" panose="02040503050406030204" pitchFamily="18" charset="0"/>
                                </a:rPr>
                                <m:t>_</m:t>
                              </m:r>
                            </m:e>
                          </m:mr>
                        </m:m>
                      </m:e>
                    </m:d>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mr>
                          <m:mr>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mr>
                          <m:mr>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b="0" i="1" smtClean="0">
                                  <a:latin typeface="Cambria Math" panose="02040503050406030204" pitchFamily="18" charset="0"/>
                                </a:rPr>
                                <m:t>0</m:t>
                              </m:r>
                            </m:e>
                          </m:mr>
                          <m:mr>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
                      </m:e>
                    </m:d>
                  </m:oMath>
                </a14:m>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𝑀</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e>
                              <m:r>
                                <a:rPr lang="en-US" sz="2400" b="0" i="1" smtClean="0">
                                  <a:latin typeface="Cambria Math" panose="02040503050406030204" pitchFamily="18" charset="0"/>
                                </a:rPr>
                                <m:t>𝐴</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_</m:t>
                              </m:r>
                            </m:e>
                            <m:e>
                              <m:r>
                                <a:rPr lang="en-US" sz="2400" b="0" i="1" smtClean="0">
                                  <a:latin typeface="Cambria Math" panose="02040503050406030204" pitchFamily="18" charset="0"/>
                                </a:rPr>
                                <m:t>_</m:t>
                              </m:r>
                            </m:e>
                            <m:e>
                              <m:r>
                                <a:rPr lang="en-US" sz="2400" b="0" i="1" smtClean="0">
                                  <a:latin typeface="Cambria Math" panose="02040503050406030204" pitchFamily="18" charset="0"/>
                                </a:rPr>
                                <m:t>𝑋</m:t>
                              </m:r>
                            </m:e>
                          </m:mr>
                          <m:mr>
                            <m:e>
                              <m:r>
                                <a:rPr lang="en-US" sz="2400" b="0" i="1" smtClean="0">
                                  <a:latin typeface="Cambria Math" panose="02040503050406030204" pitchFamily="18" charset="0"/>
                                </a:rPr>
                                <m:t>𝐶</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𝑂</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𝑇</m:t>
                              </m:r>
                            </m:e>
                            <m:e>
                              <m:r>
                                <a:rPr lang="en-US" sz="2400" b="0" i="1" smtClean="0">
                                  <a:latin typeface="Cambria Math" panose="02040503050406030204" pitchFamily="18" charset="0"/>
                                </a:rPr>
                                <m:t>_</m:t>
                              </m:r>
                            </m:e>
                            <m:e>
                              <m:r>
                                <a:rPr lang="en-US" sz="2400" b="0" i="1" smtClean="0">
                                  <a:latin typeface="Cambria Math" panose="02040503050406030204" pitchFamily="18" charset="0"/>
                                </a:rPr>
                                <m:t>𝑁</m:t>
                              </m:r>
                            </m:e>
                          </m:mr>
                        </m:m>
                      </m:e>
                    </m:d>
                  </m:oMath>
                </a14:m>
                <a:endParaRPr lang="en-US" sz="2400" dirty="0"/>
              </a:p>
            </p:txBody>
          </p:sp>
        </mc:Choice>
        <mc:Fallback xmlns="">
          <p:sp>
            <p:nvSpPr>
              <p:cNvPr id="14" name="TextBox 13">
                <a:extLst>
                  <a:ext uri="{FF2B5EF4-FFF2-40B4-BE49-F238E27FC236}">
                    <a16:creationId xmlns:a16="http://schemas.microsoft.com/office/drawing/2014/main" id="{409B7198-92A9-4CC6-AB24-F347067780ED}"/>
                  </a:ext>
                </a:extLst>
              </p:cNvPr>
              <p:cNvSpPr txBox="1">
                <a:spLocks noRot="1" noChangeAspect="1" noMove="1" noResize="1" noEditPoints="1" noAdjustHandles="1" noChangeArrowheads="1" noChangeShapeType="1" noTextEdit="1"/>
              </p:cNvSpPr>
              <p:nvPr/>
            </p:nvSpPr>
            <p:spPr>
              <a:xfrm>
                <a:off x="1022069" y="1545336"/>
                <a:ext cx="6948772" cy="1379608"/>
              </a:xfrm>
              <a:prstGeom prst="rect">
                <a:avLst/>
              </a:prstGeom>
              <a:blipFill>
                <a:blip r:embed="rId6"/>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29164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575556" y="1997901"/>
            <a:ext cx="7992888"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s-ES" dirty="0"/>
          </a:p>
          <a:p>
            <a:pPr algn="l"/>
            <a:endParaRPr lang="es-ES" dirty="0"/>
          </a:p>
          <a:p>
            <a:pPr algn="l"/>
            <a:endParaRPr lang="es-ES" dirty="0"/>
          </a:p>
        </p:txBody>
      </p:sp>
      <p:sp>
        <p:nvSpPr>
          <p:cNvPr id="9" name="Title 1">
            <a:extLst>
              <a:ext uri="{FF2B5EF4-FFF2-40B4-BE49-F238E27FC236}">
                <a16:creationId xmlns:a16="http://schemas.microsoft.com/office/drawing/2014/main" id="{EEF579BA-DE89-4EE2-8E6A-698D686B0229}"/>
              </a:ext>
            </a:extLst>
          </p:cNvPr>
          <p:cNvSpPr txBox="1">
            <a:spLocks/>
          </p:cNvSpPr>
          <p:nvPr/>
        </p:nvSpPr>
        <p:spPr>
          <a:xfrm>
            <a:off x="14211" y="158775"/>
            <a:ext cx="896448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dirty="0"/>
              <a:t>QUESTION</a:t>
            </a:r>
          </a:p>
        </p:txBody>
      </p:sp>
      <p:sp>
        <p:nvSpPr>
          <p:cNvPr id="8" name="TextBox 7">
            <a:extLst>
              <a:ext uri="{FF2B5EF4-FFF2-40B4-BE49-F238E27FC236}">
                <a16:creationId xmlns:a16="http://schemas.microsoft.com/office/drawing/2014/main" id="{09315B28-7007-4E04-9103-25384C3AB8FF}"/>
              </a:ext>
            </a:extLst>
          </p:cNvPr>
          <p:cNvSpPr txBox="1"/>
          <p:nvPr/>
        </p:nvSpPr>
        <p:spPr>
          <a:xfrm>
            <a:off x="575556" y="4149080"/>
            <a:ext cx="8061811" cy="523220"/>
          </a:xfrm>
          <a:prstGeom prst="rect">
            <a:avLst/>
          </a:prstGeom>
          <a:noFill/>
        </p:spPr>
        <p:txBody>
          <a:bodyPr wrap="square" rtlCol="0">
            <a:spAutoFit/>
          </a:bodyPr>
          <a:lstStyle/>
          <a:p>
            <a:r>
              <a:rPr lang="en-US" sz="2800" dirty="0"/>
              <a:t>NOOOO!!! Look closely at the result and answer again</a:t>
            </a:r>
          </a:p>
        </p:txBody>
      </p:sp>
      <p:sp>
        <p:nvSpPr>
          <p:cNvPr id="2" name="Arrow: Right 1">
            <a:hlinkClick r:id="" action="ppaction://hlinkshowjump?jump=previousslide"/>
            <a:extLst>
              <a:ext uri="{FF2B5EF4-FFF2-40B4-BE49-F238E27FC236}">
                <a16:creationId xmlns:a16="http://schemas.microsoft.com/office/drawing/2014/main" id="{B386FA00-0761-4057-A16F-EE306F699858}"/>
              </a:ext>
            </a:extLst>
          </p:cNvPr>
          <p:cNvSpPr/>
          <p:nvPr/>
        </p:nvSpPr>
        <p:spPr>
          <a:xfrm>
            <a:off x="3568933" y="5919415"/>
            <a:ext cx="2016224" cy="605929"/>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COME BACK</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EB92F1D-033D-4D8D-B68C-3F244EFC7AE0}"/>
                  </a:ext>
                </a:extLst>
              </p:cNvPr>
              <p:cNvSpPr txBox="1"/>
              <p:nvPr/>
            </p:nvSpPr>
            <p:spPr>
              <a:xfrm>
                <a:off x="1022069" y="1988840"/>
                <a:ext cx="6948772" cy="1379608"/>
              </a:xfrm>
              <a:prstGeom prst="rect">
                <a:avLst/>
              </a:prstGeom>
              <a:noFill/>
            </p:spPr>
            <p:txBody>
              <a:bodyPr wrap="square" lIns="0" tIns="0" rIns="0" bIns="0" rtlCol="0">
                <a:spAutoFit/>
              </a:bodyPr>
              <a:lstStyle/>
              <a:p>
                <a14:m>
                  <m:oMath xmlns:m="http://schemas.openxmlformats.org/officeDocument/2006/math">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i="1">
                                  <a:latin typeface="Cambria Math" panose="02040503050406030204" pitchFamily="18" charset="0"/>
                                </a:rPr>
                                <m:t>𝑀</m:t>
                              </m:r>
                            </m:e>
                            <m:e>
                              <m:r>
                                <a:rPr lang="en-US" sz="2400" i="1">
                                  <a:latin typeface="Cambria Math" panose="02040503050406030204" pitchFamily="18" charset="0"/>
                                </a:rPr>
                                <m:t>𝐴</m:t>
                              </m:r>
                            </m:e>
                            <m:e>
                              <m:r>
                                <a:rPr lang="en-US" sz="2400" i="1">
                                  <a:latin typeface="Cambria Math" panose="02040503050406030204" pitchFamily="18" charset="0"/>
                                </a:rPr>
                                <m:t>𝑇</m:t>
                              </m:r>
                            </m:e>
                            <m:e>
                              <m:r>
                                <a:rPr lang="en-US" sz="2400" i="1">
                                  <a:latin typeface="Cambria Math" panose="02040503050406030204" pitchFamily="18" charset="0"/>
                                </a:rPr>
                                <m:t>𝑅</m:t>
                              </m:r>
                            </m:e>
                          </m:mr>
                          <m:mr>
                            <m:e>
                              <m:r>
                                <a:rPr lang="en-US" sz="2400" i="1">
                                  <a:latin typeface="Cambria Math" panose="02040503050406030204" pitchFamily="18" charset="0"/>
                                </a:rPr>
                                <m:t>𝐼</m:t>
                              </m:r>
                            </m:e>
                            <m:e>
                              <m:r>
                                <a:rPr lang="en-US" sz="2400" i="1">
                                  <a:latin typeface="Cambria Math" panose="02040503050406030204" pitchFamily="18" charset="0"/>
                                </a:rPr>
                                <m:t>𝑋</m:t>
                              </m:r>
                            </m:e>
                            <m:e>
                              <m:r>
                                <a:rPr lang="en-US" sz="2400" i="1">
                                  <a:latin typeface="Cambria Math" panose="02040503050406030204" pitchFamily="18" charset="0"/>
                                </a:rPr>
                                <m:t> </m:t>
                              </m:r>
                            </m:e>
                            <m:e>
                              <m:r>
                                <a:rPr lang="en-US" sz="2400" i="1">
                                  <a:latin typeface="Cambria Math" panose="02040503050406030204" pitchFamily="18" charset="0"/>
                                </a:rPr>
                                <m:t> </m:t>
                              </m:r>
                            </m:e>
                          </m:mr>
                          <m:mr>
                            <m:e>
                              <m:r>
                                <a:rPr lang="en-US" sz="2400" i="1">
                                  <a:latin typeface="Cambria Math" panose="02040503050406030204" pitchFamily="18" charset="0"/>
                                </a:rPr>
                                <m:t>𝐶</m:t>
                              </m:r>
                            </m:e>
                            <m:e>
                              <m:r>
                                <a:rPr lang="en-US" sz="2400" i="1">
                                  <a:latin typeface="Cambria Math" panose="02040503050406030204" pitchFamily="18" charset="0"/>
                                </a:rPr>
                                <m:t>𝑂</m:t>
                              </m:r>
                            </m:e>
                            <m:e>
                              <m:r>
                                <a:rPr lang="en-US" sz="2400" i="1">
                                  <a:latin typeface="Cambria Math" panose="02040503050406030204" pitchFamily="18" charset="0"/>
                                </a:rPr>
                                <m:t>𝑁</m:t>
                              </m:r>
                            </m:e>
                            <m:e>
                              <m:r>
                                <a:rPr lang="en-US" sz="2400" i="1">
                                  <a:latin typeface="Cambria Math" panose="02040503050406030204" pitchFamily="18" charset="0"/>
                                </a:rPr>
                                <m:t>𝑇</m:t>
                              </m:r>
                            </m:e>
                          </m:mr>
                          <m:mr>
                            <m:e>
                              <m:r>
                                <a:rPr lang="en-US" sz="2400" i="1">
                                  <a:latin typeface="Cambria Math" panose="02040503050406030204" pitchFamily="18" charset="0"/>
                                </a:rPr>
                                <m:t>𝐸</m:t>
                              </m:r>
                            </m:e>
                            <m:e>
                              <m:r>
                                <a:rPr lang="en-US" sz="2400" i="1">
                                  <a:latin typeface="Cambria Math" panose="02040503050406030204" pitchFamily="18" charset="0"/>
                                </a:rPr>
                                <m:t>𝑁</m:t>
                              </m:r>
                            </m:e>
                            <m:e>
                              <m:r>
                                <a:rPr lang="en-US" sz="2400" i="1">
                                  <a:latin typeface="Cambria Math" panose="02040503050406030204" pitchFamily="18" charset="0"/>
                                </a:rPr>
                                <m:t>𝑇</m:t>
                              </m:r>
                            </m:e>
                            <m:e>
                              <m:r>
                                <a:rPr lang="en-US" sz="2400" i="1">
                                  <a:latin typeface="Cambria Math" panose="02040503050406030204" pitchFamily="18" charset="0"/>
                                </a:rPr>
                                <m:t> </m:t>
                              </m:r>
                            </m:e>
                          </m:mr>
                        </m:m>
                      </m:e>
                    </m:d>
                    <m:d>
                      <m:dPr>
                        <m:ctrlPr>
                          <a:rPr lang="en-US" sz="2400" i="1" smtClean="0">
                            <a:latin typeface="Cambria Math" panose="02040503050406030204" pitchFamily="18" charset="0"/>
                          </a:rPr>
                        </m:ctrlPr>
                      </m:dPr>
                      <m:e>
                        <m:m>
                          <m:mPr>
                            <m:mcs>
                              <m:mc>
                                <m:mcPr>
                                  <m:count m:val="4"/>
                                  <m:mcJc m:val="center"/>
                                </m:mcPr>
                              </m:mc>
                            </m:mcs>
                            <m:ctrlPr>
                              <a:rPr lang="en-US" sz="2400" i="1">
                                <a:latin typeface="Cambria Math" panose="02040503050406030204" pitchFamily="18" charset="0"/>
                              </a:rPr>
                            </m:ctrlPr>
                          </m:mPr>
                          <m:mr>
                            <m:e>
                              <m:r>
                                <m:rPr>
                                  <m:brk m:alnAt="7"/>
                                </m:rP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mr>
                          <m:mr>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mr>
                          <m:mr>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b="0" i="1" smtClean="0">
                                  <a:latin typeface="Cambria Math" panose="02040503050406030204" pitchFamily="18" charset="0"/>
                                </a:rPr>
                                <m:t>0</m:t>
                              </m:r>
                            </m:e>
                          </m:mr>
                          <m:mr>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mr>
                        </m:m>
                      </m:e>
                    </m:d>
                  </m:oMath>
                </a14:m>
                <a:r>
                  <a:rPr lang="en-US" sz="2400" dirty="0"/>
                  <a:t>= </a:t>
                </a:r>
                <a14:m>
                  <m:oMath xmlns:m="http://schemas.openxmlformats.org/officeDocument/2006/math">
                    <m:d>
                      <m:dPr>
                        <m:ctrlPr>
                          <a:rPr lang="en-US" sz="2400" i="1">
                            <a:latin typeface="Cambria Math" panose="02040503050406030204" pitchFamily="18" charset="0"/>
                          </a:rPr>
                        </m:ctrlPr>
                      </m:dPr>
                      <m:e>
                        <m:m>
                          <m:mPr>
                            <m:mcs>
                              <m:mc>
                                <m:mcPr>
                                  <m:count m:val="4"/>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𝑀</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𝑅</m:t>
                              </m:r>
                            </m:e>
                            <m:e>
                              <m:r>
                                <a:rPr lang="en-US" sz="2400" b="0" i="1" smtClean="0">
                                  <a:latin typeface="Cambria Math" panose="02040503050406030204" pitchFamily="18" charset="0"/>
                                </a:rPr>
                                <m:t>𝐴</m:t>
                              </m:r>
                            </m:e>
                          </m:mr>
                          <m:mr>
                            <m:e>
                              <m:r>
                                <a:rPr lang="en-US" sz="2400" b="0" i="1" smtClean="0">
                                  <a:latin typeface="Cambria Math" panose="02040503050406030204" pitchFamily="18" charset="0"/>
                                </a:rPr>
                                <m:t>𝐼</m:t>
                              </m:r>
                            </m:e>
                            <m:e>
                              <m:r>
                                <a:rPr lang="en-US" sz="2400" b="0" i="1" smtClean="0">
                                  <a:latin typeface="Cambria Math" panose="02040503050406030204" pitchFamily="18" charset="0"/>
                                </a:rPr>
                                <m:t> </m:t>
                              </m:r>
                            </m:e>
                            <m:e>
                              <m:r>
                                <a:rPr lang="en-US" sz="2400" b="0" i="1" smtClean="0">
                                  <a:latin typeface="Cambria Math" panose="02040503050406030204" pitchFamily="18" charset="0"/>
                                </a:rPr>
                                <m:t> </m:t>
                              </m:r>
                            </m:e>
                            <m:e>
                              <m:r>
                                <a:rPr lang="en-US" sz="2400" b="0" i="1" smtClean="0">
                                  <a:latin typeface="Cambria Math" panose="02040503050406030204" pitchFamily="18" charset="0"/>
                                </a:rPr>
                                <m:t>𝑋</m:t>
                              </m:r>
                            </m:e>
                          </m:mr>
                          <m:mr>
                            <m:e>
                              <m:r>
                                <a:rPr lang="en-US" sz="2400" b="0" i="1" smtClean="0">
                                  <a:latin typeface="Cambria Math" panose="02040503050406030204" pitchFamily="18" charset="0"/>
                                </a:rPr>
                                <m:t>𝐶</m:t>
                              </m:r>
                            </m:e>
                            <m:e>
                              <m:r>
                                <a:rPr lang="en-US" sz="2400" b="0" i="1" smtClean="0">
                                  <a:latin typeface="Cambria Math" panose="02040503050406030204" pitchFamily="18" charset="0"/>
                                </a:rPr>
                                <m:t>𝑁</m:t>
                              </m:r>
                            </m:e>
                            <m:e>
                              <m:r>
                                <a:rPr lang="en-US" sz="2400" b="0" i="1" smtClean="0">
                                  <a:latin typeface="Cambria Math" panose="02040503050406030204" pitchFamily="18" charset="0"/>
                                </a:rPr>
                                <m:t>𝑇</m:t>
                              </m:r>
                            </m:e>
                            <m:e>
                              <m:r>
                                <a:rPr lang="en-US" sz="2400" b="0" i="1" smtClean="0">
                                  <a:latin typeface="Cambria Math" panose="02040503050406030204" pitchFamily="18" charset="0"/>
                                </a:rPr>
                                <m:t>𝑂</m:t>
                              </m:r>
                            </m:e>
                          </m:mr>
                          <m:mr>
                            <m:e>
                              <m:r>
                                <a:rPr lang="en-US" sz="2400" b="0" i="1" smtClean="0">
                                  <a:latin typeface="Cambria Math" panose="02040503050406030204" pitchFamily="18" charset="0"/>
                                </a:rPr>
                                <m:t>𝐸</m:t>
                              </m:r>
                            </m:e>
                            <m:e>
                              <m:r>
                                <a:rPr lang="en-US" sz="2400" b="0" i="1" smtClean="0">
                                  <a:latin typeface="Cambria Math" panose="02040503050406030204" pitchFamily="18" charset="0"/>
                                </a:rPr>
                                <m:t>𝑇</m:t>
                              </m:r>
                            </m:e>
                            <m:e>
                              <m:r>
                                <a:rPr lang="en-US" sz="2400" b="0" i="1" smtClean="0">
                                  <a:latin typeface="Cambria Math" panose="02040503050406030204" pitchFamily="18" charset="0"/>
                                </a:rPr>
                                <m:t> </m:t>
                              </m:r>
                            </m:e>
                            <m:e>
                              <m:r>
                                <a:rPr lang="en-US" sz="2400" b="0" i="1" smtClean="0">
                                  <a:latin typeface="Cambria Math" panose="02040503050406030204" pitchFamily="18" charset="0"/>
                                </a:rPr>
                                <m:t>𝑁</m:t>
                              </m:r>
                            </m:e>
                          </m:mr>
                        </m:m>
                      </m:e>
                    </m:d>
                  </m:oMath>
                </a14:m>
                <a:endParaRPr lang="en-US" sz="2400" dirty="0"/>
              </a:p>
            </p:txBody>
          </p:sp>
        </mc:Choice>
        <mc:Fallback xmlns="">
          <p:sp>
            <p:nvSpPr>
              <p:cNvPr id="10" name="TextBox 9">
                <a:extLst>
                  <a:ext uri="{FF2B5EF4-FFF2-40B4-BE49-F238E27FC236}">
                    <a16:creationId xmlns:a16="http://schemas.microsoft.com/office/drawing/2014/main" id="{5EB92F1D-033D-4D8D-B68C-3F244EFC7AE0}"/>
                  </a:ext>
                </a:extLst>
              </p:cNvPr>
              <p:cNvSpPr txBox="1">
                <a:spLocks noRot="1" noChangeAspect="1" noMove="1" noResize="1" noEditPoints="1" noAdjustHandles="1" noChangeArrowheads="1" noChangeShapeType="1" noTextEdit="1"/>
              </p:cNvSpPr>
              <p:nvPr/>
            </p:nvSpPr>
            <p:spPr>
              <a:xfrm>
                <a:off x="1022069" y="1988840"/>
                <a:ext cx="6948772" cy="1379608"/>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4152415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9502</TotalTime>
  <Words>1173</Words>
  <Application>Microsoft Office PowerPoint</Application>
  <PresentationFormat>On-screen Show (4:3)</PresentationFormat>
  <Paragraphs>208</Paragraphs>
  <Slides>32</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Cambria Math</vt:lpstr>
      <vt:lpstr>Office Theme</vt:lpstr>
      <vt:lpstr> PERMUTATION  MATRICES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ESPIES CRIPTOGRÀFICS DEL PARC DE LA CIUTADELLA</dc:title>
  <dc:creator>German</dc:creator>
  <cp:lastModifiedBy>german.saez</cp:lastModifiedBy>
  <cp:revision>284</cp:revision>
  <dcterms:created xsi:type="dcterms:W3CDTF">2018-06-06T10:37:10Z</dcterms:created>
  <dcterms:modified xsi:type="dcterms:W3CDTF">2025-03-31T01:57:19Z</dcterms:modified>
</cp:coreProperties>
</file>