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0"/>
  </p:notesMasterIdLst>
  <p:sldIdLst>
    <p:sldId id="260" r:id="rId2"/>
    <p:sldId id="257" r:id="rId3"/>
    <p:sldId id="261" r:id="rId4"/>
    <p:sldId id="268" r:id="rId5"/>
    <p:sldId id="266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8000"/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70" autoAdjust="0"/>
  </p:normalViewPr>
  <p:slideViewPr>
    <p:cSldViewPr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15E7D-1BD3-4977-93AB-9C38E12CEFEF}" type="datetimeFigureOut">
              <a:rPr lang="ca-ES" smtClean="0"/>
              <a:pPr/>
              <a:t>21/9/2025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ED7B5-2681-41CD-A8A2-6561526EAC4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6753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/>
              <a:t>Feu clic aquí per editar l'estil de subtítols del patró.</a:t>
            </a:r>
            <a:endParaRPr kumimoji="0" lang="en-US"/>
          </a:p>
        </p:txBody>
      </p:sp>
      <p:sp>
        <p:nvSpPr>
          <p:cNvPr id="28" name="Contenidor de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17" name="Contenidor de peu de pà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or rect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or rect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or rect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or rect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Contenidor de número de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8" name="Contenidor de contingut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Contenidor de peu de pà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or rect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or rect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or rect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or rect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or rect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12" name="Contenidor de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a-ES"/>
              <a:t>Feu clic aquí per editar estils</a:t>
            </a:r>
          </a:p>
        </p:txBody>
      </p:sp>
      <p:sp>
        <p:nvSpPr>
          <p:cNvPr id="14" name="Contenidor de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a-ES"/>
              <a:t>Feu clic aquí per editar estils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6" name="Contenidor de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or rect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/>
              <a:t>Feu clic aquí per editar estils</a:t>
            </a:r>
          </a:p>
        </p:txBody>
      </p:sp>
      <p:sp>
        <p:nvSpPr>
          <p:cNvPr id="8" name="Connector rect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or rect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idor de contingut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a-ES"/>
              <a:t>Feu clic aquí per editar estils</a:t>
            </a:r>
          </a:p>
          <a:p>
            <a:pPr lvl="1" eaLnBrk="1" latinLnBrk="0" hangingPunct="1"/>
            <a:r>
              <a:rPr lang="ca-ES"/>
              <a:t>Segon nivell</a:t>
            </a:r>
          </a:p>
          <a:p>
            <a:pPr lvl="2" eaLnBrk="1" latinLnBrk="0" hangingPunct="1"/>
            <a:r>
              <a:rPr lang="ca-ES"/>
              <a:t>Tercer nivell</a:t>
            </a:r>
          </a:p>
          <a:p>
            <a:pPr lvl="3" eaLnBrk="1" latinLnBrk="0" hangingPunct="1"/>
            <a:r>
              <a:rPr lang="ca-ES"/>
              <a:t>Quart nivell</a:t>
            </a:r>
          </a:p>
          <a:p>
            <a:pPr lvl="4" eaLnBrk="1" latinLnBrk="0" hangingPunct="1"/>
            <a:r>
              <a:rPr lang="ca-ES"/>
              <a:t>Cinquè nivell</a:t>
            </a:r>
            <a:endParaRPr kumimoji="0" lang="en-US"/>
          </a:p>
        </p:txBody>
      </p:sp>
      <p:sp>
        <p:nvSpPr>
          <p:cNvPr id="21" name="Contenidor de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22" name="Contenidor de número de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Contenidor de peu de pà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a-ES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/>
              <a:t>Feu clic aquí per editar estils</a:t>
            </a:r>
          </a:p>
        </p:txBody>
      </p:sp>
      <p:sp>
        <p:nvSpPr>
          <p:cNvPr id="10" name="Connector rect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or rect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or rect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or rect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Contenidor de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Contenidor de peu de pà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a-ES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/>
              <a:t>Feu clic aquí per editar estils</a:t>
            </a:r>
          </a:p>
          <a:p>
            <a:pPr lvl="1" eaLnBrk="1" latinLnBrk="0" hangingPunct="1"/>
            <a:r>
              <a:rPr kumimoji="0" lang="ca-ES"/>
              <a:t>Segon nivell</a:t>
            </a:r>
          </a:p>
          <a:p>
            <a:pPr lvl="2" eaLnBrk="1" latinLnBrk="0" hangingPunct="1"/>
            <a:r>
              <a:rPr kumimoji="0" lang="ca-ES"/>
              <a:t>Tercer nivell</a:t>
            </a:r>
          </a:p>
          <a:p>
            <a:pPr lvl="3" eaLnBrk="1" latinLnBrk="0" hangingPunct="1"/>
            <a:r>
              <a:rPr kumimoji="0" lang="ca-ES"/>
              <a:t>Quart nivell</a:t>
            </a:r>
          </a:p>
          <a:p>
            <a:pPr lvl="4" eaLnBrk="1" latinLnBrk="0" hangingPunct="1"/>
            <a:r>
              <a:rPr kumimoji="0" lang="ca-ES"/>
              <a:t>Cinquè nivell</a:t>
            </a:r>
            <a:endParaRPr kumimoji="0" lang="en-US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4EF9E0-4130-487A-8AF4-729C834E7207}" type="datetimeFigureOut">
              <a:rPr lang="es-ES" smtClean="0"/>
              <a:pPr/>
              <a:t>21/09/2025</a:t>
            </a:fld>
            <a:endParaRPr lang="es-ES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4A39FC-03BC-434C-94A6-65A3E9FC8CD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Trigonometría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Resolución </a:t>
            </a:r>
            <a:r>
              <a:rPr lang="es-ES" dirty="0"/>
              <a:t>de triángulos rectángulos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Notación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275856" y="980728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/>
              <a:t>A, B, C </a:t>
            </a:r>
            <a:r>
              <a:rPr lang="es-ES" dirty="0"/>
              <a:t>son vértices</a:t>
            </a:r>
          </a:p>
          <a:p>
            <a:r>
              <a:rPr lang="es-ES" dirty="0"/>
              <a:t>a, b, c</a:t>
            </a:r>
            <a:r>
              <a:rPr lang="es-ES" i="1" dirty="0"/>
              <a:t> </a:t>
            </a:r>
            <a:r>
              <a:rPr lang="es-ES" dirty="0"/>
              <a:t>son aristas</a:t>
            </a:r>
          </a:p>
          <a:p>
            <a:r>
              <a:rPr lang="es-ES" i="1" dirty="0"/>
              <a:t>α, </a:t>
            </a:r>
            <a:r>
              <a:rPr lang="el-GR" i="1" dirty="0"/>
              <a:t>β</a:t>
            </a:r>
            <a:r>
              <a:rPr lang="es-ES" i="1" dirty="0"/>
              <a:t>, </a:t>
            </a:r>
            <a:r>
              <a:rPr lang="el-GR" i="1" dirty="0"/>
              <a:t>γ</a:t>
            </a:r>
            <a:r>
              <a:rPr lang="es-ES" i="1" dirty="0"/>
              <a:t> </a:t>
            </a:r>
            <a:r>
              <a:rPr lang="es-ES" dirty="0"/>
              <a:t>son ángulos</a:t>
            </a:r>
          </a:p>
        </p:txBody>
      </p:sp>
      <p:pic>
        <p:nvPicPr>
          <p:cNvPr id="8" name="11 Marcador de contenido" descr="rectangl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276872"/>
            <a:ext cx="5134325" cy="366789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la hipotenusa </a:t>
            </a:r>
            <a:r>
              <a:rPr lang="es-ES" dirty="0">
                <a:solidFill>
                  <a:srgbClr val="009900"/>
                </a:solidFill>
              </a:rPr>
              <a:t>a</a:t>
            </a:r>
            <a:r>
              <a:rPr lang="es-ES" dirty="0"/>
              <a:t> y el ángulo</a:t>
            </a:r>
            <a:r>
              <a:rPr lang="el-GR" i="1" dirty="0"/>
              <a:t> </a:t>
            </a:r>
            <a:r>
              <a:rPr lang="el-GR" i="1" dirty="0">
                <a:solidFill>
                  <a:srgbClr val="009900"/>
                </a:solidFill>
              </a:rPr>
              <a:t>β</a:t>
            </a:r>
            <a:r>
              <a:rPr lang="es-ES" dirty="0"/>
              <a:t>, hallar los lados </a:t>
            </a:r>
            <a:r>
              <a:rPr lang="es-ES" dirty="0">
                <a:solidFill>
                  <a:srgbClr val="C00000"/>
                </a:solidFill>
              </a:rPr>
              <a:t>b</a:t>
            </a:r>
            <a:r>
              <a:rPr lang="es-ES" dirty="0"/>
              <a:t>, </a:t>
            </a:r>
            <a:r>
              <a:rPr lang="es-ES" dirty="0">
                <a:solidFill>
                  <a:srgbClr val="C00000"/>
                </a:solidFill>
              </a:rPr>
              <a:t>c</a:t>
            </a:r>
            <a:r>
              <a:rPr lang="es-ES" dirty="0"/>
              <a:t> y el ángulo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a </a:t>
            </a:r>
            <a:r>
              <a:rPr lang="es-ES" i="1" dirty="0"/>
              <a:t>= </a:t>
            </a:r>
            <a:r>
              <a:rPr lang="es-ES" dirty="0"/>
              <a:t>650, </a:t>
            </a:r>
            <a:r>
              <a:rPr lang="el-GR" i="1" dirty="0"/>
              <a:t>β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30º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UARIO\Documents\CFIS camins-mates\Becari de calcul\MOOC\imatges\1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573016"/>
            <a:ext cx="4410323" cy="2719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la hipotenusa </a:t>
            </a:r>
            <a:r>
              <a:rPr lang="es-ES" dirty="0">
                <a:solidFill>
                  <a:srgbClr val="009900"/>
                </a:solidFill>
              </a:rPr>
              <a:t>a</a:t>
            </a:r>
            <a:r>
              <a:rPr lang="es-ES" dirty="0"/>
              <a:t> y el ángulo</a:t>
            </a:r>
            <a:r>
              <a:rPr lang="el-GR" i="1" dirty="0"/>
              <a:t> </a:t>
            </a:r>
            <a:r>
              <a:rPr lang="el-GR" i="1" dirty="0">
                <a:solidFill>
                  <a:srgbClr val="009900"/>
                </a:solidFill>
              </a:rPr>
              <a:t>β</a:t>
            </a:r>
            <a:r>
              <a:rPr lang="es-ES" dirty="0"/>
              <a:t>, hallar los lados </a:t>
            </a:r>
            <a:r>
              <a:rPr lang="es-ES" dirty="0">
                <a:solidFill>
                  <a:srgbClr val="C00000"/>
                </a:solidFill>
              </a:rPr>
              <a:t>b</a:t>
            </a:r>
            <a:r>
              <a:rPr lang="es-ES" dirty="0"/>
              <a:t>, </a:t>
            </a:r>
            <a:r>
              <a:rPr lang="es-ES" dirty="0">
                <a:solidFill>
                  <a:srgbClr val="C00000"/>
                </a:solidFill>
              </a:rPr>
              <a:t>c</a:t>
            </a:r>
            <a:r>
              <a:rPr lang="es-ES" dirty="0"/>
              <a:t> y el ángulo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endParaRPr lang="es-ES" i="1" dirty="0"/>
          </a:p>
          <a:p>
            <a:r>
              <a:rPr lang="es-ES" dirty="0"/>
              <a:t>Solución:</a:t>
            </a:r>
          </a:p>
          <a:p>
            <a:endParaRPr lang="es-ES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a </a:t>
            </a:r>
            <a:r>
              <a:rPr lang="es-ES" i="1" dirty="0"/>
              <a:t>= </a:t>
            </a:r>
            <a:r>
              <a:rPr lang="es-ES" dirty="0"/>
              <a:t>650, </a:t>
            </a:r>
            <a:r>
              <a:rPr lang="el-GR" i="1" dirty="0"/>
              <a:t>β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30º; hallamos </a:t>
            </a:r>
            <a:r>
              <a:rPr lang="el-GR" i="1" dirty="0"/>
              <a:t>γ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60º, </a:t>
            </a:r>
            <a:br>
              <a:rPr lang="es-ES" dirty="0"/>
            </a:br>
            <a:r>
              <a:rPr lang="es-ES" dirty="0"/>
              <a:t>b = 325 y c = 562.9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7" name="Picture 3" descr="C:\Users\USUARIO\Documents\CFIS camins-mates\Becari de calcul\MOOC\imatges\1-1e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356992"/>
            <a:ext cx="1762894" cy="1830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2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el cateto </a:t>
            </a:r>
            <a:r>
              <a:rPr lang="es-ES" dirty="0">
                <a:solidFill>
                  <a:srgbClr val="009900"/>
                </a:solidFill>
              </a:rPr>
              <a:t>c </a:t>
            </a:r>
            <a:r>
              <a:rPr lang="es-ES" dirty="0"/>
              <a:t>y el ángulo</a:t>
            </a:r>
            <a:r>
              <a:rPr lang="el-GR" i="1" dirty="0"/>
              <a:t> </a:t>
            </a:r>
            <a:r>
              <a:rPr lang="el-GR" i="1" dirty="0">
                <a:solidFill>
                  <a:srgbClr val="009900"/>
                </a:solidFill>
              </a:rPr>
              <a:t>β</a:t>
            </a:r>
            <a:r>
              <a:rPr lang="es-ES" i="1" dirty="0"/>
              <a:t>,</a:t>
            </a:r>
            <a:r>
              <a:rPr lang="es-ES" i="1" dirty="0">
                <a:solidFill>
                  <a:srgbClr val="009900"/>
                </a:solidFill>
              </a:rPr>
              <a:t> </a:t>
            </a:r>
            <a:r>
              <a:rPr lang="es-ES" dirty="0"/>
              <a:t>hallar los lados </a:t>
            </a:r>
            <a:r>
              <a:rPr lang="es-ES" dirty="0">
                <a:solidFill>
                  <a:srgbClr val="C00000"/>
                </a:solidFill>
              </a:rPr>
              <a:t>a</a:t>
            </a:r>
            <a:r>
              <a:rPr lang="es-ES" dirty="0"/>
              <a:t>, </a:t>
            </a:r>
            <a:r>
              <a:rPr lang="es-ES" dirty="0">
                <a:solidFill>
                  <a:srgbClr val="C00000"/>
                </a:solidFill>
              </a:rPr>
              <a:t>b</a:t>
            </a:r>
            <a:r>
              <a:rPr lang="es-ES" dirty="0"/>
              <a:t> y el ángulo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c </a:t>
            </a:r>
            <a:r>
              <a:rPr lang="es-ES" i="1" dirty="0"/>
              <a:t>= </a:t>
            </a:r>
            <a:r>
              <a:rPr lang="es-ES" dirty="0"/>
              <a:t>20, </a:t>
            </a:r>
            <a:r>
              <a:rPr lang="el-GR" i="1" dirty="0"/>
              <a:t>β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45º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USUARIO\Documents\CFIS camins-mates\Becari de calcul\MOOC\imatges\1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429000"/>
            <a:ext cx="3234358" cy="3003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2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el cateto </a:t>
            </a:r>
            <a:r>
              <a:rPr lang="es-ES" dirty="0">
                <a:solidFill>
                  <a:srgbClr val="009900"/>
                </a:solidFill>
              </a:rPr>
              <a:t>c </a:t>
            </a:r>
            <a:r>
              <a:rPr lang="es-ES" dirty="0"/>
              <a:t>y el ángulo</a:t>
            </a:r>
            <a:r>
              <a:rPr lang="el-GR" i="1" dirty="0"/>
              <a:t> </a:t>
            </a:r>
            <a:r>
              <a:rPr lang="el-GR" i="1" dirty="0">
                <a:solidFill>
                  <a:srgbClr val="009900"/>
                </a:solidFill>
              </a:rPr>
              <a:t>β</a:t>
            </a:r>
            <a:r>
              <a:rPr lang="es-ES" i="1" dirty="0"/>
              <a:t>,</a:t>
            </a:r>
            <a:r>
              <a:rPr lang="es-ES" i="1" dirty="0">
                <a:solidFill>
                  <a:srgbClr val="009900"/>
                </a:solidFill>
              </a:rPr>
              <a:t> </a:t>
            </a:r>
            <a:r>
              <a:rPr lang="es-ES" dirty="0"/>
              <a:t>hallar los lados </a:t>
            </a:r>
            <a:r>
              <a:rPr lang="es-ES" dirty="0">
                <a:solidFill>
                  <a:srgbClr val="C00000"/>
                </a:solidFill>
              </a:rPr>
              <a:t>a</a:t>
            </a:r>
            <a:r>
              <a:rPr lang="es-ES" dirty="0"/>
              <a:t>, </a:t>
            </a:r>
            <a:r>
              <a:rPr lang="es-ES" dirty="0">
                <a:solidFill>
                  <a:srgbClr val="C00000"/>
                </a:solidFill>
              </a:rPr>
              <a:t>b</a:t>
            </a:r>
            <a:r>
              <a:rPr lang="es-ES" dirty="0"/>
              <a:t> y el ángulo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endParaRPr lang="es-ES" i="1" dirty="0"/>
          </a:p>
          <a:p>
            <a:r>
              <a:rPr lang="es-ES" dirty="0"/>
              <a:t>Solución:</a:t>
            </a:r>
          </a:p>
          <a:p>
            <a:endParaRPr lang="es-ES" dirty="0"/>
          </a:p>
          <a:p>
            <a:pPr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c </a:t>
            </a:r>
            <a:r>
              <a:rPr lang="es-ES" i="1" dirty="0"/>
              <a:t>= </a:t>
            </a:r>
            <a:r>
              <a:rPr lang="es-ES" dirty="0"/>
              <a:t>20, </a:t>
            </a:r>
            <a:r>
              <a:rPr lang="el-GR" i="1" dirty="0"/>
              <a:t>β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45º; hallamos </a:t>
            </a:r>
            <a:r>
              <a:rPr lang="el-GR" i="1" dirty="0"/>
              <a:t>γ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45º, b = 20 y a = 28.28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1" name="Picture 3" descr="C:\Users\USUARIO\Documents\CFIS camins-mates\Becari de calcul\MOOC\imatges\1-2e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284984"/>
            <a:ext cx="1728192" cy="19147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3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los dos catetos </a:t>
            </a:r>
            <a:r>
              <a:rPr lang="es-ES" dirty="0">
                <a:solidFill>
                  <a:srgbClr val="009900"/>
                </a:solidFill>
              </a:rPr>
              <a:t>b</a:t>
            </a:r>
            <a:r>
              <a:rPr lang="es-ES" dirty="0"/>
              <a:t> y </a:t>
            </a:r>
            <a:r>
              <a:rPr lang="es-ES" dirty="0">
                <a:solidFill>
                  <a:srgbClr val="009900"/>
                </a:solidFill>
              </a:rPr>
              <a:t>c</a:t>
            </a:r>
            <a:r>
              <a:rPr lang="es-ES" dirty="0"/>
              <a:t>, hallar el lado </a:t>
            </a:r>
            <a:r>
              <a:rPr lang="es-ES" dirty="0">
                <a:solidFill>
                  <a:srgbClr val="C00000"/>
                </a:solidFill>
              </a:rPr>
              <a:t>a</a:t>
            </a:r>
            <a:r>
              <a:rPr lang="es-ES" dirty="0"/>
              <a:t> y los ángulos </a:t>
            </a:r>
            <a:r>
              <a:rPr lang="el-GR" i="1" dirty="0">
                <a:solidFill>
                  <a:srgbClr val="C00000"/>
                </a:solidFill>
              </a:rPr>
              <a:t>β</a:t>
            </a:r>
            <a:r>
              <a:rPr lang="es-ES" i="1" dirty="0"/>
              <a:t> </a:t>
            </a:r>
            <a:r>
              <a:rPr lang="es-ES" dirty="0"/>
              <a:t>y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</a:t>
            </a:r>
            <a:r>
              <a:rPr lang="es-ES" i="1" dirty="0"/>
              <a:t>b = </a:t>
            </a:r>
            <a:r>
              <a:rPr lang="es-ES" dirty="0"/>
              <a:t>6, </a:t>
            </a:r>
            <a:r>
              <a:rPr lang="es-ES" i="1" dirty="0"/>
              <a:t>c = </a:t>
            </a:r>
            <a:r>
              <a:rPr lang="es-ES" dirty="0"/>
              <a:t>8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USUARIO\Documents\CFIS camins-mates\Becari de calcul\MOOC\imatges\1-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429000"/>
            <a:ext cx="4026446" cy="3076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 3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88776" y="1600200"/>
            <a:ext cx="7467600" cy="4873752"/>
          </a:xfrm>
        </p:spPr>
        <p:txBody>
          <a:bodyPr>
            <a:normAutofit/>
          </a:bodyPr>
          <a:lstStyle/>
          <a:p>
            <a:r>
              <a:rPr lang="es-ES" dirty="0"/>
              <a:t>Dados los dos catetos </a:t>
            </a:r>
            <a:r>
              <a:rPr lang="es-ES" dirty="0">
                <a:solidFill>
                  <a:srgbClr val="009900"/>
                </a:solidFill>
              </a:rPr>
              <a:t>b</a:t>
            </a:r>
            <a:r>
              <a:rPr lang="es-ES" dirty="0"/>
              <a:t> y </a:t>
            </a:r>
            <a:r>
              <a:rPr lang="es-ES" dirty="0">
                <a:solidFill>
                  <a:srgbClr val="009900"/>
                </a:solidFill>
              </a:rPr>
              <a:t>c</a:t>
            </a:r>
            <a:r>
              <a:rPr lang="es-ES" dirty="0"/>
              <a:t>, hallar el lado </a:t>
            </a:r>
            <a:r>
              <a:rPr lang="es-ES" dirty="0">
                <a:solidFill>
                  <a:srgbClr val="C00000"/>
                </a:solidFill>
              </a:rPr>
              <a:t>a</a:t>
            </a:r>
            <a:r>
              <a:rPr lang="es-ES" dirty="0"/>
              <a:t> y los ángulos </a:t>
            </a:r>
            <a:r>
              <a:rPr lang="el-GR" i="1" dirty="0">
                <a:solidFill>
                  <a:srgbClr val="C00000"/>
                </a:solidFill>
              </a:rPr>
              <a:t>β</a:t>
            </a:r>
            <a:r>
              <a:rPr lang="es-ES" i="1" dirty="0"/>
              <a:t> </a:t>
            </a:r>
            <a:r>
              <a:rPr lang="es-ES" dirty="0"/>
              <a:t>y</a:t>
            </a:r>
            <a:r>
              <a:rPr lang="es-ES" i="1" dirty="0"/>
              <a:t> </a:t>
            </a:r>
            <a:r>
              <a:rPr lang="el-GR" i="1" dirty="0">
                <a:solidFill>
                  <a:srgbClr val="C00000"/>
                </a:solidFill>
              </a:rPr>
              <a:t>γ</a:t>
            </a:r>
            <a:r>
              <a:rPr lang="es-ES" i="1" dirty="0"/>
              <a:t>.</a:t>
            </a:r>
          </a:p>
          <a:p>
            <a:endParaRPr lang="es-ES" i="1" dirty="0"/>
          </a:p>
          <a:p>
            <a:r>
              <a:rPr lang="es-ES" dirty="0"/>
              <a:t>Solución:</a:t>
            </a:r>
          </a:p>
          <a:p>
            <a:endParaRPr lang="es-ES" dirty="0"/>
          </a:p>
          <a:p>
            <a:pPr>
              <a:buNone/>
            </a:pPr>
            <a:endParaRPr lang="es-ES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pPr algn="ctr">
              <a:buNone/>
            </a:pPr>
            <a:endParaRPr lang="es-ES" i="1" dirty="0"/>
          </a:p>
          <a:p>
            <a:r>
              <a:rPr lang="es-ES" dirty="0"/>
              <a:t>Ejemplo: </a:t>
            </a:r>
            <a:r>
              <a:rPr lang="es-ES" i="1" dirty="0"/>
              <a:t>b = </a:t>
            </a:r>
            <a:r>
              <a:rPr lang="es-ES" dirty="0"/>
              <a:t>6, </a:t>
            </a:r>
            <a:r>
              <a:rPr lang="es-ES" i="1" dirty="0"/>
              <a:t>c = </a:t>
            </a:r>
            <a:r>
              <a:rPr lang="es-ES" dirty="0"/>
              <a:t>8; hallamos a </a:t>
            </a:r>
            <a:r>
              <a:rPr lang="es-ES" i="1" dirty="0"/>
              <a:t>= </a:t>
            </a:r>
            <a:r>
              <a:rPr lang="es-ES" dirty="0"/>
              <a:t>10, </a:t>
            </a:r>
            <a:r>
              <a:rPr lang="el-GR" i="1" dirty="0"/>
              <a:t>β</a:t>
            </a:r>
            <a:r>
              <a:rPr lang="ca-ES" i="1" dirty="0"/>
              <a:t> </a:t>
            </a:r>
            <a:r>
              <a:rPr lang="es-ES" i="1" dirty="0"/>
              <a:t>= </a:t>
            </a:r>
            <a:r>
              <a:rPr lang="es-ES" dirty="0"/>
              <a:t>36.87</a:t>
            </a:r>
            <a:r>
              <a:rPr lang="es-ES" i="1" dirty="0"/>
              <a:t>º </a:t>
            </a:r>
            <a:r>
              <a:rPr lang="es-ES" dirty="0"/>
              <a:t>y </a:t>
            </a:r>
            <a:r>
              <a:rPr lang="el-GR" i="1" dirty="0"/>
              <a:t>γ</a:t>
            </a:r>
            <a:r>
              <a:rPr lang="ca-ES" i="1" dirty="0"/>
              <a:t> </a:t>
            </a:r>
            <a:r>
              <a:rPr lang="es-ES" i="1"/>
              <a:t>= </a:t>
            </a:r>
            <a:r>
              <a:rPr lang="es-ES"/>
              <a:t>53.13º</a:t>
            </a:r>
            <a:endParaRPr lang="es-E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C:\Users\USUARIO\Documents\CFIS camins-mates\Becari de calcul\MOOC\imatges\1-3e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356992"/>
            <a:ext cx="1898338" cy="18868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3255</TotalTime>
  <Words>257</Words>
  <Application>Microsoft Office PowerPoint</Application>
  <PresentationFormat>Presentación en pantalla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Schoolbook</vt:lpstr>
      <vt:lpstr>Wingdings</vt:lpstr>
      <vt:lpstr>Wingdings 2</vt:lpstr>
      <vt:lpstr>Mirador</vt:lpstr>
      <vt:lpstr>Trigonometría</vt:lpstr>
      <vt:lpstr>Notación</vt:lpstr>
      <vt:lpstr>Problema 1</vt:lpstr>
      <vt:lpstr>Problema 1</vt:lpstr>
      <vt:lpstr>Problema 2</vt:lpstr>
      <vt:lpstr>Problema 2</vt:lpstr>
      <vt:lpstr>Problema 3</vt:lpstr>
      <vt:lpstr>Problema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UPC</cp:lastModifiedBy>
  <cp:revision>93</cp:revision>
  <dcterms:created xsi:type="dcterms:W3CDTF">2014-09-27T12:12:04Z</dcterms:created>
  <dcterms:modified xsi:type="dcterms:W3CDTF">2025-09-21T19:14:32Z</dcterms:modified>
</cp:coreProperties>
</file>