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6" r:id="rId9"/>
    <p:sldId id="262" r:id="rId10"/>
    <p:sldId id="264" r:id="rId11"/>
    <p:sldId id="265" r:id="rId12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83" autoAdjust="0"/>
    <p:restoredTop sz="94660"/>
  </p:normalViewPr>
  <p:slideViewPr>
    <p:cSldViewPr snapToGrid="0">
      <p:cViewPr varScale="1">
        <p:scale>
          <a:sx n="76" d="100"/>
          <a:sy n="76" d="100"/>
        </p:scale>
        <p:origin x="53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ca-ES" smtClean="0"/>
              <a:t>Feu clic aquí per editar l'estil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a-ES" smtClean="0"/>
              <a:t>Feu clic aquí per editar l'estil de subtítols del patró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 smtClean="0"/>
              <a:t>Editeu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a-ES" smtClean="0"/>
              <a:t>Feu clic aquí per editar l'estil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ca-ES" smtClean="0"/>
              <a:t>Editeu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ca-ES" smtClean="0"/>
              <a:t>Editeu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ca-ES" smtClean="0"/>
              <a:t>Feu clic aquí per editar l'estil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smtClean="0"/>
              <a:t>Editeu els estils de text del patró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ca-ES" smtClean="0"/>
              <a:t>Feu clic aquí per editar l'estil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ca-ES" smtClean="0"/>
              <a:t>Editeu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ca-ES" smtClean="0"/>
              <a:t>Editeu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ca-ES" smtClean="0"/>
              <a:t>Feu clic aquí per editar l'estil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 smtClean="0"/>
              <a:t>Editeu els estils de text del patró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ca-ES" smtClean="0"/>
              <a:t>Editeu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 smtClean="0"/>
              <a:t>Editeu els estils de text del patró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ca-ES" smtClean="0"/>
              <a:t>Editeu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ca-ES" smtClean="0"/>
              <a:t>Feu clic aquí per editar l'estil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ca-ES" smtClean="0"/>
              <a:t>Editeu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 smtClean="0"/>
              <a:t>Editeu els estils de text del patró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a-ES" smtClean="0"/>
              <a:t>Feu clic aquí per editar l'estil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a-ES" smtClean="0"/>
              <a:t>Feu clic a la icona per afegir una imatge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 smtClean="0"/>
              <a:t>Editeu els estils de text del patró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a-ES" smtClean="0"/>
              <a:t>Feu clic aquí per editar l'estil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m/XNP5QfzH" TargetMode="External"/><Relationship Id="rId2" Type="http://schemas.openxmlformats.org/officeDocument/2006/relationships/hyperlink" Target="http://www.acorral.e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athstat.slu.edu/escher/index.php/Math_and_the_Art_of_M._C._Escher" TargetMode="External"/><Relationship Id="rId5" Type="http://schemas.openxmlformats.org/officeDocument/2006/relationships/hyperlink" Target="http://math.hws.edu/eck/jsdemo/wallpaper.html" TargetMode="External"/><Relationship Id="rId4" Type="http://schemas.openxmlformats.org/officeDocument/2006/relationships/hyperlink" Target="http://www.scienceu.com/geometry/articles/tiling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hyperlink" Target="http://math.hws.edu/eck/jsdemo/wallpaper.html" TargetMode="Externa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a-ES" dirty="0" smtClean="0"/>
              <a:t>Mosaics</a:t>
            </a:r>
            <a:endParaRPr lang="ca-ES" dirty="0"/>
          </a:p>
        </p:txBody>
      </p:sp>
      <p:sp>
        <p:nvSpPr>
          <p:cNvPr id="3" name="Subtítol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99986" cy="1637386"/>
          </a:xfrm>
        </p:spPr>
        <p:txBody>
          <a:bodyPr>
            <a:normAutofit/>
          </a:bodyPr>
          <a:lstStyle/>
          <a:p>
            <a:r>
              <a:rPr lang="ca-ES" dirty="0" smtClean="0"/>
              <a:t>Matemàtiques per al disseny</a:t>
            </a:r>
          </a:p>
          <a:p>
            <a:r>
              <a:rPr lang="ca-ES" dirty="0" smtClean="0"/>
              <a:t>J. Guàrdia </a:t>
            </a:r>
            <a:endParaRPr lang="ca-ES" dirty="0" smtClean="0"/>
          </a:p>
          <a:p>
            <a:r>
              <a:rPr lang="ca-ES" dirty="0" smtClean="0"/>
              <a:t>EPSEVG - UPC</a:t>
            </a:r>
            <a:endParaRPr lang="ca-ES" dirty="0" smtClean="0"/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58913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1323340" y="649768"/>
            <a:ext cx="9603275" cy="1049235"/>
          </a:xfrm>
        </p:spPr>
        <p:txBody>
          <a:bodyPr/>
          <a:lstStyle/>
          <a:p>
            <a:r>
              <a:rPr lang="ca-ES" dirty="0" smtClean="0"/>
              <a:t>Mosaics per deformació</a:t>
            </a:r>
            <a:endParaRPr lang="ca-ES" dirty="0"/>
          </a:p>
        </p:txBody>
      </p:sp>
      <p:pic>
        <p:nvPicPr>
          <p:cNvPr id="6" name="Imat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9" y="2203160"/>
            <a:ext cx="2808533" cy="1072051"/>
          </a:xfrm>
          <a:prstGeom prst="rect">
            <a:avLst/>
          </a:prstGeom>
        </p:spPr>
      </p:pic>
      <p:pic>
        <p:nvPicPr>
          <p:cNvPr id="7" name="Imat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817" y="2200736"/>
            <a:ext cx="2806295" cy="1074475"/>
          </a:xfrm>
          <a:prstGeom prst="rect">
            <a:avLst/>
          </a:prstGeom>
        </p:spPr>
      </p:pic>
      <p:pic>
        <p:nvPicPr>
          <p:cNvPr id="8" name="Imat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2829" y="2199566"/>
            <a:ext cx="2828120" cy="1075645"/>
          </a:xfrm>
          <a:prstGeom prst="rect">
            <a:avLst/>
          </a:prstGeom>
        </p:spPr>
      </p:pic>
      <p:pic>
        <p:nvPicPr>
          <p:cNvPr id="3" name="Imat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1579" y="3929063"/>
            <a:ext cx="2359240" cy="1228724"/>
          </a:xfrm>
          <a:prstGeom prst="rect">
            <a:avLst/>
          </a:prstGeom>
        </p:spPr>
      </p:pic>
      <p:pic>
        <p:nvPicPr>
          <p:cNvPr id="4" name="Imat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4682" y="3929063"/>
            <a:ext cx="2471738" cy="1215366"/>
          </a:xfrm>
          <a:prstGeom prst="rect">
            <a:avLst/>
          </a:prstGeom>
        </p:spPr>
      </p:pic>
      <p:sp>
        <p:nvSpPr>
          <p:cNvPr id="9" name="AutoShape 2" descr="https://qph.ec.quoracdn.net/main-qimg-dd59994d5f8a35bbdd0ee5a3b059c65c.webp"/>
          <p:cNvSpPr>
            <a:spLocks noChangeAspect="1" noChangeArrowheads="1"/>
          </p:cNvSpPr>
          <p:nvPr/>
        </p:nvSpPr>
        <p:spPr bwMode="auto">
          <a:xfrm>
            <a:off x="5246873" y="5056189"/>
            <a:ext cx="150311" cy="15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grpSp>
        <p:nvGrpSpPr>
          <p:cNvPr id="10" name="Agrupa 9"/>
          <p:cNvGrpSpPr/>
          <p:nvPr/>
        </p:nvGrpSpPr>
        <p:grpSpPr>
          <a:xfrm>
            <a:off x="6947209" y="3918562"/>
            <a:ext cx="4427653" cy="1158628"/>
            <a:chOff x="6947209" y="3918562"/>
            <a:chExt cx="4427653" cy="1158628"/>
          </a:xfrm>
        </p:grpSpPr>
        <p:pic>
          <p:nvPicPr>
            <p:cNvPr id="1028" name="Picture 4" descr="https://qph.ec.quoracdn.net/main-qimg-dd59994d5f8a35bbdd0ee5a3b059c65c-c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7209" y="3929063"/>
              <a:ext cx="1728363" cy="1148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Imatge relacionad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6818" y="3918562"/>
              <a:ext cx="1148128" cy="1148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Imatge relacionad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6193" y="3929063"/>
              <a:ext cx="1148669" cy="1127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7440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err="1" smtClean="0"/>
              <a:t>ENllaços</a:t>
            </a:r>
            <a:endParaRPr lang="ca-ES" dirty="0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a-ES" dirty="0" err="1"/>
              <a:t>Mosaicos</a:t>
            </a:r>
            <a:r>
              <a:rPr lang="ca-ES" dirty="0"/>
              <a:t> y </a:t>
            </a:r>
            <a:r>
              <a:rPr lang="ca-ES" dirty="0" err="1"/>
              <a:t>celosías</a:t>
            </a:r>
            <a:r>
              <a:rPr lang="ca-ES" dirty="0"/>
              <a:t> </a:t>
            </a:r>
            <a:r>
              <a:rPr lang="ca-ES" dirty="0" err="1" smtClean="0"/>
              <a:t>geométricos</a:t>
            </a:r>
            <a:r>
              <a:rPr lang="ca-ES" dirty="0" smtClean="0"/>
              <a:t>: </a:t>
            </a:r>
            <a:r>
              <a:rPr lang="ca-ES" dirty="0" smtClean="0">
                <a:hlinkClick r:id="rId2"/>
              </a:rPr>
              <a:t>www.acorral.es</a:t>
            </a:r>
            <a:endParaRPr lang="ca-ES" dirty="0" smtClean="0"/>
          </a:p>
          <a:p>
            <a:r>
              <a:rPr lang="ca-ES" dirty="0" smtClean="0"/>
              <a:t>Moviments, simetries, mosaics </a:t>
            </a:r>
            <a:r>
              <a:rPr lang="ca-ES" dirty="0"/>
              <a:t>i rosasses: </a:t>
            </a:r>
            <a:r>
              <a:rPr lang="ca-ES" dirty="0" smtClean="0">
                <a:hlinkClick r:id="rId3"/>
              </a:rPr>
              <a:t>https://www.geogebra.org/m/XNP5QfzH</a:t>
            </a:r>
            <a:endParaRPr lang="ca-ES" dirty="0" smtClean="0"/>
          </a:p>
          <a:p>
            <a:r>
              <a:rPr lang="ca-ES" dirty="0" err="1" smtClean="0"/>
              <a:t>Tilings</a:t>
            </a:r>
            <a:r>
              <a:rPr lang="ca-ES" dirty="0" smtClean="0"/>
              <a:t> </a:t>
            </a:r>
            <a:r>
              <a:rPr lang="ca-ES" dirty="0" err="1" smtClean="0"/>
              <a:t>and</a:t>
            </a:r>
            <a:r>
              <a:rPr lang="ca-ES" dirty="0" smtClean="0"/>
              <a:t> </a:t>
            </a:r>
            <a:r>
              <a:rPr lang="ca-ES" dirty="0" err="1" smtClean="0"/>
              <a:t>tesselations</a:t>
            </a:r>
            <a:r>
              <a:rPr lang="ca-ES" dirty="0"/>
              <a:t>: </a:t>
            </a:r>
            <a:r>
              <a:rPr lang="ca-ES" dirty="0">
                <a:hlinkClick r:id="rId4"/>
              </a:rPr>
              <a:t>http://www.scienceu.com/geometry/articles/tiling/</a:t>
            </a:r>
            <a:endParaRPr lang="ca-ES" dirty="0"/>
          </a:p>
          <a:p>
            <a:r>
              <a:rPr lang="ca-ES" dirty="0" err="1" smtClean="0"/>
              <a:t>Wallpaper</a:t>
            </a:r>
            <a:r>
              <a:rPr lang="ca-ES" dirty="0" smtClean="0"/>
              <a:t> </a:t>
            </a:r>
            <a:r>
              <a:rPr lang="ca-ES" dirty="0" err="1" smtClean="0"/>
              <a:t>symmetry</a:t>
            </a:r>
            <a:r>
              <a:rPr lang="ca-ES" dirty="0"/>
              <a:t>: </a:t>
            </a:r>
            <a:r>
              <a:rPr lang="ca-ES" dirty="0">
                <a:hlinkClick r:id="rId5"/>
              </a:rPr>
              <a:t>http://</a:t>
            </a:r>
            <a:r>
              <a:rPr lang="ca-ES" dirty="0" smtClean="0">
                <a:hlinkClick r:id="rId5"/>
              </a:rPr>
              <a:t>math.hws.edu/eck/jsdemo/wallpaper.html</a:t>
            </a:r>
            <a:endParaRPr lang="ca-ES" dirty="0" smtClean="0"/>
          </a:p>
          <a:p>
            <a:r>
              <a:rPr lang="ca-ES" dirty="0" err="1" smtClean="0"/>
              <a:t>Math</a:t>
            </a:r>
            <a:r>
              <a:rPr lang="ca-ES" dirty="0" smtClean="0"/>
              <a:t> </a:t>
            </a:r>
            <a:r>
              <a:rPr lang="ca-ES" dirty="0" err="1" smtClean="0"/>
              <a:t>and</a:t>
            </a:r>
            <a:r>
              <a:rPr lang="ca-ES" dirty="0" smtClean="0"/>
              <a:t> </a:t>
            </a:r>
            <a:r>
              <a:rPr lang="ca-ES" dirty="0" err="1" smtClean="0"/>
              <a:t>the</a:t>
            </a:r>
            <a:r>
              <a:rPr lang="ca-ES" dirty="0" smtClean="0"/>
              <a:t> art of M.C. </a:t>
            </a:r>
            <a:r>
              <a:rPr lang="ca-ES" dirty="0" err="1" smtClean="0"/>
              <a:t>Escher</a:t>
            </a:r>
            <a:r>
              <a:rPr lang="ca-ES" dirty="0"/>
              <a:t>:  </a:t>
            </a:r>
            <a:r>
              <a:rPr lang="ca-ES" dirty="0">
                <a:hlinkClick r:id="rId6"/>
              </a:rPr>
              <a:t>http://mathstat.slu.edu/escher/index.php/Math_and_the_Art_of_M._C._Escher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47789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Nocions bàsiques	</a:t>
            </a:r>
            <a:endParaRPr lang="ca-ES" dirty="0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a-ES" dirty="0" smtClean="0"/>
              <a:t>Un </a:t>
            </a:r>
            <a:r>
              <a:rPr lang="ca-ES" b="1" i="1" dirty="0" smtClean="0"/>
              <a:t>mosaic</a:t>
            </a:r>
            <a:r>
              <a:rPr lang="ca-ES" dirty="0" smtClean="0"/>
              <a:t> és un recobriment del pla que s’obté aplicant isometries a una rajola.</a:t>
            </a:r>
          </a:p>
          <a:p>
            <a:pPr marL="0" indent="0">
              <a:buNone/>
            </a:pPr>
            <a:r>
              <a:rPr lang="ca-ES" dirty="0" smtClean="0"/>
              <a:t>Les còpies de la rajola no poden superposar-se ni deixar forats entre elles</a:t>
            </a:r>
          </a:p>
          <a:p>
            <a:pPr marL="0" indent="0">
              <a:buNone/>
            </a:pPr>
            <a:endParaRPr lang="ca-ES" dirty="0"/>
          </a:p>
        </p:txBody>
      </p:sp>
      <p:pic>
        <p:nvPicPr>
          <p:cNvPr id="1028" name="Picture 4" descr="Resultat d'imatges de mosaic passeig de grac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283" y="3566255"/>
            <a:ext cx="3128459" cy="220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81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Nocions bàsiques (II)	</a:t>
            </a:r>
            <a:endParaRPr lang="ca-ES" dirty="0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a-ES" dirty="0" smtClean="0"/>
              <a:t>Les rajoles que formen un mosaic poden ser simples o estar formades a partir d’un </a:t>
            </a:r>
            <a:r>
              <a:rPr lang="ca-ES" b="1" i="1" dirty="0" smtClean="0"/>
              <a:t>motiu mínim</a:t>
            </a:r>
            <a:r>
              <a:rPr lang="ca-ES" dirty="0" smtClean="0"/>
              <a:t> al que apliquem certes isometries.</a:t>
            </a:r>
            <a:endParaRPr lang="ca-ES" dirty="0"/>
          </a:p>
          <a:p>
            <a:pPr marL="0" indent="0">
              <a:buNone/>
            </a:pPr>
            <a:r>
              <a:rPr lang="ca-ES" dirty="0" smtClean="0"/>
              <a:t>El </a:t>
            </a:r>
            <a:r>
              <a:rPr lang="ca-ES" b="1" i="1" dirty="0" smtClean="0"/>
              <a:t>motiu mínim</a:t>
            </a:r>
            <a:r>
              <a:rPr lang="ca-ES" dirty="0" smtClean="0"/>
              <a:t> d’un mosaic és la part més petita del mosaic a partir de la qual podem reconstruir-lo completament:</a:t>
            </a:r>
          </a:p>
          <a:p>
            <a:pPr marL="0" indent="0">
              <a:buNone/>
            </a:pPr>
            <a:endParaRPr lang="ca-ES" dirty="0"/>
          </a:p>
        </p:txBody>
      </p:sp>
      <p:sp>
        <p:nvSpPr>
          <p:cNvPr id="4" name="QuadreDeText 3"/>
          <p:cNvSpPr txBox="1"/>
          <p:nvPr/>
        </p:nvSpPr>
        <p:spPr>
          <a:xfrm>
            <a:off x="2530937" y="5601180"/>
            <a:ext cx="1672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/>
              <a:t>Rajoles simples </a:t>
            </a:r>
            <a:endParaRPr lang="ca-ES" dirty="0"/>
          </a:p>
        </p:txBody>
      </p:sp>
      <p:pic>
        <p:nvPicPr>
          <p:cNvPr id="2050" name="Picture 2" descr="Resultat d'imatges de hexagonal mosaic t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859" y="3989671"/>
            <a:ext cx="1419966" cy="141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t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877" y="4075651"/>
            <a:ext cx="1954861" cy="1455354"/>
          </a:xfrm>
          <a:prstGeom prst="rect">
            <a:avLst/>
          </a:prstGeom>
        </p:spPr>
      </p:pic>
      <p:sp>
        <p:nvSpPr>
          <p:cNvPr id="8" name="QuadreDeText 7"/>
          <p:cNvSpPr txBox="1"/>
          <p:nvPr/>
        </p:nvSpPr>
        <p:spPr>
          <a:xfrm>
            <a:off x="5816398" y="5601180"/>
            <a:ext cx="237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/>
              <a:t>Rajoles compostes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16684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err="1" smtClean="0"/>
              <a:t>MosaiCS</a:t>
            </a:r>
            <a:r>
              <a:rPr lang="ca-ES" dirty="0" smtClean="0"/>
              <a:t> REGULARS</a:t>
            </a:r>
            <a:endParaRPr lang="ca-ES" dirty="0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a-ES" dirty="0" smtClean="0"/>
              <a:t>El motiu mínim és un polígon regular. </a:t>
            </a:r>
          </a:p>
          <a:p>
            <a:pPr marL="0" indent="0">
              <a:buNone/>
            </a:pPr>
            <a:r>
              <a:rPr lang="ca-ES" dirty="0" smtClean="0"/>
              <a:t>En cada vèrtex conflueix el mateix nombre de polígons.</a:t>
            </a:r>
          </a:p>
          <a:p>
            <a:pPr marL="0" indent="0">
              <a:buNone/>
            </a:pPr>
            <a:r>
              <a:rPr lang="ca-ES" dirty="0" smtClean="0"/>
              <a:t>Per això </a:t>
            </a:r>
            <a:r>
              <a:rPr lang="ca-ES" b="1" dirty="0" smtClean="0"/>
              <a:t>només es poden fer amb triangles, quadrats o hexàgons.</a:t>
            </a:r>
            <a:endParaRPr lang="ca-ES" b="1" dirty="0"/>
          </a:p>
        </p:txBody>
      </p:sp>
      <p:pic>
        <p:nvPicPr>
          <p:cNvPr id="6" name="Imat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549" y="3675161"/>
            <a:ext cx="8328837" cy="1953162"/>
          </a:xfrm>
          <a:prstGeom prst="rect">
            <a:avLst/>
          </a:prstGeom>
        </p:spPr>
      </p:pic>
      <p:pic>
        <p:nvPicPr>
          <p:cNvPr id="7" name="Imat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1573" y="3675161"/>
            <a:ext cx="1949302" cy="194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1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Mosaics semiregulars UNIFORMES</a:t>
            </a:r>
            <a:endParaRPr lang="ca-ES" dirty="0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a-ES" dirty="0" smtClean="0"/>
              <a:t>Es combinen polígons regulars de diversos tipus.</a:t>
            </a:r>
          </a:p>
          <a:p>
            <a:pPr marL="0" indent="0">
              <a:buNone/>
            </a:pPr>
            <a:r>
              <a:rPr lang="ca-ES" dirty="0" smtClean="0"/>
              <a:t>La suma dels angles interiors dels polígons que conflueixen en un vèrtex ha de ser 360º</a:t>
            </a:r>
            <a:endParaRPr lang="ca-ES" dirty="0"/>
          </a:p>
        </p:txBody>
      </p:sp>
      <p:sp>
        <p:nvSpPr>
          <p:cNvPr id="16" name="QuadreDeText 15"/>
          <p:cNvSpPr txBox="1"/>
          <p:nvPr/>
        </p:nvSpPr>
        <p:spPr>
          <a:xfrm>
            <a:off x="2551579" y="4268823"/>
            <a:ext cx="715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smtClean="0"/>
              <a:t>4, 8, 8</a:t>
            </a:r>
          </a:p>
        </p:txBody>
      </p:sp>
      <p:sp>
        <p:nvSpPr>
          <p:cNvPr id="17" name="QuadreDeText 16"/>
          <p:cNvSpPr txBox="1"/>
          <p:nvPr/>
        </p:nvSpPr>
        <p:spPr>
          <a:xfrm>
            <a:off x="4156973" y="4253456"/>
            <a:ext cx="92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smtClean="0"/>
              <a:t>3, 6, 3, 6</a:t>
            </a:r>
            <a:endParaRPr lang="ca-ES" dirty="0"/>
          </a:p>
        </p:txBody>
      </p:sp>
      <p:sp>
        <p:nvSpPr>
          <p:cNvPr id="18" name="QuadreDeText 17"/>
          <p:cNvSpPr txBox="1"/>
          <p:nvPr/>
        </p:nvSpPr>
        <p:spPr>
          <a:xfrm>
            <a:off x="5578736" y="4268823"/>
            <a:ext cx="905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smtClean="0"/>
              <a:t>3,12, 12</a:t>
            </a:r>
            <a:endParaRPr lang="ca-ES" dirty="0"/>
          </a:p>
        </p:txBody>
      </p:sp>
      <p:sp>
        <p:nvSpPr>
          <p:cNvPr id="19" name="QuadreDeText 18"/>
          <p:cNvSpPr txBox="1"/>
          <p:nvPr/>
        </p:nvSpPr>
        <p:spPr>
          <a:xfrm>
            <a:off x="2193461" y="5716556"/>
            <a:ext cx="1131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smtClean="0"/>
              <a:t>3, 3, 3, 3, 6</a:t>
            </a:r>
            <a:endParaRPr lang="ca-ES" dirty="0"/>
          </a:p>
        </p:txBody>
      </p:sp>
      <p:sp>
        <p:nvSpPr>
          <p:cNvPr id="20" name="QuadreDeText 19"/>
          <p:cNvSpPr txBox="1"/>
          <p:nvPr/>
        </p:nvSpPr>
        <p:spPr>
          <a:xfrm>
            <a:off x="4047927" y="5716556"/>
            <a:ext cx="1154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smtClean="0"/>
              <a:t>3, 3 ,4, 3, 4</a:t>
            </a:r>
            <a:endParaRPr lang="ca-ES" dirty="0"/>
          </a:p>
        </p:txBody>
      </p:sp>
      <p:sp>
        <p:nvSpPr>
          <p:cNvPr id="21" name="QuadreDeText 20"/>
          <p:cNvSpPr txBox="1"/>
          <p:nvPr/>
        </p:nvSpPr>
        <p:spPr>
          <a:xfrm>
            <a:off x="6964041" y="4255284"/>
            <a:ext cx="830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smtClean="0"/>
              <a:t>4, 6, 12</a:t>
            </a:r>
            <a:endParaRPr lang="ca-ES" dirty="0"/>
          </a:p>
        </p:txBody>
      </p:sp>
      <p:sp>
        <p:nvSpPr>
          <p:cNvPr id="22" name="QuadreDeText 21"/>
          <p:cNvSpPr txBox="1"/>
          <p:nvPr/>
        </p:nvSpPr>
        <p:spPr>
          <a:xfrm>
            <a:off x="5964503" y="5718370"/>
            <a:ext cx="1131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smtClean="0"/>
              <a:t>3, 3, 3, 4, 4</a:t>
            </a:r>
            <a:endParaRPr lang="ca-ES" dirty="0"/>
          </a:p>
        </p:txBody>
      </p:sp>
      <p:sp>
        <p:nvSpPr>
          <p:cNvPr id="23" name="QuadreDeText 22"/>
          <p:cNvSpPr txBox="1"/>
          <p:nvPr/>
        </p:nvSpPr>
        <p:spPr>
          <a:xfrm>
            <a:off x="7795038" y="5644710"/>
            <a:ext cx="92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smtClean="0"/>
              <a:t>4, 3, 4, 6</a:t>
            </a:r>
            <a:endParaRPr lang="ca-ES" dirty="0"/>
          </a:p>
        </p:txBody>
      </p:sp>
      <p:pic>
        <p:nvPicPr>
          <p:cNvPr id="1026" name="Picture 2" descr="https://sites.google.com/site/sketchupmaticas/_/rsrc/1472876019367/mosaikoak/mosaicos-semirregulares/hex%2B2triang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99BD90"/>
              </a:clrFrom>
              <a:clrTo>
                <a:srgbClr val="99BD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610" y="3173799"/>
            <a:ext cx="1392477" cy="102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tge 23"/>
          <p:cNvPicPr>
            <a:picLocks noChangeAspect="1"/>
          </p:cNvPicPr>
          <p:nvPr/>
        </p:nvPicPr>
        <p:blipFill>
          <a:blip r:embed="rId3">
            <a:clrChange>
              <a:clrFrom>
                <a:srgbClr val="99BD90"/>
              </a:clrFrom>
              <a:clrTo>
                <a:srgbClr val="99BD90">
                  <a:alpha val="0"/>
                </a:srgbClr>
              </a:clrTo>
            </a:clrChange>
          </a:blip>
          <a:stretch>
            <a:fillRect/>
          </a:stretch>
        </p:blipFill>
        <p:spPr>
          <a:xfrm rot="20268409">
            <a:off x="2136822" y="3081121"/>
            <a:ext cx="1465741" cy="1137683"/>
          </a:xfrm>
          <a:prstGeom prst="rect">
            <a:avLst/>
          </a:prstGeom>
        </p:spPr>
      </p:pic>
      <p:pic>
        <p:nvPicPr>
          <p:cNvPr id="1030" name="Picture 6" descr="https://sites.google.com/site/sketchupmaticas/_/rsrc/1472876019537/mosaikoak/mosaicos-semirregulares/Dodekagono%2B2triangelu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99BD90"/>
              </a:clrFrom>
              <a:clrTo>
                <a:srgbClr val="99BD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9200">
            <a:off x="5454244" y="3293119"/>
            <a:ext cx="1588160" cy="99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ites.google.com/site/sketchupmaticas/_/rsrc/1472876017836/mosaikoak/mosaicos-semirregulares/dodeka%2B2hex%2B3karra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99BD90"/>
              </a:clrFrom>
              <a:clrTo>
                <a:srgbClr val="99BD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09963">
            <a:off x="7039112" y="3186809"/>
            <a:ext cx="1242753" cy="134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ites.google.com/site/sketchupmaticas/_/rsrc/1472876020746/mosaikoak/mosaicos-semirregulares/Hex%2B2trian%2B3karr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99BD90"/>
              </a:clrFrom>
              <a:clrTo>
                <a:srgbClr val="99BD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6577">
            <a:off x="7508460" y="4648585"/>
            <a:ext cx="1733421" cy="103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ites.google.com/site/sketchupmaticas/_/rsrc/1472876019849/mosaikoak/mosaicos-semirregulares/8triang%2B4cuadr.pn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99BD90"/>
              </a:clrFrom>
              <a:clrTo>
                <a:srgbClr val="99BD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337" y="4755810"/>
            <a:ext cx="1346116" cy="91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sites.google.com/site/sketchupmaticas/_/rsrc/1472876018069/mosaikoak/mosaicos-semirregulares/Hexagonoa%2B8triangelu.pn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99BD90"/>
              </a:clrFrom>
              <a:clrTo>
                <a:srgbClr val="99BD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27290">
            <a:off x="2209600" y="4550214"/>
            <a:ext cx="1164019" cy="126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sites.google.com/site/sketchupmaticas/_/rsrc/1472876018478/mosaikoak/mosaicos-semirregulares/Karratu%2B2triangelu.pn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99BD90"/>
              </a:clrFrom>
              <a:clrTo>
                <a:srgbClr val="99BD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1239">
            <a:off x="5641786" y="4615360"/>
            <a:ext cx="1695799" cy="118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56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Mosaics duals</a:t>
            </a:r>
            <a:endParaRPr lang="ca-ES" dirty="0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1451579" y="2015732"/>
            <a:ext cx="9799942" cy="3450613"/>
          </a:xfrm>
        </p:spPr>
        <p:txBody>
          <a:bodyPr/>
          <a:lstStyle/>
          <a:p>
            <a:pPr marL="0" indent="0">
              <a:buNone/>
            </a:pPr>
            <a:r>
              <a:rPr lang="ca-ES" dirty="0" smtClean="0"/>
              <a:t>A partir d’un mosaic, construïm un nou mosaic unint els centres dels polígons que el formen:</a:t>
            </a:r>
            <a:endParaRPr lang="ca-ES" dirty="0"/>
          </a:p>
        </p:txBody>
      </p:sp>
      <p:pic>
        <p:nvPicPr>
          <p:cNvPr id="4" name="Imat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375" y="2860555"/>
            <a:ext cx="2103126" cy="1660865"/>
          </a:xfrm>
          <a:prstGeom prst="rect">
            <a:avLst/>
          </a:prstGeom>
        </p:spPr>
      </p:pic>
      <p:pic>
        <p:nvPicPr>
          <p:cNvPr id="5" name="Imat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533" y="2865451"/>
            <a:ext cx="2087961" cy="1655969"/>
          </a:xfrm>
          <a:prstGeom prst="rect">
            <a:avLst/>
          </a:prstGeom>
        </p:spPr>
      </p:pic>
      <p:pic>
        <p:nvPicPr>
          <p:cNvPr id="6" name="Imat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216" y="2860555"/>
            <a:ext cx="2082343" cy="1646653"/>
          </a:xfrm>
          <a:prstGeom prst="rect">
            <a:avLst/>
          </a:prstGeom>
        </p:spPr>
      </p:pic>
      <p:pic>
        <p:nvPicPr>
          <p:cNvPr id="7" name="Imat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6098" y="2867980"/>
            <a:ext cx="2357804" cy="1646014"/>
          </a:xfrm>
          <a:prstGeom prst="rect">
            <a:avLst/>
          </a:prstGeom>
        </p:spPr>
      </p:pic>
      <p:grpSp>
        <p:nvGrpSpPr>
          <p:cNvPr id="14" name="Agrupa 13"/>
          <p:cNvGrpSpPr/>
          <p:nvPr/>
        </p:nvGrpSpPr>
        <p:grpSpPr>
          <a:xfrm>
            <a:off x="1819020" y="4943628"/>
            <a:ext cx="4944568" cy="384002"/>
            <a:chOff x="1819020" y="4943628"/>
            <a:chExt cx="4944568" cy="384002"/>
          </a:xfrm>
        </p:grpSpPr>
        <p:sp>
          <p:nvSpPr>
            <p:cNvPr id="8" name="QuadreDeText 7"/>
            <p:cNvSpPr txBox="1"/>
            <p:nvPr/>
          </p:nvSpPr>
          <p:spPr>
            <a:xfrm>
              <a:off x="1819020" y="4943628"/>
              <a:ext cx="17205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 smtClean="0"/>
                <a:t>Mosaics regulars</a:t>
              </a:r>
              <a:endParaRPr lang="ca-ES" dirty="0"/>
            </a:p>
          </p:txBody>
        </p:sp>
        <p:sp>
          <p:nvSpPr>
            <p:cNvPr id="9" name="QuadreDeText 8"/>
            <p:cNvSpPr txBox="1"/>
            <p:nvPr/>
          </p:nvSpPr>
          <p:spPr>
            <a:xfrm>
              <a:off x="5043052" y="4958298"/>
              <a:ext cx="17205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 smtClean="0"/>
                <a:t>Mosaics regulars</a:t>
              </a:r>
              <a:endParaRPr lang="ca-ES" dirty="0"/>
            </a:p>
          </p:txBody>
        </p:sp>
        <p:cxnSp>
          <p:nvCxnSpPr>
            <p:cNvPr id="13" name="Connector de fletxa recta 12"/>
            <p:cNvCxnSpPr>
              <a:stCxn id="8" idx="3"/>
              <a:endCxn id="9" idx="1"/>
            </p:cNvCxnSpPr>
            <p:nvPr/>
          </p:nvCxnSpPr>
          <p:spPr>
            <a:xfrm>
              <a:off x="3539556" y="5128294"/>
              <a:ext cx="1503496" cy="1467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7" name="Agrupa 16"/>
          <p:cNvGrpSpPr/>
          <p:nvPr/>
        </p:nvGrpSpPr>
        <p:grpSpPr>
          <a:xfrm>
            <a:off x="1819020" y="5470154"/>
            <a:ext cx="9679517" cy="369461"/>
            <a:chOff x="1819020" y="5470154"/>
            <a:chExt cx="9679517" cy="369461"/>
          </a:xfrm>
        </p:grpSpPr>
        <p:grpSp>
          <p:nvGrpSpPr>
            <p:cNvPr id="16" name="Agrupa 15"/>
            <p:cNvGrpSpPr/>
            <p:nvPr/>
          </p:nvGrpSpPr>
          <p:grpSpPr>
            <a:xfrm>
              <a:off x="1819020" y="5470154"/>
              <a:ext cx="9679517" cy="369461"/>
              <a:chOff x="1819020" y="5470154"/>
              <a:chExt cx="9679517" cy="369461"/>
            </a:xfrm>
          </p:grpSpPr>
          <p:sp>
            <p:nvSpPr>
              <p:cNvPr id="10" name="QuadreDeText 9"/>
              <p:cNvSpPr txBox="1"/>
              <p:nvPr/>
            </p:nvSpPr>
            <p:spPr>
              <a:xfrm>
                <a:off x="1819020" y="5470283"/>
                <a:ext cx="21485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a-ES" dirty="0" smtClean="0"/>
                  <a:t>Mosaics semiregulars</a:t>
                </a:r>
                <a:endParaRPr lang="ca-ES" dirty="0"/>
              </a:p>
            </p:txBody>
          </p:sp>
          <p:sp>
            <p:nvSpPr>
              <p:cNvPr id="11" name="QuadreDeText 10"/>
              <p:cNvSpPr txBox="1"/>
              <p:nvPr/>
            </p:nvSpPr>
            <p:spPr>
              <a:xfrm>
                <a:off x="5043052" y="5470154"/>
                <a:ext cx="64554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a-ES" dirty="0" smtClean="0"/>
                  <a:t>Mosaics periòdics no uniformes  (formats per polígons no regulars)</a:t>
                </a:r>
                <a:endParaRPr lang="ca-ES" dirty="0"/>
              </a:p>
            </p:txBody>
          </p:sp>
        </p:grpSp>
        <p:cxnSp>
          <p:nvCxnSpPr>
            <p:cNvPr id="15" name="Connector de fletxa recta 14"/>
            <p:cNvCxnSpPr>
              <a:stCxn id="10" idx="3"/>
              <a:endCxn id="11" idx="1"/>
            </p:cNvCxnSpPr>
            <p:nvPr/>
          </p:nvCxnSpPr>
          <p:spPr>
            <a:xfrm flipV="1">
              <a:off x="3967557" y="5654820"/>
              <a:ext cx="1075495" cy="12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716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Mosaics periòdics</a:t>
            </a:r>
            <a:endParaRPr lang="ca-ES" dirty="0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1388720" y="2015732"/>
            <a:ext cx="10087739" cy="3450613"/>
          </a:xfrm>
        </p:spPr>
        <p:txBody>
          <a:bodyPr/>
          <a:lstStyle/>
          <a:p>
            <a:pPr marL="0" indent="0">
              <a:buNone/>
            </a:pPr>
            <a:r>
              <a:rPr lang="ca-ES" dirty="0" smtClean="0"/>
              <a:t>A partir del motiu mínim, creem una </a:t>
            </a:r>
            <a:r>
              <a:rPr lang="ca-ES" b="1" i="1" dirty="0" smtClean="0"/>
              <a:t>cel·la bàsica</a:t>
            </a:r>
            <a:r>
              <a:rPr lang="ca-ES" dirty="0" smtClean="0"/>
              <a:t>, que després traslladem en dues direccions.</a:t>
            </a:r>
          </a:p>
          <a:p>
            <a:pPr marL="0" indent="0">
              <a:buNone/>
            </a:pPr>
            <a:endParaRPr lang="ca-ES" b="1" i="1" dirty="0"/>
          </a:p>
        </p:txBody>
      </p:sp>
      <p:grpSp>
        <p:nvGrpSpPr>
          <p:cNvPr id="10" name="Agrupa 9"/>
          <p:cNvGrpSpPr/>
          <p:nvPr/>
        </p:nvGrpSpPr>
        <p:grpSpPr>
          <a:xfrm>
            <a:off x="2486246" y="3016058"/>
            <a:ext cx="5621107" cy="1263523"/>
            <a:chOff x="2442238" y="2833321"/>
            <a:chExt cx="5621107" cy="1263523"/>
          </a:xfrm>
        </p:grpSpPr>
        <p:pic>
          <p:nvPicPr>
            <p:cNvPr id="5" name="Imatg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62354" y="2852040"/>
              <a:ext cx="1200991" cy="1226086"/>
            </a:xfrm>
            <a:prstGeom prst="rect">
              <a:avLst/>
            </a:prstGeom>
          </p:spPr>
        </p:pic>
        <p:pic>
          <p:nvPicPr>
            <p:cNvPr id="6" name="Imatg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72016" y="2852040"/>
              <a:ext cx="1237726" cy="1226086"/>
            </a:xfrm>
            <a:prstGeom prst="rect">
              <a:avLst/>
            </a:prstGeom>
          </p:spPr>
        </p:pic>
        <p:pic>
          <p:nvPicPr>
            <p:cNvPr id="7" name="Imatg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897297" y="2852040"/>
              <a:ext cx="1222106" cy="1226086"/>
            </a:xfrm>
            <a:prstGeom prst="rect">
              <a:avLst/>
            </a:prstGeom>
          </p:spPr>
        </p:pic>
        <p:pic>
          <p:nvPicPr>
            <p:cNvPr id="8" name="Imatg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442238" y="2833321"/>
              <a:ext cx="1202446" cy="1263523"/>
            </a:xfrm>
            <a:prstGeom prst="rect">
              <a:avLst/>
            </a:prstGeom>
          </p:spPr>
        </p:pic>
      </p:grpSp>
      <p:pic>
        <p:nvPicPr>
          <p:cNvPr id="9" name="Imat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4899" y="2601395"/>
            <a:ext cx="2106069" cy="2092851"/>
          </a:xfrm>
          <a:prstGeom prst="rect">
            <a:avLst/>
          </a:prstGeom>
        </p:spPr>
      </p:pic>
      <p:sp>
        <p:nvSpPr>
          <p:cNvPr id="11" name="QuadreDeText 10"/>
          <p:cNvSpPr txBox="1"/>
          <p:nvPr/>
        </p:nvSpPr>
        <p:spPr>
          <a:xfrm>
            <a:off x="1716334" y="4880060"/>
            <a:ext cx="7766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smtClean="0"/>
              <a:t>Les isometries usades per fer el mosaic formen el </a:t>
            </a:r>
            <a:r>
              <a:rPr lang="ca-ES" b="1" i="1" dirty="0" smtClean="0"/>
              <a:t>grup de simetria </a:t>
            </a:r>
            <a:r>
              <a:rPr lang="ca-ES" dirty="0" smtClean="0"/>
              <a:t>del mosaic.</a:t>
            </a:r>
            <a:endParaRPr lang="ca-ES" dirty="0"/>
          </a:p>
        </p:txBody>
      </p:sp>
      <p:sp>
        <p:nvSpPr>
          <p:cNvPr id="13" name="QuadreDeText 12"/>
          <p:cNvSpPr txBox="1"/>
          <p:nvPr/>
        </p:nvSpPr>
        <p:spPr>
          <a:xfrm>
            <a:off x="1745956" y="5499257"/>
            <a:ext cx="1021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 smtClean="0"/>
              <a:t>Hi ha 17 grups de simetria “</a:t>
            </a:r>
            <a:r>
              <a:rPr lang="ca-ES" b="1" i="1" dirty="0" smtClean="0"/>
              <a:t>diferents”</a:t>
            </a:r>
            <a:r>
              <a:rPr lang="ca-ES" dirty="0" smtClean="0"/>
              <a:t>, que donen lloc als </a:t>
            </a:r>
            <a:r>
              <a:rPr lang="ca-ES" b="1" dirty="0" smtClean="0"/>
              <a:t>17 tipus de mosaics periòdics possibles</a:t>
            </a:r>
            <a:r>
              <a:rPr lang="ca-ES" dirty="0" smtClean="0"/>
              <a:t>.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82624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Mosaics periòdics: Els 17 grups de simetria</a:t>
            </a:r>
            <a:endParaRPr lang="ca-ES" dirty="0"/>
          </a:p>
        </p:txBody>
      </p:sp>
      <p:sp>
        <p:nvSpPr>
          <p:cNvPr id="7" name="QuadreDeText 6"/>
          <p:cNvSpPr txBox="1"/>
          <p:nvPr/>
        </p:nvSpPr>
        <p:spPr>
          <a:xfrm>
            <a:off x="1618537" y="5618426"/>
            <a:ext cx="4564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>
                <a:hlinkClick r:id="rId2"/>
              </a:rPr>
              <a:t>http://math.hws.edu/eck/jsdemo/wallpaper.html</a:t>
            </a:r>
            <a:endParaRPr lang="ca-ES" dirty="0"/>
          </a:p>
        </p:txBody>
      </p:sp>
      <p:grpSp>
        <p:nvGrpSpPr>
          <p:cNvPr id="46" name="Agrupa 45"/>
          <p:cNvGrpSpPr/>
          <p:nvPr/>
        </p:nvGrpSpPr>
        <p:grpSpPr>
          <a:xfrm>
            <a:off x="1378335" y="2146210"/>
            <a:ext cx="805190" cy="1279691"/>
            <a:chOff x="1378335" y="2146210"/>
            <a:chExt cx="805190" cy="1279691"/>
          </a:xfrm>
        </p:grpSpPr>
        <p:pic>
          <p:nvPicPr>
            <p:cNvPr id="9" name="Imatg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8335" y="2146210"/>
              <a:ext cx="805190" cy="793961"/>
            </a:xfrm>
            <a:prstGeom prst="rect">
              <a:avLst/>
            </a:prstGeom>
          </p:spPr>
        </p:pic>
        <p:sp>
          <p:nvSpPr>
            <p:cNvPr id="29" name="QuadreDeText 28"/>
            <p:cNvSpPr txBox="1"/>
            <p:nvPr/>
          </p:nvSpPr>
          <p:spPr>
            <a:xfrm>
              <a:off x="1573181" y="3056569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 smtClean="0"/>
                <a:t>p1</a:t>
              </a:r>
              <a:endParaRPr lang="ca-ES" dirty="0"/>
            </a:p>
          </p:txBody>
        </p:sp>
      </p:grpSp>
      <p:grpSp>
        <p:nvGrpSpPr>
          <p:cNvPr id="47" name="Agrupa 46"/>
          <p:cNvGrpSpPr/>
          <p:nvPr/>
        </p:nvGrpSpPr>
        <p:grpSpPr>
          <a:xfrm>
            <a:off x="2302591" y="2146210"/>
            <a:ext cx="832154" cy="1279691"/>
            <a:chOff x="2302591" y="2146210"/>
            <a:chExt cx="832154" cy="1279691"/>
          </a:xfrm>
        </p:grpSpPr>
        <p:pic>
          <p:nvPicPr>
            <p:cNvPr id="11" name="Imatg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2591" y="2146210"/>
              <a:ext cx="832154" cy="824614"/>
            </a:xfrm>
            <a:prstGeom prst="rect">
              <a:avLst/>
            </a:prstGeom>
          </p:spPr>
        </p:pic>
        <p:sp>
          <p:nvSpPr>
            <p:cNvPr id="30" name="QuadreDeText 29"/>
            <p:cNvSpPr txBox="1"/>
            <p:nvPr/>
          </p:nvSpPr>
          <p:spPr>
            <a:xfrm>
              <a:off x="2374126" y="3056569"/>
              <a:ext cx="4780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 err="1" smtClean="0"/>
                <a:t>pm</a:t>
              </a:r>
              <a:endParaRPr lang="ca-ES" dirty="0"/>
            </a:p>
          </p:txBody>
        </p:sp>
      </p:grpSp>
      <p:grpSp>
        <p:nvGrpSpPr>
          <p:cNvPr id="48" name="Agrupa 47"/>
          <p:cNvGrpSpPr/>
          <p:nvPr/>
        </p:nvGrpSpPr>
        <p:grpSpPr>
          <a:xfrm>
            <a:off x="3253811" y="2146210"/>
            <a:ext cx="832636" cy="1279691"/>
            <a:chOff x="3253811" y="2146210"/>
            <a:chExt cx="832636" cy="1279691"/>
          </a:xfrm>
        </p:grpSpPr>
        <p:pic>
          <p:nvPicPr>
            <p:cNvPr id="10" name="Imatg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53811" y="2146210"/>
              <a:ext cx="832636" cy="832636"/>
            </a:xfrm>
            <a:prstGeom prst="rect">
              <a:avLst/>
            </a:prstGeom>
          </p:spPr>
        </p:pic>
        <p:sp>
          <p:nvSpPr>
            <p:cNvPr id="31" name="QuadreDeText 30"/>
            <p:cNvSpPr txBox="1"/>
            <p:nvPr/>
          </p:nvSpPr>
          <p:spPr>
            <a:xfrm>
              <a:off x="3427257" y="3056569"/>
              <a:ext cx="3978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 err="1" smtClean="0"/>
                <a:t>pg</a:t>
              </a:r>
              <a:endParaRPr lang="ca-ES" dirty="0"/>
            </a:p>
          </p:txBody>
        </p:sp>
      </p:grpSp>
      <p:grpSp>
        <p:nvGrpSpPr>
          <p:cNvPr id="49" name="Agrupa 48"/>
          <p:cNvGrpSpPr/>
          <p:nvPr/>
        </p:nvGrpSpPr>
        <p:grpSpPr>
          <a:xfrm>
            <a:off x="4205513" y="2146210"/>
            <a:ext cx="857416" cy="1279691"/>
            <a:chOff x="4205513" y="2146210"/>
            <a:chExt cx="857416" cy="1279691"/>
          </a:xfrm>
        </p:grpSpPr>
        <p:pic>
          <p:nvPicPr>
            <p:cNvPr id="12" name="Imatg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05513" y="2146210"/>
              <a:ext cx="857416" cy="851770"/>
            </a:xfrm>
            <a:prstGeom prst="rect">
              <a:avLst/>
            </a:prstGeom>
          </p:spPr>
        </p:pic>
        <p:sp>
          <p:nvSpPr>
            <p:cNvPr id="32" name="QuadreDeText 31"/>
            <p:cNvSpPr txBox="1"/>
            <p:nvPr/>
          </p:nvSpPr>
          <p:spPr>
            <a:xfrm>
              <a:off x="4405938" y="3056569"/>
              <a:ext cx="463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 smtClean="0"/>
                <a:t>cm</a:t>
              </a:r>
              <a:endParaRPr lang="ca-ES" dirty="0"/>
            </a:p>
          </p:txBody>
        </p:sp>
      </p:grpSp>
      <p:grpSp>
        <p:nvGrpSpPr>
          <p:cNvPr id="50" name="Agrupa 49"/>
          <p:cNvGrpSpPr/>
          <p:nvPr/>
        </p:nvGrpSpPr>
        <p:grpSpPr>
          <a:xfrm>
            <a:off x="5181995" y="2146210"/>
            <a:ext cx="813670" cy="1279691"/>
            <a:chOff x="5181995" y="2146210"/>
            <a:chExt cx="813670" cy="1279691"/>
          </a:xfrm>
        </p:grpSpPr>
        <p:pic>
          <p:nvPicPr>
            <p:cNvPr id="13" name="Imatg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81995" y="2146210"/>
              <a:ext cx="813670" cy="821117"/>
            </a:xfrm>
            <a:prstGeom prst="rect">
              <a:avLst/>
            </a:prstGeom>
          </p:spPr>
        </p:pic>
        <p:sp>
          <p:nvSpPr>
            <p:cNvPr id="33" name="QuadreDeText 32"/>
            <p:cNvSpPr txBox="1"/>
            <p:nvPr/>
          </p:nvSpPr>
          <p:spPr>
            <a:xfrm>
              <a:off x="5464318" y="3056569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 smtClean="0"/>
                <a:t>p2</a:t>
              </a:r>
              <a:endParaRPr lang="ca-ES" dirty="0"/>
            </a:p>
          </p:txBody>
        </p:sp>
      </p:grpSp>
      <p:grpSp>
        <p:nvGrpSpPr>
          <p:cNvPr id="51" name="Agrupa 50"/>
          <p:cNvGrpSpPr/>
          <p:nvPr/>
        </p:nvGrpSpPr>
        <p:grpSpPr>
          <a:xfrm>
            <a:off x="6114731" y="2146210"/>
            <a:ext cx="827255" cy="1279691"/>
            <a:chOff x="6114731" y="2146210"/>
            <a:chExt cx="827255" cy="1279691"/>
          </a:xfrm>
        </p:grpSpPr>
        <p:pic>
          <p:nvPicPr>
            <p:cNvPr id="14" name="Imatg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14731" y="2146210"/>
              <a:ext cx="827255" cy="821117"/>
            </a:xfrm>
            <a:prstGeom prst="rect">
              <a:avLst/>
            </a:prstGeom>
          </p:spPr>
        </p:pic>
        <p:sp>
          <p:nvSpPr>
            <p:cNvPr id="34" name="QuadreDeText 33"/>
            <p:cNvSpPr txBox="1"/>
            <p:nvPr/>
          </p:nvSpPr>
          <p:spPr>
            <a:xfrm>
              <a:off x="6446337" y="3056569"/>
              <a:ext cx="4956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 err="1" smtClean="0"/>
                <a:t>pgg</a:t>
              </a:r>
              <a:endParaRPr lang="ca-ES" dirty="0"/>
            </a:p>
          </p:txBody>
        </p:sp>
      </p:grpSp>
      <p:grpSp>
        <p:nvGrpSpPr>
          <p:cNvPr id="52" name="Agrupa 51"/>
          <p:cNvGrpSpPr/>
          <p:nvPr/>
        </p:nvGrpSpPr>
        <p:grpSpPr>
          <a:xfrm>
            <a:off x="7061052" y="2146210"/>
            <a:ext cx="858069" cy="1279691"/>
            <a:chOff x="7061052" y="2146210"/>
            <a:chExt cx="858069" cy="1279691"/>
          </a:xfrm>
        </p:grpSpPr>
        <p:pic>
          <p:nvPicPr>
            <p:cNvPr id="16" name="Imatge 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61052" y="2146210"/>
              <a:ext cx="787009" cy="781810"/>
            </a:xfrm>
            <a:prstGeom prst="rect">
              <a:avLst/>
            </a:prstGeom>
          </p:spPr>
        </p:pic>
        <p:sp>
          <p:nvSpPr>
            <p:cNvPr id="35" name="QuadreDeText 34"/>
            <p:cNvSpPr txBox="1"/>
            <p:nvPr/>
          </p:nvSpPr>
          <p:spPr>
            <a:xfrm>
              <a:off x="7268621" y="3056569"/>
              <a:ext cx="650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dirty="0" err="1" smtClean="0"/>
                <a:t>pmm</a:t>
              </a:r>
              <a:endParaRPr lang="ca-ES" dirty="0"/>
            </a:p>
          </p:txBody>
        </p:sp>
      </p:grpSp>
      <p:grpSp>
        <p:nvGrpSpPr>
          <p:cNvPr id="53" name="Agrupa 52"/>
          <p:cNvGrpSpPr/>
          <p:nvPr/>
        </p:nvGrpSpPr>
        <p:grpSpPr>
          <a:xfrm>
            <a:off x="7967127" y="2146210"/>
            <a:ext cx="799517" cy="1279691"/>
            <a:chOff x="7967127" y="2146210"/>
            <a:chExt cx="799517" cy="1279691"/>
          </a:xfrm>
        </p:grpSpPr>
        <p:pic>
          <p:nvPicPr>
            <p:cNvPr id="17" name="Imatge 1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67127" y="2146210"/>
              <a:ext cx="799517" cy="799517"/>
            </a:xfrm>
            <a:prstGeom prst="rect">
              <a:avLst/>
            </a:prstGeom>
          </p:spPr>
        </p:pic>
        <p:sp>
          <p:nvSpPr>
            <p:cNvPr id="36" name="QuadreDeText 35"/>
            <p:cNvSpPr txBox="1"/>
            <p:nvPr/>
          </p:nvSpPr>
          <p:spPr>
            <a:xfrm>
              <a:off x="8087653" y="3056569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 err="1" smtClean="0"/>
                <a:t>cmm</a:t>
              </a:r>
              <a:endParaRPr lang="ca-ES" dirty="0"/>
            </a:p>
          </p:txBody>
        </p:sp>
      </p:grpSp>
      <p:grpSp>
        <p:nvGrpSpPr>
          <p:cNvPr id="54" name="Agrupa 53"/>
          <p:cNvGrpSpPr/>
          <p:nvPr/>
        </p:nvGrpSpPr>
        <p:grpSpPr>
          <a:xfrm>
            <a:off x="8885707" y="2146210"/>
            <a:ext cx="813666" cy="1279691"/>
            <a:chOff x="8885707" y="2146210"/>
            <a:chExt cx="813666" cy="1279691"/>
          </a:xfrm>
        </p:grpSpPr>
        <p:pic>
          <p:nvPicPr>
            <p:cNvPr id="18" name="Imatge 1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885707" y="2146210"/>
              <a:ext cx="813666" cy="810961"/>
            </a:xfrm>
            <a:prstGeom prst="rect">
              <a:avLst/>
            </a:prstGeom>
          </p:spPr>
        </p:pic>
        <p:sp>
          <p:nvSpPr>
            <p:cNvPr id="37" name="QuadreDeText 36"/>
            <p:cNvSpPr txBox="1"/>
            <p:nvPr/>
          </p:nvSpPr>
          <p:spPr>
            <a:xfrm>
              <a:off x="8971443" y="3056569"/>
              <a:ext cx="5757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 err="1" smtClean="0"/>
                <a:t>pmg</a:t>
              </a:r>
              <a:endParaRPr lang="ca-ES" dirty="0"/>
            </a:p>
          </p:txBody>
        </p:sp>
      </p:grpSp>
      <p:grpSp>
        <p:nvGrpSpPr>
          <p:cNvPr id="55" name="Agrupa 54"/>
          <p:cNvGrpSpPr/>
          <p:nvPr/>
        </p:nvGrpSpPr>
        <p:grpSpPr>
          <a:xfrm>
            <a:off x="1378335" y="3757758"/>
            <a:ext cx="859323" cy="1331659"/>
            <a:chOff x="1378335" y="3757758"/>
            <a:chExt cx="859323" cy="1331659"/>
          </a:xfrm>
        </p:grpSpPr>
        <p:pic>
          <p:nvPicPr>
            <p:cNvPr id="19" name="Imatge 1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378335" y="3757758"/>
              <a:ext cx="859323" cy="854384"/>
            </a:xfrm>
            <a:prstGeom prst="rect">
              <a:avLst/>
            </a:prstGeom>
          </p:spPr>
        </p:pic>
        <p:sp>
          <p:nvSpPr>
            <p:cNvPr id="38" name="QuadreDeText 37"/>
            <p:cNvSpPr txBox="1"/>
            <p:nvPr/>
          </p:nvSpPr>
          <p:spPr>
            <a:xfrm>
              <a:off x="1600247" y="4720085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 smtClean="0"/>
                <a:t>p4</a:t>
              </a:r>
              <a:endParaRPr lang="ca-ES" dirty="0"/>
            </a:p>
          </p:txBody>
        </p:sp>
      </p:grpSp>
      <p:grpSp>
        <p:nvGrpSpPr>
          <p:cNvPr id="56" name="Agrupa 55"/>
          <p:cNvGrpSpPr/>
          <p:nvPr/>
        </p:nvGrpSpPr>
        <p:grpSpPr>
          <a:xfrm>
            <a:off x="2383304" y="3757758"/>
            <a:ext cx="852259" cy="1331659"/>
            <a:chOff x="2383304" y="3757758"/>
            <a:chExt cx="852259" cy="1331659"/>
          </a:xfrm>
        </p:grpSpPr>
        <p:pic>
          <p:nvPicPr>
            <p:cNvPr id="20" name="Imatge 1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383304" y="3757758"/>
              <a:ext cx="852259" cy="854384"/>
            </a:xfrm>
            <a:prstGeom prst="rect">
              <a:avLst/>
            </a:prstGeom>
          </p:spPr>
        </p:pic>
        <p:sp>
          <p:nvSpPr>
            <p:cNvPr id="39" name="QuadreDeText 38"/>
            <p:cNvSpPr txBox="1"/>
            <p:nvPr/>
          </p:nvSpPr>
          <p:spPr>
            <a:xfrm>
              <a:off x="2421952" y="4720085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 smtClean="0"/>
                <a:t>p4m</a:t>
              </a:r>
              <a:endParaRPr lang="ca-ES" dirty="0"/>
            </a:p>
          </p:txBody>
        </p:sp>
      </p:grpSp>
      <p:grpSp>
        <p:nvGrpSpPr>
          <p:cNvPr id="57" name="Agrupa 56"/>
          <p:cNvGrpSpPr/>
          <p:nvPr/>
        </p:nvGrpSpPr>
        <p:grpSpPr>
          <a:xfrm>
            <a:off x="3372549" y="3757758"/>
            <a:ext cx="878211" cy="1330431"/>
            <a:chOff x="3372549" y="3757758"/>
            <a:chExt cx="878211" cy="1330431"/>
          </a:xfrm>
        </p:grpSpPr>
        <p:pic>
          <p:nvPicPr>
            <p:cNvPr id="21" name="Imatge 2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372549" y="3757758"/>
              <a:ext cx="878211" cy="878211"/>
            </a:xfrm>
            <a:prstGeom prst="rect">
              <a:avLst/>
            </a:prstGeom>
          </p:spPr>
        </p:pic>
        <p:sp>
          <p:nvSpPr>
            <p:cNvPr id="40" name="QuadreDeText 39"/>
            <p:cNvSpPr txBox="1"/>
            <p:nvPr/>
          </p:nvSpPr>
          <p:spPr>
            <a:xfrm>
              <a:off x="3620055" y="4718857"/>
              <a:ext cx="5132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 smtClean="0"/>
                <a:t>p4g</a:t>
              </a:r>
              <a:endParaRPr lang="ca-ES" dirty="0"/>
            </a:p>
          </p:txBody>
        </p:sp>
      </p:grpSp>
      <p:grpSp>
        <p:nvGrpSpPr>
          <p:cNvPr id="58" name="Agrupa 57"/>
          <p:cNvGrpSpPr/>
          <p:nvPr/>
        </p:nvGrpSpPr>
        <p:grpSpPr>
          <a:xfrm>
            <a:off x="4405066" y="3760347"/>
            <a:ext cx="905243" cy="1354937"/>
            <a:chOff x="4405066" y="3760347"/>
            <a:chExt cx="905243" cy="1354937"/>
          </a:xfrm>
        </p:grpSpPr>
        <p:pic>
          <p:nvPicPr>
            <p:cNvPr id="22" name="Imatge 2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405066" y="3760347"/>
              <a:ext cx="905243" cy="896295"/>
            </a:xfrm>
            <a:prstGeom prst="rect">
              <a:avLst/>
            </a:prstGeom>
          </p:spPr>
        </p:pic>
        <p:sp>
          <p:nvSpPr>
            <p:cNvPr id="41" name="QuadreDeText 40"/>
            <p:cNvSpPr txBox="1"/>
            <p:nvPr/>
          </p:nvSpPr>
          <p:spPr>
            <a:xfrm>
              <a:off x="4661777" y="4745952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 smtClean="0"/>
                <a:t>p3</a:t>
              </a:r>
              <a:endParaRPr lang="ca-ES" dirty="0"/>
            </a:p>
          </p:txBody>
        </p:sp>
      </p:grpSp>
      <p:grpSp>
        <p:nvGrpSpPr>
          <p:cNvPr id="59" name="Agrupa 58"/>
          <p:cNvGrpSpPr/>
          <p:nvPr/>
        </p:nvGrpSpPr>
        <p:grpSpPr>
          <a:xfrm>
            <a:off x="5455955" y="3757758"/>
            <a:ext cx="894418" cy="1330431"/>
            <a:chOff x="5455955" y="3757758"/>
            <a:chExt cx="894418" cy="1330431"/>
          </a:xfrm>
        </p:grpSpPr>
        <p:pic>
          <p:nvPicPr>
            <p:cNvPr id="23" name="Imatge 22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455955" y="3757758"/>
              <a:ext cx="894418" cy="898883"/>
            </a:xfrm>
            <a:prstGeom prst="rect">
              <a:avLst/>
            </a:prstGeom>
          </p:spPr>
        </p:pic>
        <p:sp>
          <p:nvSpPr>
            <p:cNvPr id="42" name="QuadreDeText 41"/>
            <p:cNvSpPr txBox="1"/>
            <p:nvPr/>
          </p:nvSpPr>
          <p:spPr>
            <a:xfrm>
              <a:off x="5598741" y="4718857"/>
              <a:ext cx="708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 smtClean="0"/>
                <a:t>p3m1</a:t>
              </a:r>
              <a:endParaRPr lang="ca-ES" dirty="0"/>
            </a:p>
          </p:txBody>
        </p:sp>
      </p:grpSp>
      <p:grpSp>
        <p:nvGrpSpPr>
          <p:cNvPr id="60" name="Agrupa 59"/>
          <p:cNvGrpSpPr/>
          <p:nvPr/>
        </p:nvGrpSpPr>
        <p:grpSpPr>
          <a:xfrm>
            <a:off x="6496019" y="3718450"/>
            <a:ext cx="938966" cy="1307523"/>
            <a:chOff x="6496019" y="3718450"/>
            <a:chExt cx="938966" cy="1307523"/>
          </a:xfrm>
        </p:grpSpPr>
        <p:pic>
          <p:nvPicPr>
            <p:cNvPr id="24" name="Imatge 2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496019" y="3718450"/>
              <a:ext cx="938966" cy="938191"/>
            </a:xfrm>
            <a:prstGeom prst="rect">
              <a:avLst/>
            </a:prstGeom>
          </p:spPr>
        </p:pic>
        <p:sp>
          <p:nvSpPr>
            <p:cNvPr id="43" name="QuadreDeText 42"/>
            <p:cNvSpPr txBox="1"/>
            <p:nvPr/>
          </p:nvSpPr>
          <p:spPr>
            <a:xfrm>
              <a:off x="6599746" y="4656641"/>
              <a:ext cx="708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 smtClean="0"/>
                <a:t>p31m</a:t>
              </a:r>
              <a:endParaRPr lang="ca-ES" dirty="0"/>
            </a:p>
          </p:txBody>
        </p:sp>
      </p:grpSp>
      <p:grpSp>
        <p:nvGrpSpPr>
          <p:cNvPr id="61" name="Agrupa 60"/>
          <p:cNvGrpSpPr/>
          <p:nvPr/>
        </p:nvGrpSpPr>
        <p:grpSpPr>
          <a:xfrm>
            <a:off x="7580632" y="3732930"/>
            <a:ext cx="939745" cy="1356487"/>
            <a:chOff x="7580632" y="3732930"/>
            <a:chExt cx="939745" cy="1356487"/>
          </a:xfrm>
        </p:grpSpPr>
        <p:pic>
          <p:nvPicPr>
            <p:cNvPr id="25" name="Imatge 2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580632" y="3732930"/>
              <a:ext cx="939745" cy="935878"/>
            </a:xfrm>
            <a:prstGeom prst="rect">
              <a:avLst/>
            </a:prstGeom>
          </p:spPr>
        </p:pic>
        <p:sp>
          <p:nvSpPr>
            <p:cNvPr id="44" name="QuadreDeText 43"/>
            <p:cNvSpPr txBox="1"/>
            <p:nvPr/>
          </p:nvSpPr>
          <p:spPr>
            <a:xfrm>
              <a:off x="7879904" y="4720085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 smtClean="0"/>
                <a:t>p6</a:t>
              </a:r>
              <a:endParaRPr lang="ca-ES" dirty="0"/>
            </a:p>
          </p:txBody>
        </p:sp>
      </p:grpSp>
      <p:grpSp>
        <p:nvGrpSpPr>
          <p:cNvPr id="62" name="Agrupa 61"/>
          <p:cNvGrpSpPr/>
          <p:nvPr/>
        </p:nvGrpSpPr>
        <p:grpSpPr>
          <a:xfrm>
            <a:off x="8670788" y="3732930"/>
            <a:ext cx="1000797" cy="1360898"/>
            <a:chOff x="8670788" y="3732930"/>
            <a:chExt cx="1000797" cy="1360898"/>
          </a:xfrm>
        </p:grpSpPr>
        <p:pic>
          <p:nvPicPr>
            <p:cNvPr id="26" name="Imatge 25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670788" y="3732930"/>
              <a:ext cx="1000797" cy="975711"/>
            </a:xfrm>
            <a:prstGeom prst="rect">
              <a:avLst/>
            </a:prstGeom>
          </p:spPr>
        </p:pic>
        <p:sp>
          <p:nvSpPr>
            <p:cNvPr id="45" name="QuadreDeText 44"/>
            <p:cNvSpPr txBox="1"/>
            <p:nvPr/>
          </p:nvSpPr>
          <p:spPr>
            <a:xfrm>
              <a:off x="8874470" y="4724496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 smtClean="0"/>
                <a:t>p6m</a:t>
              </a:r>
              <a:endParaRPr lang="ca-ES" dirty="0"/>
            </a:p>
          </p:txBody>
        </p:sp>
      </p:grpSp>
    </p:spTree>
    <p:extLst>
      <p:ext uri="{BB962C8B-B14F-4D97-AF65-F5344CB8AC3E}">
        <p14:creationId xmlns:p14="http://schemas.microsoft.com/office/powerpoint/2010/main" val="274430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Mosaics no uniformes</a:t>
            </a:r>
            <a:endParaRPr lang="ca-ES" dirty="0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1402680" y="1612900"/>
            <a:ext cx="9603275" cy="34506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a-ES" dirty="0" smtClean="0"/>
          </a:p>
          <a:p>
            <a:r>
              <a:rPr lang="ca-ES" dirty="0"/>
              <a:t>Es poden </a:t>
            </a:r>
            <a:r>
              <a:rPr lang="ca-ES" dirty="0" smtClean="0"/>
              <a:t>mosaics fer </a:t>
            </a:r>
            <a:r>
              <a:rPr lang="ca-ES" dirty="0"/>
              <a:t>amb </a:t>
            </a:r>
            <a:r>
              <a:rPr lang="ca-ES" dirty="0" smtClean="0"/>
              <a:t>qualsevol triangle,  qualsevol quadrilàter i alguns pentàgons i hexàgons. </a:t>
            </a:r>
          </a:p>
          <a:p>
            <a:r>
              <a:rPr lang="ca-ES" dirty="0" smtClean="0"/>
              <a:t>No es poden fer amb polígons de més de 6 costats</a:t>
            </a:r>
            <a:endParaRPr lang="ca-ES" dirty="0"/>
          </a:p>
        </p:txBody>
      </p:sp>
      <p:pic>
        <p:nvPicPr>
          <p:cNvPr id="8" name="Imat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271" y="3672272"/>
            <a:ext cx="1218273" cy="756265"/>
          </a:xfrm>
          <a:prstGeom prst="rect">
            <a:avLst/>
          </a:prstGeom>
        </p:spPr>
      </p:pic>
      <p:pic>
        <p:nvPicPr>
          <p:cNvPr id="9" name="Imat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620" y="3672273"/>
            <a:ext cx="1074761" cy="728946"/>
          </a:xfrm>
          <a:prstGeom prst="rect">
            <a:avLst/>
          </a:prstGeom>
        </p:spPr>
      </p:pic>
      <p:pic>
        <p:nvPicPr>
          <p:cNvPr id="10" name="Imat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728" y="3672272"/>
            <a:ext cx="757327" cy="756265"/>
          </a:xfrm>
          <a:prstGeom prst="rect">
            <a:avLst/>
          </a:prstGeom>
        </p:spPr>
      </p:pic>
      <p:pic>
        <p:nvPicPr>
          <p:cNvPr id="13" name="Imat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7271" y="4639846"/>
            <a:ext cx="1179881" cy="725081"/>
          </a:xfrm>
          <a:prstGeom prst="rect">
            <a:avLst/>
          </a:prstGeom>
        </p:spPr>
      </p:pic>
      <p:pic>
        <p:nvPicPr>
          <p:cNvPr id="14" name="Imatg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3947" y="4635536"/>
            <a:ext cx="2095757" cy="1003802"/>
          </a:xfrm>
          <a:prstGeom prst="rect">
            <a:avLst/>
          </a:prstGeom>
        </p:spPr>
      </p:pic>
      <p:pic>
        <p:nvPicPr>
          <p:cNvPr id="15" name="Imatg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1388" y="4593614"/>
            <a:ext cx="2055770" cy="1087646"/>
          </a:xfrm>
          <a:prstGeom prst="rect">
            <a:avLst/>
          </a:prstGeom>
        </p:spPr>
      </p:pic>
      <p:pic>
        <p:nvPicPr>
          <p:cNvPr id="17" name="Imatg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8842" y="4593614"/>
            <a:ext cx="1638073" cy="1104747"/>
          </a:xfrm>
          <a:prstGeom prst="rect">
            <a:avLst/>
          </a:prstGeom>
        </p:spPr>
      </p:pic>
      <p:pic>
        <p:nvPicPr>
          <p:cNvPr id="18" name="Imatg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6096" y="4593614"/>
            <a:ext cx="1491474" cy="111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9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TM10001114[[fn=Galería]]</Template>
  <TotalTime>0</TotalTime>
  <Words>409</Words>
  <Application>Microsoft Office PowerPoint</Application>
  <PresentationFormat>Pantalla panoràmica</PresentationFormat>
  <Paragraphs>67</Paragraphs>
  <Slides>11</Slides>
  <Notes>0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2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11</vt:i4>
      </vt:variant>
    </vt:vector>
  </HeadingPairs>
  <TitlesOfParts>
    <vt:vector size="14" baseType="lpstr">
      <vt:lpstr>Arial</vt:lpstr>
      <vt:lpstr>Gill Sans MT</vt:lpstr>
      <vt:lpstr>Gallery</vt:lpstr>
      <vt:lpstr>Mosaics</vt:lpstr>
      <vt:lpstr>Nocions bàsiques </vt:lpstr>
      <vt:lpstr>Nocions bàsiques (II) </vt:lpstr>
      <vt:lpstr>MosaiCS REGULARS</vt:lpstr>
      <vt:lpstr>Mosaics semiregulars UNIFORMES</vt:lpstr>
      <vt:lpstr>Mosaics duals</vt:lpstr>
      <vt:lpstr>Mosaics periòdics</vt:lpstr>
      <vt:lpstr>Mosaics periòdics: Els 17 grups de simetria</vt:lpstr>
      <vt:lpstr>Mosaics no uniformes</vt:lpstr>
      <vt:lpstr>Mosaics per deformació</vt:lpstr>
      <vt:lpstr>ENllaços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Mosaics</dc:title>
  <dc:creator>J G</dc:creator>
  <cp:lastModifiedBy>J G</cp:lastModifiedBy>
  <cp:revision>42</cp:revision>
  <cp:lastPrinted>2018-04-09T13:42:39Z</cp:lastPrinted>
  <dcterms:created xsi:type="dcterms:W3CDTF">2018-04-03T08:34:25Z</dcterms:created>
  <dcterms:modified xsi:type="dcterms:W3CDTF">2018-04-09T13:42:57Z</dcterms:modified>
</cp:coreProperties>
</file>