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65" r:id="rId2"/>
    <p:sldId id="464" r:id="rId3"/>
    <p:sldId id="466" r:id="rId4"/>
    <p:sldId id="467" r:id="rId5"/>
    <p:sldId id="468" r:id="rId6"/>
    <p:sldId id="469" r:id="rId7"/>
    <p:sldId id="474" r:id="rId8"/>
    <p:sldId id="470" r:id="rId9"/>
    <p:sldId id="475" r:id="rId10"/>
    <p:sldId id="476" r:id="rId11"/>
    <p:sldId id="471" r:id="rId12"/>
    <p:sldId id="477" r:id="rId13"/>
    <p:sldId id="472" r:id="rId14"/>
    <p:sldId id="479" r:id="rId15"/>
    <p:sldId id="473" r:id="rId16"/>
    <p:sldId id="478" r:id="rId17"/>
  </p:sldIdLst>
  <p:sldSz cx="9144000" cy="6858000" type="screen4x3"/>
  <p:notesSz cx="7099300" cy="10234613"/>
  <p:defaultTextStyle>
    <a:defPPr>
      <a:defRPr lang="en"/>
    </a:defPPr>
    <a:lvl1pPr algn="l" rtl="0" fontAlgn="base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CFF"/>
    <a:srgbClr val="006699"/>
    <a:srgbClr val="0066CC"/>
    <a:srgbClr val="006600"/>
    <a:srgbClr val="000099"/>
    <a:srgbClr val="0000CC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40" autoAdjust="0"/>
    <p:restoredTop sz="94660" autoAdjust="0"/>
  </p:normalViewPr>
  <p:slideViewPr>
    <p:cSldViewPr>
      <p:cViewPr varScale="1">
        <p:scale>
          <a:sx n="63" d="100"/>
          <a:sy n="63" d="100"/>
        </p:scale>
        <p:origin x="608" y="6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1CC3FC17-B480-46CD-AE69-55576852DEA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6F668FEC-66BA-4A37-A35C-76E31BD3FCC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8" name="Rectangle 4">
            <a:extLst>
              <a:ext uri="{FF2B5EF4-FFF2-40B4-BE49-F238E27FC236}">
                <a16:creationId xmlns:a16="http://schemas.microsoft.com/office/drawing/2014/main" id="{62A31D7D-16E6-4850-815C-BDD7734BE9E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C2EE6F64-329F-41FE-8280-40019703BA61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490ED6CE-A800-402D-8E01-47F1D8717906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1026">
            <a:extLst>
              <a:ext uri="{FF2B5EF4-FFF2-40B4-BE49-F238E27FC236}">
                <a16:creationId xmlns:a16="http://schemas.microsoft.com/office/drawing/2014/main" id="{88FED433-F9E1-4E40-B21D-9AE79D605AD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249859" name="Rectangle 1027">
            <a:extLst>
              <a:ext uri="{FF2B5EF4-FFF2-40B4-BE49-F238E27FC236}">
                <a16:creationId xmlns:a16="http://schemas.microsoft.com/office/drawing/2014/main" id="{3DF54668-C596-48BA-A396-AE78FAD988B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559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18436" name="Rectangle 1028">
            <a:extLst>
              <a:ext uri="{FF2B5EF4-FFF2-40B4-BE49-F238E27FC236}">
                <a16:creationId xmlns:a16="http://schemas.microsoft.com/office/drawing/2014/main" id="{4B351469-3B6B-4815-AE59-F558049E952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7750" y="790575"/>
            <a:ext cx="5057775" cy="3792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9861" name="Rectangle 1029">
            <a:extLst>
              <a:ext uri="{FF2B5EF4-FFF2-40B4-BE49-F238E27FC236}">
                <a16:creationId xmlns:a16="http://schemas.microsoft.com/office/drawing/2014/main" id="{4C85E8B7-5214-4DF5-9F97-655E7B5CC8A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5200" y="4900613"/>
            <a:ext cx="5226050" cy="4583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noProof="0"/>
              <a:t>Haga clic para modificar el estilo de texto del patrón</a:t>
            </a:r>
          </a:p>
          <a:p>
            <a:pPr lvl="1"/>
            <a:r>
              <a:rPr lang="es-ES" altLang="es-ES" noProof="0"/>
              <a:t>Segundo nivel</a:t>
            </a:r>
          </a:p>
          <a:p>
            <a:pPr lvl="2"/>
            <a:r>
              <a:rPr lang="es-ES" altLang="es-ES" noProof="0"/>
              <a:t>Tercer nivel</a:t>
            </a:r>
          </a:p>
          <a:p>
            <a:pPr lvl="3"/>
            <a:r>
              <a:rPr lang="es-ES" altLang="es-ES" noProof="0"/>
              <a:t>Cuarto nivel</a:t>
            </a:r>
          </a:p>
          <a:p>
            <a:pPr lvl="4"/>
            <a:r>
              <a:rPr lang="es-ES" altLang="es-ES" noProof="0"/>
              <a:t>Quinto nivel</a:t>
            </a:r>
          </a:p>
        </p:txBody>
      </p:sp>
      <p:sp>
        <p:nvSpPr>
          <p:cNvPr id="249862" name="Rectangle 1030">
            <a:extLst>
              <a:ext uri="{FF2B5EF4-FFF2-40B4-BE49-F238E27FC236}">
                <a16:creationId xmlns:a16="http://schemas.microsoft.com/office/drawing/2014/main" id="{23039FAB-EEB3-4918-9FF2-BC5B4C27957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249863" name="Rectangle 1031">
            <a:extLst>
              <a:ext uri="{FF2B5EF4-FFF2-40B4-BE49-F238E27FC236}">
                <a16:creationId xmlns:a16="http://schemas.microsoft.com/office/drawing/2014/main" id="{6D919153-7463-40BA-9E49-9227BC8FEA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71" tIns="47736" rIns="95471" bIns="47736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533DEAEE-0445-499E-B210-4EEF82923694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1">
            <a:extLst>
              <a:ext uri="{FF2B5EF4-FFF2-40B4-BE49-F238E27FC236}">
                <a16:creationId xmlns:a16="http://schemas.microsoft.com/office/drawing/2014/main" id="{5FC1BA4B-73F1-448E-8349-11CF82FEB3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14BCF3-3DB7-450C-8BCB-05C93CD538DF}" type="slidenum">
              <a:rPr lang="en-US" altLang="es-ES"/>
              <a:pPr eaLnBrk="1" hangingPunct="1">
                <a:spcBef>
                  <a:spcPct val="0"/>
                </a:spcBef>
              </a:pPr>
              <a:t>1</a:t>
            </a:fld>
            <a:endParaRPr lang="en-US" altLang="es-ES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10F491EC-5971-437C-A33D-63865CC260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4DAC1D96-C546-4307-ABAD-FEC72F7B47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31">
            <a:extLst>
              <a:ext uri="{FF2B5EF4-FFF2-40B4-BE49-F238E27FC236}">
                <a16:creationId xmlns:a16="http://schemas.microsoft.com/office/drawing/2014/main" id="{634B160F-31D0-4036-8DB5-FC890D6BFE8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1955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471" tIns="47736" rIns="95471" bIns="47736" anchor="b"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BAA77DF-5F2B-4F72-BAA4-B64625DC5772}" type="slidenum">
              <a:rPr lang="en-US" altLang="es-ES" b="0"/>
              <a:pPr algn="r" eaLnBrk="1" hangingPunct="1">
                <a:spcBef>
                  <a:spcPct val="0"/>
                </a:spcBef>
              </a:pPr>
              <a:t>10</a:t>
            </a:fld>
            <a:endParaRPr lang="en-US" altLang="es-ES" b="0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3F2D2CED-F19E-4D55-B45A-3648333271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30E3698F-62F0-473B-8370-A41DE973F7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31">
            <a:extLst>
              <a:ext uri="{FF2B5EF4-FFF2-40B4-BE49-F238E27FC236}">
                <a16:creationId xmlns:a16="http://schemas.microsoft.com/office/drawing/2014/main" id="{0C01D9C0-5C8D-49B4-BF80-9573211F44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5DD3CF9-9035-4677-AE7F-5C75CDE972CF}" type="slidenum">
              <a:rPr lang="en-US" altLang="es-ES"/>
              <a:pPr eaLnBrk="1" hangingPunct="1">
                <a:spcBef>
                  <a:spcPct val="0"/>
                </a:spcBef>
              </a:pPr>
              <a:t>11</a:t>
            </a:fld>
            <a:endParaRPr lang="en-US" altLang="es-ES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76D872B9-C644-4808-9263-FD9E3BE771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14198BCD-0BFC-41D8-A412-C2CADB73EF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31">
            <a:extLst>
              <a:ext uri="{FF2B5EF4-FFF2-40B4-BE49-F238E27FC236}">
                <a16:creationId xmlns:a16="http://schemas.microsoft.com/office/drawing/2014/main" id="{5F157883-AD09-4EBE-876B-7A6E86DD8CD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1955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471" tIns="47736" rIns="95471" bIns="47736" anchor="b"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7DD3138-AF0A-4FDF-BB94-E6EB8B516D19}" type="slidenum">
              <a:rPr lang="en-US" altLang="es-ES" b="0"/>
              <a:pPr algn="r" eaLnBrk="1" hangingPunct="1">
                <a:spcBef>
                  <a:spcPct val="0"/>
                </a:spcBef>
              </a:pPr>
              <a:t>12</a:t>
            </a:fld>
            <a:endParaRPr lang="en-US" altLang="es-ES" b="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3EA83951-B669-4F0D-9236-5B5ABC597F8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F892EF8E-3304-4F93-A279-55ADAE8CFC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31">
            <a:extLst>
              <a:ext uri="{FF2B5EF4-FFF2-40B4-BE49-F238E27FC236}">
                <a16:creationId xmlns:a16="http://schemas.microsoft.com/office/drawing/2014/main" id="{03A91870-4868-4199-9306-FD8388C6936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971FDAE-6F25-46F0-8F13-955B067F70A8}" type="slidenum">
              <a:rPr lang="en-US" altLang="es-ES"/>
              <a:pPr eaLnBrk="1" hangingPunct="1">
                <a:spcBef>
                  <a:spcPct val="0"/>
                </a:spcBef>
              </a:pPr>
              <a:t>13</a:t>
            </a:fld>
            <a:endParaRPr lang="en-US" altLang="es-ES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6756A73E-EEF0-4552-A5DF-E8EC632E81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6768D8B6-4E3E-48A8-BDEA-F31713D6E0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31">
            <a:extLst>
              <a:ext uri="{FF2B5EF4-FFF2-40B4-BE49-F238E27FC236}">
                <a16:creationId xmlns:a16="http://schemas.microsoft.com/office/drawing/2014/main" id="{B6E6A115-2BFF-4725-BB03-76464B1DF2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C1B67D5-AEBF-40CF-A61D-D09CBFBF2898}" type="slidenum">
              <a:rPr lang="en-US" altLang="es-ES"/>
              <a:pPr eaLnBrk="1" hangingPunct="1">
                <a:spcBef>
                  <a:spcPct val="0"/>
                </a:spcBef>
              </a:pPr>
              <a:t>14</a:t>
            </a:fld>
            <a:endParaRPr lang="en-US" altLang="es-ES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732B9962-9780-4D31-9595-64B8AD7364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93947D3B-D2C8-446C-949D-C519C12BD0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31">
            <a:extLst>
              <a:ext uri="{FF2B5EF4-FFF2-40B4-BE49-F238E27FC236}">
                <a16:creationId xmlns:a16="http://schemas.microsoft.com/office/drawing/2014/main" id="{B6B26B0D-C60E-4AD3-B5B8-BEAD331BE2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7DCBE2D-4987-4187-8EE0-03653862C8BB}" type="slidenum">
              <a:rPr lang="en-US" altLang="es-ES"/>
              <a:pPr eaLnBrk="1" hangingPunct="1">
                <a:spcBef>
                  <a:spcPct val="0"/>
                </a:spcBef>
              </a:pPr>
              <a:t>15</a:t>
            </a:fld>
            <a:endParaRPr lang="en-US" altLang="es-ES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A2287C53-5932-4CA0-90BB-B78683CE561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57EBCFB3-F1A8-485B-8351-20609F0601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>
            <a:extLst>
              <a:ext uri="{FF2B5EF4-FFF2-40B4-BE49-F238E27FC236}">
                <a16:creationId xmlns:a16="http://schemas.microsoft.com/office/drawing/2014/main" id="{838F8EFB-2D48-42AD-A569-8C8A952C8F2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1955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471" tIns="47736" rIns="95471" bIns="47736" anchor="b"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FDA8BFF-0907-4C91-B19A-9D92476BAF8A}" type="slidenum">
              <a:rPr lang="en-US" altLang="es-ES" b="0"/>
              <a:pPr algn="r" eaLnBrk="1" hangingPunct="1">
                <a:spcBef>
                  <a:spcPct val="0"/>
                </a:spcBef>
              </a:pPr>
              <a:t>16</a:t>
            </a:fld>
            <a:endParaRPr lang="en-US" altLang="es-ES" b="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00D71A00-6303-4650-8AC8-DF0804522F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0E356127-4043-44E5-AB4D-58C7551076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31">
            <a:extLst>
              <a:ext uri="{FF2B5EF4-FFF2-40B4-BE49-F238E27FC236}">
                <a16:creationId xmlns:a16="http://schemas.microsoft.com/office/drawing/2014/main" id="{42B8831F-C48C-4633-9E79-A99467096C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E023417-9F1A-43CA-9AF6-531D19311C0A}" type="slidenum">
              <a:rPr lang="en-US" altLang="es-ES"/>
              <a:pPr eaLnBrk="1" hangingPunct="1">
                <a:spcBef>
                  <a:spcPct val="0"/>
                </a:spcBef>
              </a:pPr>
              <a:t>2</a:t>
            </a:fld>
            <a:endParaRPr lang="en-US" altLang="es-E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2C3FE3AC-DC91-46E1-A26C-02BB2E33D6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CBEAD7E6-6BF3-4B16-A327-E019BB3E14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31">
            <a:extLst>
              <a:ext uri="{FF2B5EF4-FFF2-40B4-BE49-F238E27FC236}">
                <a16:creationId xmlns:a16="http://schemas.microsoft.com/office/drawing/2014/main" id="{24E40875-D09C-4FB7-9839-6B9A957EB3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3D50AC0-2EAE-4CD0-8227-845B58F0D327}" type="slidenum">
              <a:rPr lang="en-US" altLang="es-ES"/>
              <a:pPr eaLnBrk="1" hangingPunct="1">
                <a:spcBef>
                  <a:spcPct val="0"/>
                </a:spcBef>
              </a:pPr>
              <a:t>3</a:t>
            </a:fld>
            <a:endParaRPr lang="en-US" altLang="es-ES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978E91C2-87A3-4AA7-BF8E-5508DB1A7E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DB1CFD74-A249-4163-9D20-09B4AC2936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>
            <a:extLst>
              <a:ext uri="{FF2B5EF4-FFF2-40B4-BE49-F238E27FC236}">
                <a16:creationId xmlns:a16="http://schemas.microsoft.com/office/drawing/2014/main" id="{197F4617-07B7-45C9-9BDE-37B14B4E88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503A7FD-62EE-4001-9C92-88C1AFD91DFC}" type="slidenum">
              <a:rPr lang="en-US" altLang="es-ES"/>
              <a:pPr eaLnBrk="1" hangingPunct="1">
                <a:spcBef>
                  <a:spcPct val="0"/>
                </a:spcBef>
              </a:pPr>
              <a:t>4</a:t>
            </a:fld>
            <a:endParaRPr lang="en-US" altLang="es-ES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F3052396-18EE-4D4A-AB1B-750BACBB4B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05AC86E3-4785-4F69-B0E8-478D67233D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31">
            <a:extLst>
              <a:ext uri="{FF2B5EF4-FFF2-40B4-BE49-F238E27FC236}">
                <a16:creationId xmlns:a16="http://schemas.microsoft.com/office/drawing/2014/main" id="{2887DDC4-0A80-44CA-97A0-3FB91D7E8D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750275A-A55D-4333-9730-AFF55E61B1DF}" type="slidenum">
              <a:rPr lang="en-US" altLang="es-ES"/>
              <a:pPr eaLnBrk="1" hangingPunct="1">
                <a:spcBef>
                  <a:spcPct val="0"/>
                </a:spcBef>
              </a:pPr>
              <a:t>5</a:t>
            </a:fld>
            <a:endParaRPr lang="en-US" altLang="es-E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DD67EE0B-AA24-4C93-A1A5-8A22A7A9B6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BCE2B35A-3DFD-4ECA-A319-E0F43EB95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31">
            <a:extLst>
              <a:ext uri="{FF2B5EF4-FFF2-40B4-BE49-F238E27FC236}">
                <a16:creationId xmlns:a16="http://schemas.microsoft.com/office/drawing/2014/main" id="{5169F285-E627-4C67-98F5-9031681B92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3638B67-774A-4641-8CA1-A5694928F566}" type="slidenum">
              <a:rPr lang="en-US" altLang="es-ES"/>
              <a:pPr eaLnBrk="1" hangingPunct="1">
                <a:spcBef>
                  <a:spcPct val="0"/>
                </a:spcBef>
              </a:pPr>
              <a:t>6</a:t>
            </a:fld>
            <a:endParaRPr lang="en-US" altLang="es-ES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1FD3F722-581B-4A34-A1BC-74C6AB0E39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FCD58640-96DA-49E4-88A4-AE7725EABE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31">
            <a:extLst>
              <a:ext uri="{FF2B5EF4-FFF2-40B4-BE49-F238E27FC236}">
                <a16:creationId xmlns:a16="http://schemas.microsoft.com/office/drawing/2014/main" id="{C5D274FF-AA6E-4C2D-ACB4-AE8419EFBC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FCBCCE7-806D-462E-9232-FB0A4E3395F8}" type="slidenum">
              <a:rPr lang="en-US" altLang="es-ES"/>
              <a:pPr eaLnBrk="1" hangingPunct="1">
                <a:spcBef>
                  <a:spcPct val="0"/>
                </a:spcBef>
              </a:pPr>
              <a:t>7</a:t>
            </a:fld>
            <a:endParaRPr lang="en-US" altLang="es-ES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9D48EED4-95FC-416C-94C9-6E9A7B5572F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BE89224B-7D78-47E9-9350-8CB3F6DEB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>
            <a:extLst>
              <a:ext uri="{FF2B5EF4-FFF2-40B4-BE49-F238E27FC236}">
                <a16:creationId xmlns:a16="http://schemas.microsoft.com/office/drawing/2014/main" id="{9BE89BC8-E674-4D03-A8C4-235CB5A831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F6C36A9-98F2-40A1-9BF1-451AFADCB4BA}" type="slidenum">
              <a:rPr lang="en-US" altLang="es-ES"/>
              <a:pPr eaLnBrk="1" hangingPunct="1">
                <a:spcBef>
                  <a:spcPct val="0"/>
                </a:spcBef>
              </a:pPr>
              <a:t>8</a:t>
            </a:fld>
            <a:endParaRPr lang="en-US" altLang="es-ES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4E8A4C3B-EE00-4DFC-9820-10C8546FC2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61031F59-EE45-4C04-AC64-4502B9ADC2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31">
            <a:extLst>
              <a:ext uri="{FF2B5EF4-FFF2-40B4-BE49-F238E27FC236}">
                <a16:creationId xmlns:a16="http://schemas.microsoft.com/office/drawing/2014/main" id="{E770ECC7-A37E-4E7F-8070-A0ECBD7AA86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1955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5471" tIns="47736" rIns="95471" bIns="47736" anchor="b"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8292EA5-5F9F-4612-8966-84F81D03DB96}" type="slidenum">
              <a:rPr lang="en-US" altLang="es-ES" b="0"/>
              <a:pPr algn="r" eaLnBrk="1" hangingPunct="1">
                <a:spcBef>
                  <a:spcPct val="0"/>
                </a:spcBef>
              </a:pPr>
              <a:t>9</a:t>
            </a:fld>
            <a:endParaRPr lang="en-US" altLang="es-ES" b="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4E650A72-A93C-4072-A0C6-F6DF046A17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BC9D374F-7B20-4DE5-9FEA-DEDD27329F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5137104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1797933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6109219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39975644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05485300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3850167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2810440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221218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378312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87347266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67771136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apçalera_epseb">
            <a:extLst>
              <a:ext uri="{FF2B5EF4-FFF2-40B4-BE49-F238E27FC236}">
                <a16:creationId xmlns:a16="http://schemas.microsoft.com/office/drawing/2014/main" id="{FA5304EC-95E9-47B5-9088-F13E267CEF4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465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8">
            <a:extLst>
              <a:ext uri="{FF2B5EF4-FFF2-40B4-BE49-F238E27FC236}">
                <a16:creationId xmlns:a16="http://schemas.microsoft.com/office/drawing/2014/main" id="{17DD0FDF-D449-4208-8449-B8D58210D08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218543" y="121851"/>
            <a:ext cx="267393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ca-ES" altLang="es-ES" sz="1200" b="0" dirty="0">
                <a:solidFill>
                  <a:srgbClr val="BC2E16"/>
                </a:solidFill>
                <a:latin typeface="Arial Black" pitchFamily="34" charset="0"/>
                <a:cs typeface="Times New Roman" pitchFamily="18" charset="0"/>
              </a:rPr>
              <a:t>Building </a:t>
            </a:r>
            <a:r>
              <a:rPr lang="ca-ES" altLang="es-ES" sz="1200" b="0" dirty="0" err="1">
                <a:solidFill>
                  <a:srgbClr val="BC2E16"/>
                </a:solidFill>
                <a:latin typeface="Arial Black" pitchFamily="34" charset="0"/>
                <a:cs typeface="Times New Roman" pitchFamily="18" charset="0"/>
              </a:rPr>
              <a:t>Construction</a:t>
            </a:r>
            <a:r>
              <a:rPr lang="ca-ES" altLang="es-ES" sz="1200" b="0" dirty="0">
                <a:solidFill>
                  <a:srgbClr val="BC2E16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ca-ES" altLang="es-ES" sz="1200" b="0" dirty="0" err="1">
                <a:solidFill>
                  <a:srgbClr val="BC2E16"/>
                </a:solidFill>
                <a:latin typeface="Arial Black" pitchFamily="34" charset="0"/>
                <a:cs typeface="Times New Roman" pitchFamily="18" charset="0"/>
              </a:rPr>
              <a:t>Degree</a:t>
            </a:r>
            <a:endParaRPr lang="ca-ES" altLang="es-ES" sz="1800" b="0" dirty="0">
              <a:solidFill>
                <a:srgbClr val="BC2E16"/>
              </a:solidFill>
            </a:endParaRPr>
          </a:p>
        </p:txBody>
      </p:sp>
      <p:sp>
        <p:nvSpPr>
          <p:cNvPr id="1028" name="Line 9">
            <a:extLst>
              <a:ext uri="{FF2B5EF4-FFF2-40B4-BE49-F238E27FC236}">
                <a16:creationId xmlns:a16="http://schemas.microsoft.com/office/drawing/2014/main" id="{B7936A62-5414-4EA4-A3CF-0E90979C48E6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549275"/>
            <a:ext cx="9144000" cy="0"/>
          </a:xfrm>
          <a:prstGeom prst="line">
            <a:avLst/>
          </a:prstGeom>
          <a:noFill/>
          <a:ln w="28575">
            <a:solidFill>
              <a:srgbClr val="BC2E1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29" name="Line 10">
            <a:extLst>
              <a:ext uri="{FF2B5EF4-FFF2-40B4-BE49-F238E27FC236}">
                <a16:creationId xmlns:a16="http://schemas.microsoft.com/office/drawing/2014/main" id="{04302AA9-6C5B-4B29-B70B-81C70835946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28575">
            <a:solidFill>
              <a:srgbClr val="2E7CA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30" name="Text Box 11">
            <a:extLst>
              <a:ext uri="{FF2B5EF4-FFF2-40B4-BE49-F238E27FC236}">
                <a16:creationId xmlns:a16="http://schemas.microsoft.com/office/drawing/2014/main" id="{8CCF52A1-3365-40B9-9D96-9834C361DE1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549275"/>
            <a:ext cx="9144000" cy="457200"/>
          </a:xfrm>
          <a:prstGeom prst="rect">
            <a:avLst/>
          </a:prstGeom>
          <a:solidFill>
            <a:srgbClr val="2E7C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s-ES" sz="2400">
              <a:cs typeface="Times New Roman" pitchFamily="18" charset="0"/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C24E6A82-BBBD-4B11-96DA-0CB8CF5A8CD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7649"/>
            <a:ext cx="9144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1pPr>
            <a:lvl2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2pPr>
            <a:lvl3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3pPr>
            <a:lvl4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4pPr>
            <a:lvl5pPr eaLnBrk="0" hangingPunct="0"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5pPr>
            <a:lvl6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6pPr>
            <a:lvl7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7pPr>
            <a:lvl8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8pPr>
            <a:lvl9pPr eaLnBrk="0" fontAlgn="base" hangingPunct="0">
              <a:spcBef>
                <a:spcPct val="5000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800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ca-ES" altLang="es-ES" sz="120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Subject</a:t>
            </a:r>
            <a:r>
              <a:rPr lang="ca-E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: </a:t>
            </a:r>
            <a:r>
              <a:rPr lang="ca-ES" altLang="es-ES" sz="120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Applied</a:t>
            </a:r>
            <a:r>
              <a:rPr lang="ca-E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ca-ES" altLang="es-ES" sz="120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Statistics</a:t>
            </a:r>
            <a:r>
              <a:rPr lang="ca-E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 (AS) 	        </a:t>
            </a:r>
            <a:fld id="{B31F3986-8FA7-4D23-84B5-362255BFC139}" type="slidenum">
              <a:rPr lang="ca-ES" altLang="es-ES" sz="1200" smtClean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‹Nº›</a:t>
            </a:fld>
            <a:r>
              <a:rPr lang="ca-E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/16	     </a:t>
            </a:r>
            <a:r>
              <a:rPr lang="en-US" altLang="es-ES" sz="120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Lecturers: AS Teaching Team</a:t>
            </a:r>
            <a:endParaRPr lang="es-ES" altLang="es-ES" sz="1800" dirty="0">
              <a:solidFill>
                <a:srgbClr val="2E7CAD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5.wmf"/><Relationship Id="rId18" Type="http://schemas.openxmlformats.org/officeDocument/2006/relationships/oleObject" Target="../embeddings/oleObject21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7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0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5" Type="http://schemas.openxmlformats.org/officeDocument/2006/relationships/image" Target="../media/image26.w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8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3.wmf"/><Relationship Id="rId14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png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2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6.png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7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9">
            <a:extLst>
              <a:ext uri="{FF2B5EF4-FFF2-40B4-BE49-F238E27FC236}">
                <a16:creationId xmlns:a16="http://schemas.microsoft.com/office/drawing/2014/main" id="{9BDCDB9E-4BD2-456D-B5A5-BB7D714EC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1989138"/>
            <a:ext cx="8424862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zh-MO" sz="4000">
                <a:solidFill>
                  <a:srgbClr val="006600"/>
                </a:solidFill>
                <a:ea typeface="新細明體" panose="02020500000000000000" pitchFamily="18" charset="-120"/>
              </a:rPr>
              <a:t>APPLIED STATISTICS</a:t>
            </a:r>
          </a:p>
          <a:p>
            <a:pPr algn="ctr" eaLnBrk="1" hangingPunct="1"/>
            <a:r>
              <a:rPr lang="en" altLang="zh-MO" sz="4000">
                <a:solidFill>
                  <a:srgbClr val="FF0000"/>
                </a:solidFill>
                <a:ea typeface="新細明體" panose="02020500000000000000" pitchFamily="18" charset="-120"/>
              </a:rPr>
              <a:t>Exploratory Data Analysis</a:t>
            </a:r>
            <a:endParaRPr lang="es-ES" altLang="zh-MO" sz="1600">
              <a:solidFill>
                <a:srgbClr val="FF0000"/>
              </a:solidFill>
              <a:ea typeface="新細明體" panose="02020500000000000000" pitchFamily="18" charset="-120"/>
            </a:endParaRPr>
          </a:p>
        </p:txBody>
      </p:sp>
      <p:pic>
        <p:nvPicPr>
          <p:cNvPr id="2051" name="Picture 11">
            <a:extLst>
              <a:ext uri="{FF2B5EF4-FFF2-40B4-BE49-F238E27FC236}">
                <a16:creationId xmlns:a16="http://schemas.microsoft.com/office/drawing/2014/main" id="{10E8C8EA-AA18-4357-BB2E-4364B7EADE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4005263"/>
            <a:ext cx="2428875" cy="197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7" descr="CapturaTaula1b">
            <a:extLst>
              <a:ext uri="{FF2B5EF4-FFF2-40B4-BE49-F238E27FC236}">
                <a16:creationId xmlns:a16="http://schemas.microsoft.com/office/drawing/2014/main" id="{BDA5EAC9-ADEC-4C6B-8CE8-72348AE5D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25538"/>
            <a:ext cx="5343525" cy="401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267" name="Object 12">
            <a:extLst>
              <a:ext uri="{FF2B5EF4-FFF2-40B4-BE49-F238E27FC236}">
                <a16:creationId xmlns:a16="http://schemas.microsoft.com/office/drawing/2014/main" id="{3D5105FF-33D7-4D4F-B5F1-50EF93420A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7538" y="4941888"/>
          <a:ext cx="1612900" cy="58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5" imgW="939392" imgH="342751" progId="Equation.DSMT4">
                  <p:embed/>
                </p:oleObj>
              </mc:Choice>
              <mc:Fallback>
                <p:oleObj name="Equation" r:id="rId5" imgW="939392" imgH="342751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538" y="4941888"/>
                        <a:ext cx="1612900" cy="58896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13">
            <a:extLst>
              <a:ext uri="{FF2B5EF4-FFF2-40B4-BE49-F238E27FC236}">
                <a16:creationId xmlns:a16="http://schemas.microsoft.com/office/drawing/2014/main" id="{ABBEAA49-B7FC-41BC-9541-DD299FE77A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4838" y="5661025"/>
          <a:ext cx="1852612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7" imgW="1079032" imgH="342751" progId="Equation.DSMT4">
                  <p:embed/>
                </p:oleObj>
              </mc:Choice>
              <mc:Fallback>
                <p:oleObj name="Equation" r:id="rId7" imgW="1079032" imgH="342751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4838" y="5661025"/>
                        <a:ext cx="1852612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9" name="Text Box 15">
            <a:extLst>
              <a:ext uri="{FF2B5EF4-FFF2-40B4-BE49-F238E27FC236}">
                <a16:creationId xmlns:a16="http://schemas.microsoft.com/office/drawing/2014/main" id="{9931505F-18C1-480F-9BE6-343400CAE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9" y="6217567"/>
            <a:ext cx="133191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i="1" dirty="0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11270" name="Text Box 4">
            <a:extLst>
              <a:ext uri="{FF2B5EF4-FFF2-40B4-BE49-F238E27FC236}">
                <a16:creationId xmlns:a16="http://schemas.microsoft.com/office/drawing/2014/main" id="{CAA6A14B-5F8D-4504-9E89-8861D16C66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2800"/>
              <a:t>Descriptors of a set of observations</a:t>
            </a:r>
          </a:p>
        </p:txBody>
      </p:sp>
      <p:sp>
        <p:nvSpPr>
          <p:cNvPr id="11271" name="Text Box 56">
            <a:extLst>
              <a:ext uri="{FF2B5EF4-FFF2-40B4-BE49-F238E27FC236}">
                <a16:creationId xmlns:a16="http://schemas.microsoft.com/office/drawing/2014/main" id="{B8B7C282-79CE-4B38-BF3E-A9A1E8357C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2988" y="4921250"/>
            <a:ext cx="1689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800" b="0">
                <a:solidFill>
                  <a:schemeClr val="tx1"/>
                </a:solidFill>
              </a:rPr>
              <a:t>= (4+5)/2 = 4.5</a:t>
            </a:r>
          </a:p>
        </p:txBody>
      </p:sp>
      <p:sp>
        <p:nvSpPr>
          <p:cNvPr id="11272" name="Text Box 6">
            <a:extLst>
              <a:ext uri="{FF2B5EF4-FFF2-40B4-BE49-F238E27FC236}">
                <a16:creationId xmlns:a16="http://schemas.microsoft.com/office/drawing/2014/main" id="{27C88038-1837-4175-92FB-EDD0B3147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9124" y="4027488"/>
            <a:ext cx="4319339" cy="914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25488" indent="357188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Position measurements:</a:t>
            </a:r>
            <a:endParaRPr lang="ca-ES" altLang="es-ES" sz="160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Quartiles</a:t>
            </a: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:</a:t>
            </a:r>
            <a:endParaRPr lang="ca-ES" altLang="es-ES" sz="1600" b="0" dirty="0">
              <a:solidFill>
                <a:srgbClr val="333399"/>
              </a:solidFill>
              <a:cs typeface="Times New Roman" panose="02020603050405020304" pitchFamily="18" charset="0"/>
            </a:endParaRPr>
          </a:p>
        </p:txBody>
      </p:sp>
      <p:sp>
        <p:nvSpPr>
          <p:cNvPr id="11273" name="Text Box 58">
            <a:extLst>
              <a:ext uri="{FF2B5EF4-FFF2-40B4-BE49-F238E27FC236}">
                <a16:creationId xmlns:a16="http://schemas.microsoft.com/office/drawing/2014/main" id="{F2A3CED2-8BD1-43F6-8952-99FEF4C5B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4250" y="1600200"/>
            <a:ext cx="23241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600" b="0">
                <a:solidFill>
                  <a:schemeClr val="tx1"/>
                </a:solidFill>
              </a:rPr>
              <a:t>Here we have the table created with Excel.</a:t>
            </a:r>
          </a:p>
        </p:txBody>
      </p:sp>
      <p:sp>
        <p:nvSpPr>
          <p:cNvPr id="11274" name="Text Box 59">
            <a:extLst>
              <a:ext uri="{FF2B5EF4-FFF2-40B4-BE49-F238E27FC236}">
                <a16:creationId xmlns:a16="http://schemas.microsoft.com/office/drawing/2014/main" id="{79ACDF93-0E4F-4A41-85F7-C65CC1F2E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8888" y="5654675"/>
            <a:ext cx="183255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800" b="0" dirty="0">
                <a:solidFill>
                  <a:schemeClr val="tx1"/>
                </a:solidFill>
              </a:rPr>
              <a:t>= (6+7)/2 = 6. 5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6">
            <a:extLst>
              <a:ext uri="{FF2B5EF4-FFF2-40B4-BE49-F238E27FC236}">
                <a16:creationId xmlns:a16="http://schemas.microsoft.com/office/drawing/2014/main" id="{409ADC99-8CDB-458B-B900-6E185EC70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198563"/>
            <a:ext cx="8569325" cy="5033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25488" indent="357188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Dispersion measures:</a:t>
            </a:r>
            <a:endParaRPr lang="ca-ES" altLang="es-ES" sz="1000" b="0" dirty="0">
              <a:solidFill>
                <a:srgbClr val="333399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Range </a:t>
            </a: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or amplitude:</a:t>
            </a:r>
            <a:r>
              <a:rPr lang="en" altLang="es-ES" sz="2000" dirty="0">
                <a:solidFill>
                  <a:srgbClr val="333399"/>
                </a:solidFill>
                <a:cs typeface="Times New Roman" panose="02020603050405020304" pitchFamily="18" charset="0"/>
              </a:rPr>
              <a:t> 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60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Interquartile range </a:t>
            </a: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(IQR):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1600" b="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-ES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Mean </a:t>
            </a: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deviation</a:t>
            </a: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: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160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Variance</a:t>
            </a: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: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1600" b="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Corrected variance </a:t>
            </a: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(Minitab):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1600" b="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Standard deviation </a:t>
            </a: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(StDev):</a:t>
            </a:r>
          </a:p>
        </p:txBody>
      </p:sp>
      <p:sp>
        <p:nvSpPr>
          <p:cNvPr id="12291" name="Text Box 15">
            <a:extLst>
              <a:ext uri="{FF2B5EF4-FFF2-40B4-BE49-F238E27FC236}">
                <a16:creationId xmlns:a16="http://schemas.microsoft.com/office/drawing/2014/main" id="{0E880462-3323-4CDA-AFB9-B86AB54B0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8751" y="6232525"/>
            <a:ext cx="1365250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i="1" dirty="0">
                <a:solidFill>
                  <a:srgbClr val="000099"/>
                </a:solidFill>
              </a:rPr>
              <a:t>(Continued)</a:t>
            </a:r>
          </a:p>
        </p:txBody>
      </p:sp>
      <p:graphicFrame>
        <p:nvGraphicFramePr>
          <p:cNvPr id="12292" name="Object 16">
            <a:extLst>
              <a:ext uri="{FF2B5EF4-FFF2-40B4-BE49-F238E27FC236}">
                <a16:creationId xmlns:a16="http://schemas.microsoft.com/office/drawing/2014/main" id="{4C94EB9F-EBA0-4832-A6DE-4D9154A2ED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1275" y="3170238"/>
          <a:ext cx="1439863" cy="76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1" name="Equation" r:id="rId4" imgW="736280" imgH="393529" progId="Equation.DSMT4">
                  <p:embed/>
                </p:oleObj>
              </mc:Choice>
              <mc:Fallback>
                <p:oleObj name="Equation" r:id="rId4" imgW="736280" imgH="39352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3170238"/>
                        <a:ext cx="1439863" cy="76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17">
            <a:extLst>
              <a:ext uri="{FF2B5EF4-FFF2-40B4-BE49-F238E27FC236}">
                <a16:creationId xmlns:a16="http://schemas.microsoft.com/office/drawing/2014/main" id="{63B894FB-23B3-4781-BD99-DE2B569E24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7313" y="3933825"/>
          <a:ext cx="5151437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2" name="Equation" r:id="rId6" imgW="2540000" imgH="431800" progId="Equation.DSMT4">
                  <p:embed/>
                </p:oleObj>
              </mc:Choice>
              <mc:Fallback>
                <p:oleObj name="Equation" r:id="rId6" imgW="2540000" imgH="4318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3933825"/>
                        <a:ext cx="5151437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18">
            <a:extLst>
              <a:ext uri="{FF2B5EF4-FFF2-40B4-BE49-F238E27FC236}">
                <a16:creationId xmlns:a16="http://schemas.microsoft.com/office/drawing/2014/main" id="{B9485A08-68EC-4A4C-85BC-9E7216B383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19700" y="4799013"/>
          <a:ext cx="1728788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3" name="Equation" r:id="rId8" imgW="825500" imgH="393700" progId="Equation.DSMT4">
                  <p:embed/>
                </p:oleObj>
              </mc:Choice>
              <mc:Fallback>
                <p:oleObj name="Equation" r:id="rId8" imgW="825500" imgH="393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4799013"/>
                        <a:ext cx="1728788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19">
            <a:extLst>
              <a:ext uri="{FF2B5EF4-FFF2-40B4-BE49-F238E27FC236}">
                <a16:creationId xmlns:a16="http://schemas.microsoft.com/office/drawing/2014/main" id="{289FCD38-6D72-4F46-893F-65AA74316F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9838" y="1760538"/>
          <a:ext cx="1960562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4" name="Equation" r:id="rId10" imgW="1002865" imgH="177723" progId="Equation.DSMT4">
                  <p:embed/>
                </p:oleObj>
              </mc:Choice>
              <mc:Fallback>
                <p:oleObj name="Equation" r:id="rId10" imgW="1002865" imgH="177723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1760538"/>
                        <a:ext cx="1960562" cy="347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20">
            <a:extLst>
              <a:ext uri="{FF2B5EF4-FFF2-40B4-BE49-F238E27FC236}">
                <a16:creationId xmlns:a16="http://schemas.microsoft.com/office/drawing/2014/main" id="{011563D5-3B16-4357-91E8-157DA853A0C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191583"/>
              </p:ext>
            </p:extLst>
          </p:nvPr>
        </p:nvGraphicFramePr>
        <p:xfrm>
          <a:off x="4427984" y="2552700"/>
          <a:ext cx="1811338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5" name="Equation" r:id="rId12" imgW="926698" imgH="203112" progId="Equation.DSMT4">
                  <p:embed/>
                </p:oleObj>
              </mc:Choice>
              <mc:Fallback>
                <p:oleObj name="Equation" r:id="rId12" imgW="926698" imgH="203112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2552700"/>
                        <a:ext cx="1811338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21">
            <a:extLst>
              <a:ext uri="{FF2B5EF4-FFF2-40B4-BE49-F238E27FC236}">
                <a16:creationId xmlns:a16="http://schemas.microsoft.com/office/drawing/2014/main" id="{852E7F4A-9639-4DC8-A0C1-DBBE377B4C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8779515"/>
              </p:ext>
            </p:extLst>
          </p:nvPr>
        </p:nvGraphicFramePr>
        <p:xfrm>
          <a:off x="4750767" y="5661248"/>
          <a:ext cx="33496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6" name="Equation" r:id="rId14" imgW="1600200" imgH="292100" progId="Equation.DSMT4">
                  <p:embed/>
                </p:oleObj>
              </mc:Choice>
              <mc:Fallback>
                <p:oleObj name="Equation" r:id="rId14" imgW="1600200" imgH="2921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0767" y="5661248"/>
                        <a:ext cx="3349625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22">
            <a:extLst>
              <a:ext uri="{FF2B5EF4-FFF2-40B4-BE49-F238E27FC236}">
                <a16:creationId xmlns:a16="http://schemas.microsoft.com/office/drawing/2014/main" id="{8F71279F-0889-4FB4-89A0-99925F3E73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0538" y="4151313"/>
          <a:ext cx="3921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7" name="Equation" r:id="rId16" imgW="203024" imgH="203024" progId="Equation.DSMT4">
                  <p:embed/>
                </p:oleObj>
              </mc:Choice>
              <mc:Fallback>
                <p:oleObj name="Equation" r:id="rId16" imgW="203024" imgH="203024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538" y="4151313"/>
                        <a:ext cx="392112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23">
            <a:extLst>
              <a:ext uri="{FF2B5EF4-FFF2-40B4-BE49-F238E27FC236}">
                <a16:creationId xmlns:a16="http://schemas.microsoft.com/office/drawing/2014/main" id="{398F466E-62A9-4AF0-97AD-D2022C03F6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7213" y="5910263"/>
          <a:ext cx="293687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88" name="Equation" r:id="rId18" imgW="152334" imgH="139639" progId="Equation.DSMT4">
                  <p:embed/>
                </p:oleObj>
              </mc:Choice>
              <mc:Fallback>
                <p:oleObj name="Equation" r:id="rId18" imgW="152334" imgH="139639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" y="5910263"/>
                        <a:ext cx="293687" cy="26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00" name="Text Box 4">
            <a:extLst>
              <a:ext uri="{FF2B5EF4-FFF2-40B4-BE49-F238E27FC236}">
                <a16:creationId xmlns:a16="http://schemas.microsoft.com/office/drawing/2014/main" id="{58C26410-F4AD-4033-A3FF-CF8613F14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2800"/>
              <a:t>Descriptors of a set of observations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5">
            <a:extLst>
              <a:ext uri="{FF2B5EF4-FFF2-40B4-BE49-F238E27FC236}">
                <a16:creationId xmlns:a16="http://schemas.microsoft.com/office/drawing/2014/main" id="{03B6EDF4-571B-4276-A40A-9249A9AA3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5575" y="6165304"/>
            <a:ext cx="13684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i="1" dirty="0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13315" name="Text Box 4">
            <a:extLst>
              <a:ext uri="{FF2B5EF4-FFF2-40B4-BE49-F238E27FC236}">
                <a16:creationId xmlns:a16="http://schemas.microsoft.com/office/drawing/2014/main" id="{76F33497-0E8B-4D8A-9D22-D1C972258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2800"/>
              <a:t>Descriptors of a set of observations</a:t>
            </a:r>
          </a:p>
        </p:txBody>
      </p:sp>
      <p:sp>
        <p:nvSpPr>
          <p:cNvPr id="13316" name="Text Box 6">
            <a:extLst>
              <a:ext uri="{FF2B5EF4-FFF2-40B4-BE49-F238E27FC236}">
                <a16:creationId xmlns:a16="http://schemas.microsoft.com/office/drawing/2014/main" id="{A421E5BF-0C0E-4D28-9B99-E75757D95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095750"/>
            <a:ext cx="6696075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25488" indent="357188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Dispersion measures:</a:t>
            </a:r>
            <a:endParaRPr lang="ca-ES" altLang="es-ES" sz="1000" b="0" dirty="0">
              <a:solidFill>
                <a:srgbClr val="333399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Range </a:t>
            </a: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or amplitude:</a:t>
            </a:r>
            <a:r>
              <a:rPr lang="en" altLang="es-ES" sz="2000" dirty="0">
                <a:solidFill>
                  <a:srgbClr val="333399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10 – 1 = 9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Interquartile range </a:t>
            </a: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(IQR): </a:t>
            </a:r>
            <a:r>
              <a:rPr lang="en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6.5 – 4.5 = 2</a:t>
            </a:r>
            <a:endParaRPr lang="ca-ES" altLang="es-ES" sz="16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Variance </a:t>
            </a: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: </a:t>
            </a:r>
            <a:r>
              <a:rPr lang="en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3131/100 – 5.45 </a:t>
            </a:r>
            <a:r>
              <a:rPr lang="en" altLang="es-ES" sz="2000" b="0" baseline="30000" dirty="0">
                <a:solidFill>
                  <a:schemeClr val="tx1"/>
                </a:solidFill>
                <a:cs typeface="Times New Roman" panose="02020603050405020304" pitchFamily="18" charset="0"/>
              </a:rPr>
              <a:t>2 </a:t>
            </a:r>
            <a:r>
              <a:rPr lang="en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= 1.6075</a:t>
            </a:r>
            <a:endParaRPr lang="ca-ES" altLang="es-ES" sz="20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Standard deviation </a:t>
            </a: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: </a:t>
            </a:r>
            <a:r>
              <a:rPr lang="en" altLang="es-ES" sz="2000" b="0" dirty="0">
                <a:solidFill>
                  <a:schemeClr val="tx1"/>
                </a:solidFill>
                <a:cs typeface="Times New Roman" panose="02020603050405020304" pitchFamily="18" charset="0"/>
              </a:rPr>
              <a:t>√1.6075 = 1.26787</a:t>
            </a:r>
            <a:endParaRPr lang="ca-ES" altLang="es-ES" sz="2000" b="0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pic>
        <p:nvPicPr>
          <p:cNvPr id="13317" name="Picture 6">
            <a:extLst>
              <a:ext uri="{FF2B5EF4-FFF2-40B4-BE49-F238E27FC236}">
                <a16:creationId xmlns:a16="http://schemas.microsoft.com/office/drawing/2014/main" id="{9660C858-AAE9-4E81-A8FF-C213C4025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68413"/>
            <a:ext cx="9107488" cy="282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6">
            <a:extLst>
              <a:ext uri="{FF2B5EF4-FFF2-40B4-BE49-F238E27FC236}">
                <a16:creationId xmlns:a16="http://schemas.microsoft.com/office/drawing/2014/main" id="{9C634068-F18F-4118-B9F7-B9163C47E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125538"/>
            <a:ext cx="856932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25488" indent="357188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Chebyshev's inequality</a:t>
            </a: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: "it is very rare to find data that are "many deviations" from the mean; much less frequent the further we move away from this mean"</a:t>
            </a:r>
            <a:endParaRPr lang="ca-ES" altLang="es-ES" sz="2000" b="0" dirty="0">
              <a:solidFill>
                <a:srgbClr val="333399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14339" name="Object 8">
            <a:extLst>
              <a:ext uri="{FF2B5EF4-FFF2-40B4-BE49-F238E27FC236}">
                <a16:creationId xmlns:a16="http://schemas.microsoft.com/office/drawing/2014/main" id="{DC8399EB-DA51-406A-8DE0-7C174EBCC50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01838" y="2487613"/>
          <a:ext cx="5140325" cy="198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4" imgW="2628900" imgH="1016000" progId="Equation.DSMT4">
                  <p:embed/>
                </p:oleObj>
              </mc:Choice>
              <mc:Fallback>
                <p:oleObj name="Equation" r:id="rId4" imgW="2628900" imgH="1016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1838" y="2487613"/>
                        <a:ext cx="5140325" cy="198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0" name="Picture 15">
            <a:extLst>
              <a:ext uri="{FF2B5EF4-FFF2-40B4-BE49-F238E27FC236}">
                <a16:creationId xmlns:a16="http://schemas.microsoft.com/office/drawing/2014/main" id="{51AA7916-F540-4EC0-BFD1-B24146D83C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5138738"/>
            <a:ext cx="5135562" cy="124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Text Box 17">
            <a:extLst>
              <a:ext uri="{FF2B5EF4-FFF2-40B4-BE49-F238E27FC236}">
                <a16:creationId xmlns:a16="http://schemas.microsoft.com/office/drawing/2014/main" id="{0649CBF5-25A6-4133-A0FD-AA44C2AB5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3438" y="4795838"/>
            <a:ext cx="184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graphicFrame>
        <p:nvGraphicFramePr>
          <p:cNvPr id="14342" name="Object 18">
            <a:extLst>
              <a:ext uri="{FF2B5EF4-FFF2-40B4-BE49-F238E27FC236}">
                <a16:creationId xmlns:a16="http://schemas.microsoft.com/office/drawing/2014/main" id="{E1E8A434-F49A-4588-9D25-43443063E7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16050" y="4598988"/>
          <a:ext cx="6237288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tion" r:id="rId7" imgW="3403600" imgH="304800" progId="Equation.DSMT4">
                  <p:embed/>
                </p:oleObj>
              </mc:Choice>
              <mc:Fallback>
                <p:oleObj name="Equation" r:id="rId7" imgW="3403600" imgH="3048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6050" y="4598988"/>
                        <a:ext cx="6237288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Text Box 4">
            <a:extLst>
              <a:ext uri="{FF2B5EF4-FFF2-40B4-BE49-F238E27FC236}">
                <a16:creationId xmlns:a16="http://schemas.microsoft.com/office/drawing/2014/main" id="{1D703E6A-5EAE-482D-8A63-D2A18ADE6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2800"/>
              <a:t>Descriptors of a set of observations</a:t>
            </a:r>
          </a:p>
        </p:txBody>
      </p:sp>
      <p:sp>
        <p:nvSpPr>
          <p:cNvPr id="14344" name="Text Box 15">
            <a:extLst>
              <a:ext uri="{FF2B5EF4-FFF2-40B4-BE49-F238E27FC236}">
                <a16:creationId xmlns:a16="http://schemas.microsoft.com/office/drawing/2014/main" id="{079439E7-82FD-473A-9DC2-D1275AC249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4369" y="6165304"/>
            <a:ext cx="125963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i="1" dirty="0">
                <a:solidFill>
                  <a:srgbClr val="000099"/>
                </a:solidFill>
              </a:rPr>
              <a:t>(Continued)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6">
            <a:extLst>
              <a:ext uri="{FF2B5EF4-FFF2-40B4-BE49-F238E27FC236}">
                <a16:creationId xmlns:a16="http://schemas.microsoft.com/office/drawing/2014/main" id="{8CF725BA-9B0B-47D3-82F3-3A6D0011C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125538"/>
            <a:ext cx="8569325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1pPr>
            <a:lvl2pPr marL="725488" indent="357188" defTabSz="9525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Chebyshev's inequality</a:t>
            </a:r>
            <a:endParaRPr lang="ca-ES" altLang="es-ES" sz="2400" b="0" dirty="0">
              <a:solidFill>
                <a:srgbClr val="333399"/>
              </a:solidFill>
              <a:cs typeface="Times New Roman" pitchFamily="18" charset="0"/>
              <a:sym typeface="Wingdings" pitchFamily="2" charset="2"/>
            </a:endParaRPr>
          </a:p>
          <a:p>
            <a:pPr marL="271463" indent="0" eaLnBrk="1" hangingPunct="1">
              <a:buClr>
                <a:srgbClr val="FF0000"/>
              </a:buClr>
              <a:defRPr/>
            </a:pPr>
            <a:r>
              <a:rPr lang="en" altLang="es-ES" sz="2400" b="0" dirty="0">
                <a:solidFill>
                  <a:srgbClr val="333399"/>
                </a:solidFill>
                <a:cs typeface="Times New Roman" pitchFamily="18" charset="0"/>
                <a:sym typeface="Wingdings" pitchFamily="2" charset="2"/>
              </a:rPr>
              <a:t>With the data in the example we can verify for different values of k that the percentage of data contained in each interval is, at least, that guaranteed by the inequality.</a:t>
            </a:r>
            <a:endParaRPr lang="ca-ES" altLang="es-ES" sz="2000" b="0" dirty="0">
              <a:solidFill>
                <a:srgbClr val="333399"/>
              </a:solidFill>
              <a:cs typeface="Times New Roman" pitchFamily="18" charset="0"/>
            </a:endParaRPr>
          </a:p>
        </p:txBody>
      </p:sp>
      <p:sp>
        <p:nvSpPr>
          <p:cNvPr id="15363" name="Text Box 17">
            <a:extLst>
              <a:ext uri="{FF2B5EF4-FFF2-40B4-BE49-F238E27FC236}">
                <a16:creationId xmlns:a16="http://schemas.microsoft.com/office/drawing/2014/main" id="{3513AD6D-861D-4E90-83D1-2A51A616F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3438" y="4795838"/>
            <a:ext cx="1841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15364" name="Text Box 4">
            <a:extLst>
              <a:ext uri="{FF2B5EF4-FFF2-40B4-BE49-F238E27FC236}">
                <a16:creationId xmlns:a16="http://schemas.microsoft.com/office/drawing/2014/main" id="{709C2873-2E6C-4057-BB7A-B28760E0B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2800"/>
              <a:t>Descriptors of a set of observations</a:t>
            </a:r>
          </a:p>
        </p:txBody>
      </p:sp>
      <p:pic>
        <p:nvPicPr>
          <p:cNvPr id="15365" name="Picture 3">
            <a:extLst>
              <a:ext uri="{FF2B5EF4-FFF2-40B4-BE49-F238E27FC236}">
                <a16:creationId xmlns:a16="http://schemas.microsoft.com/office/drawing/2014/main" id="{A04E4098-0CDB-404F-9739-896186485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25" y="3213100"/>
            <a:ext cx="8332788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>
            <a:extLst>
              <a:ext uri="{FF2B5EF4-FFF2-40B4-BE49-F238E27FC236}">
                <a16:creationId xmlns:a16="http://schemas.microsoft.com/office/drawing/2014/main" id="{7F991063-1A79-4FE3-ACF8-A1EB9A0D3B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2800"/>
              <a:t>Boxplots (box diagrams)</a:t>
            </a:r>
          </a:p>
        </p:txBody>
      </p:sp>
      <p:sp>
        <p:nvSpPr>
          <p:cNvPr id="16387" name="Text Box 9">
            <a:extLst>
              <a:ext uri="{FF2B5EF4-FFF2-40B4-BE49-F238E27FC236}">
                <a16:creationId xmlns:a16="http://schemas.microsoft.com/office/drawing/2014/main" id="{4B637049-CE78-4344-91F6-60EECDBF7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950" y="1122363"/>
            <a:ext cx="5616575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9017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906588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Boxplot</a:t>
            </a: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: allows you to characterize the distribution (symmetry, dispersion, etc.) and detect atypical data (</a:t>
            </a:r>
            <a:r>
              <a:rPr lang="en" altLang="es-ES" sz="2400" b="0" i="1" dirty="0">
                <a:solidFill>
                  <a:srgbClr val="FF0000"/>
                </a:solidFill>
                <a:cs typeface="Times New Roman" panose="02020603050405020304" pitchFamily="18" charset="0"/>
              </a:rPr>
              <a:t>outliers</a:t>
            </a: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2400" dirty="0">
                <a:solidFill>
                  <a:srgbClr val="333399"/>
                </a:solidFill>
                <a:cs typeface="Times New Roman" panose="02020603050405020304" pitchFamily="18" charset="0"/>
              </a:rPr>
              <a:t>Construction of a Boxplot:</a:t>
            </a:r>
          </a:p>
          <a:p>
            <a:pPr lvl="1" eaLnBrk="1" hangingPunct="1">
              <a:buClr>
                <a:srgbClr val="FF0000"/>
              </a:buClr>
              <a:buFontTx/>
              <a:buAutoNum type="arabicPeriod"/>
            </a:pP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Find: Q1, Q2, Q3 and IQR = Q3 – Q1</a:t>
            </a:r>
          </a:p>
          <a:p>
            <a:pPr lvl="1" eaLnBrk="1" hangingPunct="1">
              <a:buClr>
                <a:srgbClr val="FF0000"/>
              </a:buClr>
              <a:buFontTx/>
              <a:buAutoNum type="arabicPeriod"/>
            </a:pP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Calculate: LI = Q1 – 1.5*IQR and </a:t>
            </a:r>
          </a:p>
          <a:p>
            <a:pPr marL="546100" lvl="1" indent="0" eaLnBrk="1" hangingPunct="1">
              <a:buClr>
                <a:srgbClr val="FF0000"/>
              </a:buClr>
            </a:pP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		   LS = Q3 + 1.5*IQR</a:t>
            </a:r>
          </a:p>
          <a:p>
            <a:pPr marL="893763" lvl="1" indent="-347663" eaLnBrk="1" hangingPunct="1">
              <a:buClr>
                <a:srgbClr val="FF0000"/>
              </a:buClr>
              <a:buFont typeface="+mj-lt"/>
              <a:buAutoNum type="arabicPeriod" startAt="3"/>
            </a:pP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Mark data outside the interval [LI, LS] as outliers</a:t>
            </a:r>
          </a:p>
          <a:p>
            <a:pPr marL="893763" lvl="1" indent="-347663" eaLnBrk="1" hangingPunct="1">
              <a:buClr>
                <a:srgbClr val="FF0000"/>
              </a:buClr>
              <a:buFont typeface="+mj-lt"/>
              <a:buAutoNum type="arabicPeriod" startAt="3"/>
            </a:pP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Draw a line (whisker) from each end of the central rectangle to the furthest non-outlier data point</a:t>
            </a:r>
          </a:p>
        </p:txBody>
      </p:sp>
      <p:grpSp>
        <p:nvGrpSpPr>
          <p:cNvPr id="16388" name="Group 45">
            <a:extLst>
              <a:ext uri="{FF2B5EF4-FFF2-40B4-BE49-F238E27FC236}">
                <a16:creationId xmlns:a16="http://schemas.microsoft.com/office/drawing/2014/main" id="{77E3B11E-6807-4665-9A57-322570E7C376}"/>
              </a:ext>
            </a:extLst>
          </p:cNvPr>
          <p:cNvGrpSpPr>
            <a:grpSpLocks/>
          </p:cNvGrpSpPr>
          <p:nvPr/>
        </p:nvGrpSpPr>
        <p:grpSpPr bwMode="auto">
          <a:xfrm>
            <a:off x="5580063" y="1323975"/>
            <a:ext cx="3363912" cy="4984750"/>
            <a:chOff x="3515" y="834"/>
            <a:chExt cx="2119" cy="3140"/>
          </a:xfrm>
        </p:grpSpPr>
        <p:grpSp>
          <p:nvGrpSpPr>
            <p:cNvPr id="16390" name="Group 22">
              <a:extLst>
                <a:ext uri="{FF2B5EF4-FFF2-40B4-BE49-F238E27FC236}">
                  <a16:creationId xmlns:a16="http://schemas.microsoft.com/office/drawing/2014/main" id="{99A30CF6-5CDF-4139-8097-BAE33E3C336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15" y="834"/>
              <a:ext cx="2119" cy="3060"/>
              <a:chOff x="3641" y="1162"/>
              <a:chExt cx="2119" cy="3060"/>
            </a:xfrm>
          </p:grpSpPr>
          <p:pic>
            <p:nvPicPr>
              <p:cNvPr id="16393" name="Picture 13">
                <a:extLst>
                  <a:ext uri="{FF2B5EF4-FFF2-40B4-BE49-F238E27FC236}">
                    <a16:creationId xmlns:a16="http://schemas.microsoft.com/office/drawing/2014/main" id="{6F97873B-5387-4740-B1A2-25DDF9049C8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41" y="1207"/>
                <a:ext cx="1981" cy="29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6394" name="Text Box 14">
                <a:extLst>
                  <a:ext uri="{FF2B5EF4-FFF2-40B4-BE49-F238E27FC236}">
                    <a16:creationId xmlns:a16="http://schemas.microsoft.com/office/drawing/2014/main" id="{5D04284E-FE8F-40F2-A8C4-E828B15CA1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04" y="1162"/>
                <a:ext cx="635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" altLang="es-ES" b="0">
                    <a:solidFill>
                      <a:srgbClr val="FF0000"/>
                    </a:solidFill>
                  </a:rPr>
                  <a:t>Outlier (atypical)</a:t>
                </a:r>
              </a:p>
            </p:txBody>
          </p:sp>
          <p:sp>
            <p:nvSpPr>
              <p:cNvPr id="16395" name="Text Box 15">
                <a:extLst>
                  <a:ext uri="{FF2B5EF4-FFF2-40B4-BE49-F238E27FC236}">
                    <a16:creationId xmlns:a16="http://schemas.microsoft.com/office/drawing/2014/main" id="{B238B8E5-8EE0-41A1-8D15-783A7F585DB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94" y="2387"/>
                <a:ext cx="63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" altLang="es-ES" b="0">
                    <a:solidFill>
                      <a:srgbClr val="FF0000"/>
                    </a:solidFill>
                  </a:rPr>
                  <a:t>LS</a:t>
                </a:r>
              </a:p>
            </p:txBody>
          </p:sp>
          <p:sp>
            <p:nvSpPr>
              <p:cNvPr id="16396" name="Text Box 16">
                <a:extLst>
                  <a:ext uri="{FF2B5EF4-FFF2-40B4-BE49-F238E27FC236}">
                    <a16:creationId xmlns:a16="http://schemas.microsoft.com/office/drawing/2014/main" id="{D09B7DD8-E528-41CA-A5A8-7C111FB8181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695" y="2568"/>
                <a:ext cx="106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" altLang="es-ES" b="0">
                    <a:solidFill>
                      <a:srgbClr val="FF0000"/>
                    </a:solidFill>
                  </a:rPr>
                  <a:t>Maximum not atypical</a:t>
                </a:r>
              </a:p>
            </p:txBody>
          </p:sp>
          <p:sp>
            <p:nvSpPr>
              <p:cNvPr id="16397" name="Text Box 17">
                <a:extLst>
                  <a:ext uri="{FF2B5EF4-FFF2-40B4-BE49-F238E27FC236}">
                    <a16:creationId xmlns:a16="http://schemas.microsoft.com/office/drawing/2014/main" id="{374558B1-CBE8-475C-AD3F-5FD90E612E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57" y="4030"/>
                <a:ext cx="116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" altLang="es-ES" b="0" dirty="0">
                    <a:solidFill>
                      <a:srgbClr val="FF0000"/>
                    </a:solidFill>
                  </a:rPr>
                  <a:t>Minimum not atypical</a:t>
                </a:r>
              </a:p>
            </p:txBody>
          </p:sp>
          <p:sp>
            <p:nvSpPr>
              <p:cNvPr id="16398" name="Text Box 18">
                <a:extLst>
                  <a:ext uri="{FF2B5EF4-FFF2-40B4-BE49-F238E27FC236}">
                    <a16:creationId xmlns:a16="http://schemas.microsoft.com/office/drawing/2014/main" id="{CE34A74C-5671-499B-B338-9CC1890652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8" y="3294"/>
                <a:ext cx="106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" altLang="es-ES" b="0">
                    <a:solidFill>
                      <a:srgbClr val="FF0000"/>
                    </a:solidFill>
                  </a:rPr>
                  <a:t>Q3</a:t>
                </a:r>
              </a:p>
            </p:txBody>
          </p:sp>
          <p:sp>
            <p:nvSpPr>
              <p:cNvPr id="16399" name="Text Box 19">
                <a:extLst>
                  <a:ext uri="{FF2B5EF4-FFF2-40B4-BE49-F238E27FC236}">
                    <a16:creationId xmlns:a16="http://schemas.microsoft.com/office/drawing/2014/main" id="{D18B6F93-F81C-48B3-9E49-0EFF0B3F04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8" y="3849"/>
                <a:ext cx="106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" altLang="es-ES" b="0">
                    <a:solidFill>
                      <a:srgbClr val="FF0000"/>
                    </a:solidFill>
                  </a:rPr>
                  <a:t>Q1</a:t>
                </a:r>
              </a:p>
            </p:txBody>
          </p:sp>
          <p:sp>
            <p:nvSpPr>
              <p:cNvPr id="16400" name="Text Box 20">
                <a:extLst>
                  <a:ext uri="{FF2B5EF4-FFF2-40B4-BE49-F238E27FC236}">
                    <a16:creationId xmlns:a16="http://schemas.microsoft.com/office/drawing/2014/main" id="{C9FA741F-283F-40BA-AC86-8CD4007CD6B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8" y="3475"/>
                <a:ext cx="106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s-ES" altLang="es-ES" b="0" dirty="0">
                    <a:solidFill>
                      <a:srgbClr val="FF0000"/>
                    </a:solidFill>
                  </a:rPr>
                  <a:t>Mean</a:t>
                </a:r>
                <a:endParaRPr lang="en" altLang="es-ES" b="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6401" name="Text Box 21">
                <a:extLst>
                  <a:ext uri="{FF2B5EF4-FFF2-40B4-BE49-F238E27FC236}">
                    <a16:creationId xmlns:a16="http://schemas.microsoft.com/office/drawing/2014/main" id="{E55053D2-7815-4AF3-A9AC-F75A51C94E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68" y="3692"/>
                <a:ext cx="1065" cy="1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400" b="1">
                    <a:solidFill>
                      <a:schemeClr val="bg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" altLang="es-ES" b="0">
                    <a:solidFill>
                      <a:srgbClr val="FF0000"/>
                    </a:solidFill>
                  </a:rPr>
                  <a:t>Median (Q2)</a:t>
                </a:r>
              </a:p>
            </p:txBody>
          </p:sp>
        </p:grpSp>
        <p:sp>
          <p:nvSpPr>
            <p:cNvPr id="16391" name="Line 43">
              <a:extLst>
                <a:ext uri="{FF2B5EF4-FFF2-40B4-BE49-F238E27FC236}">
                  <a16:creationId xmlns:a16="http://schemas.microsoft.com/office/drawing/2014/main" id="{A8B4C9DF-98D5-4CC8-BCDF-ACB9B8FBFD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41" y="3974"/>
              <a:ext cx="2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a-ES"/>
            </a:p>
          </p:txBody>
        </p:sp>
      </p:grpSp>
      <p:sp>
        <p:nvSpPr>
          <p:cNvPr id="16389" name="Text Box 15">
            <a:extLst>
              <a:ext uri="{FF2B5EF4-FFF2-40B4-BE49-F238E27FC236}">
                <a16:creationId xmlns:a16="http://schemas.microsoft.com/office/drawing/2014/main" id="{BF1F8B52-D1B6-42FA-8E04-79CF40727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4369" y="6237288"/>
            <a:ext cx="125963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i="1" dirty="0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18" name="Text Box 44">
            <a:extLst>
              <a:ext uri="{FF2B5EF4-FFF2-40B4-BE49-F238E27FC236}">
                <a16:creationId xmlns:a16="http://schemas.microsoft.com/office/drawing/2014/main" id="{DA14ED70-A9BA-456F-A6BD-4687F8664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214" y="6148388"/>
            <a:ext cx="7921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50000"/>
              </a:spcBef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s-ES" b="0" dirty="0">
                <a:solidFill>
                  <a:srgbClr val="FF0000"/>
                </a:solidFill>
              </a:rPr>
              <a:t>LI</a:t>
            </a:r>
            <a:endParaRPr lang="ca-ES" altLang="es-ES" b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>
            <a:extLst>
              <a:ext uri="{FF2B5EF4-FFF2-40B4-BE49-F238E27FC236}">
                <a16:creationId xmlns:a16="http://schemas.microsoft.com/office/drawing/2014/main" id="{341F8DFF-A936-4287-9EF7-07AAD2355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2800"/>
              <a:t>Boxplots (box diagrams)</a:t>
            </a:r>
          </a:p>
        </p:txBody>
      </p:sp>
      <p:pic>
        <p:nvPicPr>
          <p:cNvPr id="17411" name="Picture 17" descr="CapturaTaula1">
            <a:extLst>
              <a:ext uri="{FF2B5EF4-FFF2-40B4-BE49-F238E27FC236}">
                <a16:creationId xmlns:a16="http://schemas.microsoft.com/office/drawing/2014/main" id="{83041E61-E3C7-425B-A753-FCBBACD5EA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268413"/>
            <a:ext cx="4514850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18" descr="boxplot">
            <a:extLst>
              <a:ext uri="{FF2B5EF4-FFF2-40B4-BE49-F238E27FC236}">
                <a16:creationId xmlns:a16="http://schemas.microsoft.com/office/drawing/2014/main" id="{EB840271-F608-44C2-9DBD-0E41170255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557338"/>
            <a:ext cx="2419350" cy="451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">
            <a:extLst>
              <a:ext uri="{FF2B5EF4-FFF2-40B4-BE49-F238E27FC236}">
                <a16:creationId xmlns:a16="http://schemas.microsoft.com/office/drawing/2014/main" id="{513CA746-67CE-4F4A-80E4-21030661E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557338"/>
            <a:ext cx="5545137" cy="433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>
                <a:solidFill>
                  <a:srgbClr val="FF0000"/>
                </a:solidFill>
                <a:cs typeface="Times New Roman" panose="02020603050405020304" pitchFamily="18" charset="0"/>
              </a:rPr>
              <a:t>Population: </a:t>
            </a:r>
            <a:r>
              <a:rPr lang="en" altLang="es-ES" sz="2000" b="0">
                <a:solidFill>
                  <a:srgbClr val="333399"/>
                </a:solidFill>
                <a:cs typeface="Times New Roman" panose="02020603050405020304" pitchFamily="18" charset="0"/>
              </a:rPr>
              <a:t>set of elements subject to study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1800" b="0">
                <a:solidFill>
                  <a:srgbClr val="333399"/>
                </a:solidFill>
                <a:cs typeface="Times New Roman" panose="02020603050405020304" pitchFamily="18" charset="0"/>
              </a:rPr>
              <a:t>Finite and infinite populations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>
                <a:solidFill>
                  <a:srgbClr val="FF0000"/>
                </a:solidFill>
                <a:cs typeface="Times New Roman" panose="02020603050405020304" pitchFamily="18" charset="0"/>
              </a:rPr>
              <a:t>Sample: </a:t>
            </a:r>
            <a:r>
              <a:rPr lang="en" altLang="es-ES" sz="2000" b="0">
                <a:solidFill>
                  <a:srgbClr val="333399"/>
                </a:solidFill>
                <a:cs typeface="Times New Roman" panose="02020603050405020304" pitchFamily="18" charset="0"/>
              </a:rPr>
              <a:t>subset of the population</a:t>
            </a:r>
            <a:endParaRPr lang="ca-ES" altLang="es-ES" sz="200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1800" b="0">
                <a:solidFill>
                  <a:srgbClr val="333399"/>
                </a:solidFill>
                <a:cs typeface="Times New Roman" panose="02020603050405020304" pitchFamily="18" charset="0"/>
              </a:rPr>
              <a:t>Random sample and sample size</a:t>
            </a:r>
            <a:endParaRPr lang="ca-ES" altLang="es-ES" sz="200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>
                <a:solidFill>
                  <a:srgbClr val="FF0000"/>
                </a:solidFill>
                <a:cs typeface="Times New Roman" panose="02020603050405020304" pitchFamily="18" charset="0"/>
              </a:rPr>
              <a:t>Variable: </a:t>
            </a:r>
            <a:r>
              <a:rPr lang="en" altLang="es-ES" sz="2000" b="0">
                <a:solidFill>
                  <a:srgbClr val="333399"/>
                </a:solidFill>
                <a:cs typeface="Times New Roman" panose="02020603050405020304" pitchFamily="18" charset="0"/>
              </a:rPr>
              <a:t>property of the elements of the population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1800" b="0">
                <a:solidFill>
                  <a:srgbClr val="333399"/>
                </a:solidFill>
                <a:cs typeface="Times New Roman" panose="02020603050405020304" pitchFamily="18" charset="0"/>
              </a:rPr>
              <a:t>Qualitative variable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1800" b="0">
                <a:solidFill>
                  <a:srgbClr val="333399"/>
                </a:solidFill>
                <a:cs typeface="Times New Roman" panose="02020603050405020304" pitchFamily="18" charset="0"/>
              </a:rPr>
              <a:t>Quantitative variable (discrete and continuous)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>
                <a:solidFill>
                  <a:srgbClr val="FF0000"/>
                </a:solidFill>
                <a:cs typeface="Times New Roman" panose="02020603050405020304" pitchFamily="18" charset="0"/>
              </a:rPr>
              <a:t>Observation: </a:t>
            </a:r>
            <a:r>
              <a:rPr lang="en" altLang="es-ES" sz="2000" b="0">
                <a:solidFill>
                  <a:srgbClr val="333399"/>
                </a:solidFill>
                <a:cs typeface="Times New Roman" panose="02020603050405020304" pitchFamily="18" charset="0"/>
              </a:rPr>
              <a:t>value that the variable takes on in an element of the population</a:t>
            </a:r>
          </a:p>
        </p:txBody>
      </p:sp>
      <p:pic>
        <p:nvPicPr>
          <p:cNvPr id="3075" name="Picture 8">
            <a:extLst>
              <a:ext uri="{FF2B5EF4-FFF2-40B4-BE49-F238E27FC236}">
                <a16:creationId xmlns:a16="http://schemas.microsoft.com/office/drawing/2014/main" id="{C7F0D4A1-0C91-47A0-876B-700E9BF1D7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357313"/>
            <a:ext cx="3384550" cy="2071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9">
            <a:extLst>
              <a:ext uri="{FF2B5EF4-FFF2-40B4-BE49-F238E27FC236}">
                <a16:creationId xmlns:a16="http://schemas.microsoft.com/office/drawing/2014/main" id="{6B7E2003-8832-44EE-8692-B4FB89FFD0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4211638"/>
            <a:ext cx="2952750" cy="199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7" name="Text Box 16">
            <a:extLst>
              <a:ext uri="{FF2B5EF4-FFF2-40B4-BE49-F238E27FC236}">
                <a16:creationId xmlns:a16="http://schemas.microsoft.com/office/drawing/2014/main" id="{7032339E-53D2-4FA5-97B3-0BAA84F9D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2800"/>
              <a:t>Population and Variables</a:t>
            </a:r>
            <a:endParaRPr lang="en-US" altLang="es-ES" sz="280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9">
            <a:extLst>
              <a:ext uri="{FF2B5EF4-FFF2-40B4-BE49-F238E27FC236}">
                <a16:creationId xmlns:a16="http://schemas.microsoft.com/office/drawing/2014/main" id="{59780528-7C21-4ABD-A06A-341862E91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052513"/>
            <a:ext cx="8496300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65125" indent="-365125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35013" indent="1905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1800" b="0" dirty="0">
                <a:solidFill>
                  <a:srgbClr val="FF0000"/>
                </a:solidFill>
                <a:cs typeface="Times New Roman" panose="02020603050405020304" pitchFamily="18" charset="0"/>
              </a:rPr>
              <a:t>Absolute frequency </a:t>
            </a:r>
            <a:r>
              <a:rPr lang="en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(n</a:t>
            </a:r>
            <a:r>
              <a:rPr lang="en" altLang="es-ES" sz="1800" b="0" baseline="-25000" dirty="0">
                <a:solidFill>
                  <a:srgbClr val="000099"/>
                </a:solidFill>
                <a:cs typeface="Times New Roman" panose="02020603050405020304" pitchFamily="18" charset="0"/>
              </a:rPr>
              <a:t>i</a:t>
            </a:r>
            <a:r>
              <a:rPr lang="en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): </a:t>
            </a:r>
            <a:r>
              <a:rPr lang="en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number of times a given value x</a:t>
            </a:r>
            <a:r>
              <a:rPr lang="en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i </a:t>
            </a:r>
            <a:r>
              <a:rPr lang="en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occurs</a:t>
            </a:r>
            <a:r>
              <a:rPr lang="en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in the n observations of the variable X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1800" b="0" dirty="0">
                <a:solidFill>
                  <a:srgbClr val="FF0000"/>
                </a:solidFill>
                <a:cs typeface="Times New Roman" panose="02020603050405020304" pitchFamily="18" charset="0"/>
              </a:rPr>
              <a:t>Frequency distribution</a:t>
            </a:r>
            <a:r>
              <a:rPr lang="en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: </a:t>
            </a:r>
            <a:r>
              <a:rPr lang="en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{(x</a:t>
            </a:r>
            <a:r>
              <a:rPr lang="en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i </a:t>
            </a:r>
            <a:r>
              <a:rPr lang="en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, n</a:t>
            </a:r>
            <a:r>
              <a:rPr lang="en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i</a:t>
            </a:r>
            <a:r>
              <a:rPr lang="en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) / i = 1, 2,..., k}, i.e.: set formed by the different values of the variable, x</a:t>
            </a:r>
            <a:r>
              <a:rPr lang="en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i </a:t>
            </a:r>
            <a:r>
              <a:rPr lang="en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, and the frequency associated with each value, n</a:t>
            </a:r>
            <a:r>
              <a:rPr lang="en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i</a:t>
            </a:r>
            <a:endParaRPr lang="ca-ES" altLang="es-ES" sz="1800" b="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1800" b="0" dirty="0">
                <a:solidFill>
                  <a:srgbClr val="FF0000"/>
                </a:solidFill>
                <a:cs typeface="Times New Roman" panose="02020603050405020304" pitchFamily="18" charset="0"/>
              </a:rPr>
              <a:t>Relative frequency</a:t>
            </a:r>
            <a:r>
              <a:rPr lang="en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f</a:t>
            </a:r>
            <a:r>
              <a:rPr lang="en" altLang="es-ES" sz="1800" b="0" baseline="-25000" dirty="0">
                <a:solidFill>
                  <a:srgbClr val="000099"/>
                </a:solidFill>
                <a:cs typeface="Times New Roman" panose="02020603050405020304" pitchFamily="18" charset="0"/>
              </a:rPr>
              <a:t>i</a:t>
            </a:r>
            <a:r>
              <a:rPr lang="en" altLang="es-ES" sz="1800" dirty="0">
                <a:solidFill>
                  <a:srgbClr val="000099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:</a:t>
            </a:r>
            <a:r>
              <a:rPr lang="en" altLang="es-ES" sz="18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f</a:t>
            </a:r>
            <a:r>
              <a:rPr lang="en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i </a:t>
            </a:r>
            <a:r>
              <a:rPr lang="en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= n</a:t>
            </a:r>
            <a:r>
              <a:rPr lang="en" altLang="es-ES" sz="1800" b="0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i </a:t>
            </a:r>
            <a:r>
              <a:rPr lang="en" altLang="es-ES" sz="1800" b="0" dirty="0">
                <a:solidFill>
                  <a:srgbClr val="333399"/>
                </a:solidFill>
                <a:cs typeface="Times New Roman" panose="02020603050405020304" pitchFamily="18" charset="0"/>
              </a:rPr>
              <a:t>/ n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1800" b="0" dirty="0">
                <a:solidFill>
                  <a:srgbClr val="FF0000"/>
                </a:solidFill>
                <a:cs typeface="Times New Roman" panose="02020603050405020304" pitchFamily="18" charset="0"/>
              </a:rPr>
              <a:t>Cumulative frequencies</a:t>
            </a:r>
            <a:r>
              <a:rPr lang="en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N</a:t>
            </a:r>
            <a:r>
              <a:rPr lang="en" altLang="es-ES" sz="1800" b="0" baseline="-25000" dirty="0">
                <a:solidFill>
                  <a:srgbClr val="000099"/>
                </a:solidFill>
                <a:cs typeface="Times New Roman" panose="02020603050405020304" pitchFamily="18" charset="0"/>
              </a:rPr>
              <a:t>i </a:t>
            </a:r>
            <a:r>
              <a:rPr lang="en" altLang="es-ES" sz="1800" b="0" dirty="0">
                <a:solidFill>
                  <a:srgbClr val="000099"/>
                </a:solidFill>
                <a:cs typeface="Times New Roman" panose="02020603050405020304" pitchFamily="18" charset="0"/>
              </a:rPr>
              <a:t>and F</a:t>
            </a:r>
            <a:r>
              <a:rPr lang="en" altLang="es-ES" sz="1800" b="0" baseline="-25000" dirty="0">
                <a:solidFill>
                  <a:srgbClr val="000099"/>
                </a:solidFill>
                <a:cs typeface="Times New Roman" panose="02020603050405020304" pitchFamily="18" charset="0"/>
              </a:rPr>
              <a:t>i</a:t>
            </a:r>
            <a:endParaRPr lang="ca-ES" altLang="es-ES" sz="18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</p:txBody>
      </p:sp>
      <p:pic>
        <p:nvPicPr>
          <p:cNvPr id="4099" name="Picture 15">
            <a:extLst>
              <a:ext uri="{FF2B5EF4-FFF2-40B4-BE49-F238E27FC236}">
                <a16:creationId xmlns:a16="http://schemas.microsoft.com/office/drawing/2014/main" id="{51C01949-72FB-4F5A-840A-A49F7297F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3294063"/>
            <a:ext cx="5878513" cy="288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Oval 12">
            <a:extLst>
              <a:ext uri="{FF2B5EF4-FFF2-40B4-BE49-F238E27FC236}">
                <a16:creationId xmlns:a16="http://schemas.microsoft.com/office/drawing/2014/main" id="{09BBFD25-EEAF-45CA-A5B7-4EE1E45AF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7188" y="5829300"/>
            <a:ext cx="495300" cy="393700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4101" name="AutoShape 13">
            <a:extLst>
              <a:ext uri="{FF2B5EF4-FFF2-40B4-BE49-F238E27FC236}">
                <a16:creationId xmlns:a16="http://schemas.microsoft.com/office/drawing/2014/main" id="{EBAB6BDB-B2C3-4F00-A2D6-B17DDC80D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6413" y="6173788"/>
            <a:ext cx="1081087" cy="261937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1200" b="0">
                <a:solidFill>
                  <a:schemeClr val="tx1"/>
                </a:solidFill>
              </a:rPr>
              <a:t>Sum = 90</a:t>
            </a:r>
          </a:p>
        </p:txBody>
      </p:sp>
      <p:sp>
        <p:nvSpPr>
          <p:cNvPr id="4102" name="AutoShape 14">
            <a:extLst>
              <a:ext uri="{FF2B5EF4-FFF2-40B4-BE49-F238E27FC236}">
                <a16:creationId xmlns:a16="http://schemas.microsoft.com/office/drawing/2014/main" id="{E36E317A-46D3-48E4-B52F-3CF4701EB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363" y="6173788"/>
            <a:ext cx="985837" cy="238125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1200" b="0">
                <a:solidFill>
                  <a:schemeClr val="tx1"/>
                </a:solidFill>
              </a:rPr>
              <a:t>Sum = 1</a:t>
            </a:r>
          </a:p>
        </p:txBody>
      </p:sp>
      <p:sp>
        <p:nvSpPr>
          <p:cNvPr id="4103" name="Oval 11">
            <a:extLst>
              <a:ext uri="{FF2B5EF4-FFF2-40B4-BE49-F238E27FC236}">
                <a16:creationId xmlns:a16="http://schemas.microsoft.com/office/drawing/2014/main" id="{2AFB0B44-A27E-4183-A5EE-AEDCEBD86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6863" y="5845175"/>
            <a:ext cx="495300" cy="393700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4104" name="Text Box 16">
            <a:extLst>
              <a:ext uri="{FF2B5EF4-FFF2-40B4-BE49-F238E27FC236}">
                <a16:creationId xmlns:a16="http://schemas.microsoft.com/office/drawing/2014/main" id="{443E4A66-EFED-4C33-8E43-84BB165DB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3525" y="6238874"/>
            <a:ext cx="126047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i="1" dirty="0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4105" name="Text Box 17">
            <a:extLst>
              <a:ext uri="{FF2B5EF4-FFF2-40B4-BE49-F238E27FC236}">
                <a16:creationId xmlns:a16="http://schemas.microsoft.com/office/drawing/2014/main" id="{5C12277C-9284-4C06-A493-98B5EF93D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4025" y="2997200"/>
            <a:ext cx="1079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>
                <a:solidFill>
                  <a:srgbClr val="FF0000"/>
                </a:solidFill>
              </a:rPr>
              <a:t>Example 5</a:t>
            </a:r>
          </a:p>
        </p:txBody>
      </p:sp>
      <p:sp>
        <p:nvSpPr>
          <p:cNvPr id="4106" name="Line 21">
            <a:extLst>
              <a:ext uri="{FF2B5EF4-FFF2-40B4-BE49-F238E27FC236}">
                <a16:creationId xmlns:a16="http://schemas.microsoft.com/office/drawing/2014/main" id="{160B6157-FEA3-4F85-B601-1E7968F571BA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28575">
            <a:solidFill>
              <a:srgbClr val="2E7CA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4108" name="Text Box 24">
            <a:extLst>
              <a:ext uri="{FF2B5EF4-FFF2-40B4-BE49-F238E27FC236}">
                <a16:creationId xmlns:a16="http://schemas.microsoft.com/office/drawing/2014/main" id="{7A642580-6126-4923-ABEF-CA0F57E60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2800"/>
              <a:t>One-dimensional distributions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9A9D6924-EE4F-4233-B280-A7776E9A2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2800"/>
              <a:t>One-dimensional distributions</a:t>
            </a:r>
          </a:p>
        </p:txBody>
      </p:sp>
      <p:sp>
        <p:nvSpPr>
          <p:cNvPr id="5123" name="Text Box 6">
            <a:extLst>
              <a:ext uri="{FF2B5EF4-FFF2-40B4-BE49-F238E27FC236}">
                <a16:creationId xmlns:a16="http://schemas.microsoft.com/office/drawing/2014/main" id="{38EDE277-336A-4F21-81A4-4E20D9581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413" y="1484313"/>
            <a:ext cx="4103687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65125" indent="-365125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35013" indent="1905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If there are many observations or the variable is continuous, the data can be grouped into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class intervals.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Frequency of a class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Class mark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: 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central</a:t>
            </a:r>
            <a:r>
              <a:rPr lang="en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 value of each class interval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Frequency distribution</a:t>
            </a:r>
          </a:p>
        </p:txBody>
      </p:sp>
      <p:grpSp>
        <p:nvGrpSpPr>
          <p:cNvPr id="5124" name="Group 13">
            <a:extLst>
              <a:ext uri="{FF2B5EF4-FFF2-40B4-BE49-F238E27FC236}">
                <a16:creationId xmlns:a16="http://schemas.microsoft.com/office/drawing/2014/main" id="{A5FB5D87-F26E-442A-97BA-0B1A24F5F477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1727200"/>
            <a:ext cx="4391025" cy="3978275"/>
            <a:chOff x="2584" y="1200"/>
            <a:chExt cx="2766" cy="2506"/>
          </a:xfrm>
        </p:grpSpPr>
        <p:graphicFrame>
          <p:nvGraphicFramePr>
            <p:cNvPr id="5132" name="Object 14">
              <a:extLst>
                <a:ext uri="{FF2B5EF4-FFF2-40B4-BE49-F238E27FC236}">
                  <a16:creationId xmlns:a16="http://schemas.microsoft.com/office/drawing/2014/main" id="{92B216F4-8A17-49E2-86B6-E7BA86DF9405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92" y="1200"/>
            <a:ext cx="2754" cy="11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6" name="Imagen de mapa de bits" r:id="rId4" imgW="4371429" imgH="1838095" progId="Paint.Picture">
                    <p:embed/>
                  </p:oleObj>
                </mc:Choice>
                <mc:Fallback>
                  <p:oleObj name="Imagen de mapa de bits" r:id="rId4" imgW="4371429" imgH="1838095" progId="Paint.Picture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92" y="1200"/>
                          <a:ext cx="2754" cy="11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133" name="Object 15">
              <a:extLst>
                <a:ext uri="{FF2B5EF4-FFF2-40B4-BE49-F238E27FC236}">
                  <a16:creationId xmlns:a16="http://schemas.microsoft.com/office/drawing/2014/main" id="{6F72B0AB-E5CF-4433-8B12-96FC84BC13A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584" y="2344"/>
            <a:ext cx="2766" cy="1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57" name="Imagen de mapa de bits" r:id="rId6" imgW="4390476" imgH="2161905" progId="Paint.Picture">
                    <p:embed/>
                  </p:oleObj>
                </mc:Choice>
                <mc:Fallback>
                  <p:oleObj name="Imagen de mapa de bits" r:id="rId6" imgW="4390476" imgH="2161905" progId="Paint.Picture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84" y="2344"/>
                          <a:ext cx="2766" cy="13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34" name="Line 16">
              <a:extLst>
                <a:ext uri="{FF2B5EF4-FFF2-40B4-BE49-F238E27FC236}">
                  <a16:creationId xmlns:a16="http://schemas.microsoft.com/office/drawing/2014/main" id="{291510A3-3ED4-4140-84B3-4AFCE8CA46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3696"/>
              <a:ext cx="2736" cy="0"/>
            </a:xfrm>
            <a:prstGeom prst="line">
              <a:avLst/>
            </a:prstGeom>
            <a:noFill/>
            <a:ln w="28575">
              <a:solidFill>
                <a:srgbClr val="3366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a-ES"/>
            </a:p>
          </p:txBody>
        </p:sp>
        <p:sp>
          <p:nvSpPr>
            <p:cNvPr id="5135" name="Line 17">
              <a:extLst>
                <a:ext uri="{FF2B5EF4-FFF2-40B4-BE49-F238E27FC236}">
                  <a16:creationId xmlns:a16="http://schemas.microsoft.com/office/drawing/2014/main" id="{0B34877C-45BD-4C27-B39D-7059B6CEC0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2352"/>
              <a:ext cx="2736" cy="0"/>
            </a:xfrm>
            <a:prstGeom prst="line">
              <a:avLst/>
            </a:prstGeom>
            <a:noFill/>
            <a:ln w="28575">
              <a:solidFill>
                <a:srgbClr val="3366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a-ES"/>
            </a:p>
          </p:txBody>
        </p:sp>
      </p:grpSp>
      <p:sp>
        <p:nvSpPr>
          <p:cNvPr id="5125" name="Oval 18">
            <a:extLst>
              <a:ext uri="{FF2B5EF4-FFF2-40B4-BE49-F238E27FC236}">
                <a16:creationId xmlns:a16="http://schemas.microsoft.com/office/drawing/2014/main" id="{9CFD24CB-D016-4070-95F8-BD58C4B40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3763" y="5235575"/>
            <a:ext cx="495300" cy="393700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5126" name="AutoShape 19">
            <a:extLst>
              <a:ext uri="{FF2B5EF4-FFF2-40B4-BE49-F238E27FC236}">
                <a16:creationId xmlns:a16="http://schemas.microsoft.com/office/drawing/2014/main" id="{C7613FBB-5A47-4FB6-A4F2-5525C7448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5113" y="6165850"/>
            <a:ext cx="1008062" cy="2159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1200" b="0">
                <a:solidFill>
                  <a:schemeClr val="tx1"/>
                </a:solidFill>
              </a:rPr>
              <a:t>Sum = 1</a:t>
            </a:r>
          </a:p>
        </p:txBody>
      </p:sp>
      <p:sp>
        <p:nvSpPr>
          <p:cNvPr id="5127" name="AutoShape 20">
            <a:extLst>
              <a:ext uri="{FF2B5EF4-FFF2-40B4-BE49-F238E27FC236}">
                <a16:creationId xmlns:a16="http://schemas.microsoft.com/office/drawing/2014/main" id="{F61409ED-F7F9-4551-A342-F05D7DA50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6688" y="6165850"/>
            <a:ext cx="1223962" cy="2159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1200" b="0">
                <a:solidFill>
                  <a:schemeClr val="tx1"/>
                </a:solidFill>
              </a:rPr>
              <a:t>Sum = 34</a:t>
            </a:r>
          </a:p>
        </p:txBody>
      </p:sp>
      <p:sp>
        <p:nvSpPr>
          <p:cNvPr id="5128" name="Oval 21">
            <a:extLst>
              <a:ext uri="{FF2B5EF4-FFF2-40B4-BE49-F238E27FC236}">
                <a16:creationId xmlns:a16="http://schemas.microsoft.com/office/drawing/2014/main" id="{5B731C9E-C802-467B-A01E-9E371FE16F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9513" y="5226050"/>
            <a:ext cx="495300" cy="393700"/>
          </a:xfrm>
          <a:prstGeom prst="ellips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5129" name="Line 22">
            <a:extLst>
              <a:ext uri="{FF2B5EF4-FFF2-40B4-BE49-F238E27FC236}">
                <a16:creationId xmlns:a16="http://schemas.microsoft.com/office/drawing/2014/main" id="{11E71E29-6E95-49C2-AF13-2395391867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380288" y="573405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5130" name="Line 23">
            <a:extLst>
              <a:ext uri="{FF2B5EF4-FFF2-40B4-BE49-F238E27FC236}">
                <a16:creationId xmlns:a16="http://schemas.microsoft.com/office/drawing/2014/main" id="{78961F9D-32DF-499D-8A47-1F2423AC19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43888" y="573405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5131" name="Text Box 24">
            <a:extLst>
              <a:ext uri="{FF2B5EF4-FFF2-40B4-BE49-F238E27FC236}">
                <a16:creationId xmlns:a16="http://schemas.microsoft.com/office/drawing/2014/main" id="{CA95AFAC-BAA6-4459-BD3D-B123085700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5025" y="1412875"/>
            <a:ext cx="1079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>
                <a:solidFill>
                  <a:srgbClr val="FF0000"/>
                </a:solidFill>
              </a:rPr>
              <a:t>Example 6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>
            <a:extLst>
              <a:ext uri="{FF2B5EF4-FFF2-40B4-BE49-F238E27FC236}">
                <a16:creationId xmlns:a16="http://schemas.microsoft.com/office/drawing/2014/main" id="{864CD4B7-2D09-4089-ABB5-797776807B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334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2800"/>
              <a:t>Graphic representations</a:t>
            </a:r>
          </a:p>
        </p:txBody>
      </p:sp>
      <p:sp>
        <p:nvSpPr>
          <p:cNvPr id="6147" name="Text Box 19">
            <a:extLst>
              <a:ext uri="{FF2B5EF4-FFF2-40B4-BE49-F238E27FC236}">
                <a16:creationId xmlns:a16="http://schemas.microsoft.com/office/drawing/2014/main" id="{061C5A42-D42D-4C8C-8911-77C52A0B29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400" y="1125538"/>
            <a:ext cx="411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905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381000" indent="1905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1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</a:t>
            </a:r>
            <a:r>
              <a:rPr lang="en" altLang="es-ES" sz="18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" altLang="es-ES" sz="1800">
                <a:solidFill>
                  <a:srgbClr val="333399"/>
                </a:solidFill>
                <a:cs typeface="Times New Roman" panose="02020603050405020304" pitchFamily="18" charset="0"/>
              </a:rPr>
              <a:t>bar chart</a:t>
            </a:r>
          </a:p>
        </p:txBody>
      </p:sp>
      <p:sp>
        <p:nvSpPr>
          <p:cNvPr id="6148" name="Text Box 20">
            <a:extLst>
              <a:ext uri="{FF2B5EF4-FFF2-40B4-BE49-F238E27FC236}">
                <a16:creationId xmlns:a16="http://schemas.microsoft.com/office/drawing/2014/main" id="{118677B7-CC10-45AE-976B-1C0D57569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6350" y="3500438"/>
            <a:ext cx="170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indent="1905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381000" indent="1905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1800" dirty="0">
                <a:solidFill>
                  <a:srgbClr val="333399"/>
                </a:solidFill>
                <a:cs typeface="Times New Roman" panose="02020603050405020304" pitchFamily="18" charset="0"/>
              </a:rPr>
              <a:t>Pie chart</a:t>
            </a:r>
            <a:r>
              <a:rPr lang="en" altLang="es-ES" sz="1800" dirty="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es-ES" sz="1800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</a:p>
        </p:txBody>
      </p:sp>
      <p:sp>
        <p:nvSpPr>
          <p:cNvPr id="6149" name="Text Box 21">
            <a:extLst>
              <a:ext uri="{FF2B5EF4-FFF2-40B4-BE49-F238E27FC236}">
                <a16:creationId xmlns:a16="http://schemas.microsoft.com/office/drawing/2014/main" id="{CA1D60CB-C2A9-466E-8576-CF9B04547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5876925"/>
            <a:ext cx="37433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1905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381000" indent="1905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n" altLang="es-ES" sz="1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</a:t>
            </a:r>
            <a:r>
              <a:rPr lang="en" altLang="es-ES" sz="18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altLang="es-ES" sz="1800">
                <a:solidFill>
                  <a:srgbClr val="333399"/>
                </a:solidFill>
                <a:cs typeface="Times New Roman" panose="02020603050405020304" pitchFamily="18" charset="0"/>
              </a:rPr>
              <a:t>Frequency histograms</a:t>
            </a:r>
            <a:endParaRPr lang="en-US" altLang="es-ES" sz="1800">
              <a:solidFill>
                <a:schemeClr val="hlink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pic>
        <p:nvPicPr>
          <p:cNvPr id="6150" name="Picture 22">
            <a:extLst>
              <a:ext uri="{FF2B5EF4-FFF2-40B4-BE49-F238E27FC236}">
                <a16:creationId xmlns:a16="http://schemas.microsoft.com/office/drawing/2014/main" id="{33737A51-7E1A-4566-887A-46C17B41D2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125538"/>
            <a:ext cx="3276600" cy="232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23">
            <a:extLst>
              <a:ext uri="{FF2B5EF4-FFF2-40B4-BE49-F238E27FC236}">
                <a16:creationId xmlns:a16="http://schemas.microsoft.com/office/drawing/2014/main" id="{B4912050-0780-4EB0-801D-A3C536042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2349500"/>
            <a:ext cx="3476625" cy="247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24">
            <a:extLst>
              <a:ext uri="{FF2B5EF4-FFF2-40B4-BE49-F238E27FC236}">
                <a16:creationId xmlns:a16="http://schemas.microsoft.com/office/drawing/2014/main" id="{B6A35BF9-1A2E-44B6-8641-AF7BCF411D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4076700"/>
            <a:ext cx="3429000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BA67D6AC-DB7B-42EB-A43D-9506EA1E3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2800"/>
              <a:t>Descriptors of a set of observations</a:t>
            </a:r>
          </a:p>
        </p:txBody>
      </p:sp>
      <p:sp>
        <p:nvSpPr>
          <p:cNvPr id="7171" name="Text Box 12">
            <a:extLst>
              <a:ext uri="{FF2B5EF4-FFF2-40B4-BE49-F238E27FC236}">
                <a16:creationId xmlns:a16="http://schemas.microsoft.com/office/drawing/2014/main" id="{CD3D4A67-794F-4256-A0F8-96A668892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217613"/>
            <a:ext cx="856932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25488" indent="357188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Given a sample of </a:t>
            </a:r>
            <a:r>
              <a:rPr lang="en" altLang="es-ES" sz="2400" b="0" i="1" dirty="0">
                <a:solidFill>
                  <a:srgbClr val="333399"/>
                </a:solidFill>
                <a:cs typeface="Times New Roman" panose="02020603050405020304" pitchFamily="18" charset="0"/>
              </a:rPr>
              <a:t>n </a:t>
            </a: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observations, </a:t>
            </a:r>
            <a:r>
              <a:rPr lang="en" altLang="es-ES" sz="2400" b="0" i="1" dirty="0">
                <a:solidFill>
                  <a:srgbClr val="333399"/>
                </a:solidFill>
                <a:cs typeface="Times New Roman" panose="02020603050405020304" pitchFamily="18" charset="0"/>
              </a:rPr>
              <a:t>x</a:t>
            </a:r>
            <a:r>
              <a:rPr lang="en" altLang="es-ES" sz="2400" b="0" i="1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1 </a:t>
            </a:r>
            <a:r>
              <a:rPr lang="en" altLang="es-ES" sz="2400" b="0" i="1" dirty="0">
                <a:solidFill>
                  <a:srgbClr val="333399"/>
                </a:solidFill>
                <a:cs typeface="Times New Roman" panose="02020603050405020304" pitchFamily="18" charset="0"/>
              </a:rPr>
              <a:t>, x</a:t>
            </a:r>
            <a:r>
              <a:rPr lang="en" altLang="es-ES" sz="2400" b="0" i="1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2 </a:t>
            </a:r>
            <a:r>
              <a:rPr lang="en" altLang="es-ES" sz="2400" b="0" i="1" dirty="0">
                <a:solidFill>
                  <a:srgbClr val="333399"/>
                </a:solidFill>
                <a:cs typeface="Times New Roman" panose="02020603050405020304" pitchFamily="18" charset="0"/>
              </a:rPr>
              <a:t>, ..., x</a:t>
            </a:r>
            <a:r>
              <a:rPr lang="en" altLang="es-ES" sz="2400" b="0" i="1" baseline="-25000" dirty="0">
                <a:solidFill>
                  <a:srgbClr val="333399"/>
                </a:solidFill>
                <a:cs typeface="Times New Roman" panose="02020603050405020304" pitchFamily="18" charset="0"/>
              </a:rPr>
              <a:t>n , </a:t>
            </a: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how are the data distributed? (use of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centrality </a:t>
            </a: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and </a:t>
            </a: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dispersion </a:t>
            </a: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descriptors 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Statistics </a:t>
            </a: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</a:rPr>
              <a:t>for a sample:</a:t>
            </a: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Parameters </a:t>
            </a: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of a population:</a:t>
            </a:r>
          </a:p>
        </p:txBody>
      </p:sp>
      <p:graphicFrame>
        <p:nvGraphicFramePr>
          <p:cNvPr id="7172" name="Object 37">
            <a:extLst>
              <a:ext uri="{FF2B5EF4-FFF2-40B4-BE49-F238E27FC236}">
                <a16:creationId xmlns:a16="http://schemas.microsoft.com/office/drawing/2014/main" id="{A597D640-1E04-451D-963E-8F876A9337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30688" y="2514600"/>
          <a:ext cx="1062037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4" imgW="406224" imgH="190417" progId="Equation.DSMT4">
                  <p:embed/>
                </p:oleObj>
              </mc:Choice>
              <mc:Fallback>
                <p:oleObj name="Equation" r:id="rId4" imgW="406224" imgH="190417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688" y="2514600"/>
                        <a:ext cx="1062037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39">
            <a:extLst>
              <a:ext uri="{FF2B5EF4-FFF2-40B4-BE49-F238E27FC236}">
                <a16:creationId xmlns:a16="http://schemas.microsoft.com/office/drawing/2014/main" id="{E52211C4-0843-4317-9CA5-2C329D522A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6763" y="3143250"/>
          <a:ext cx="1074737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6" imgW="457002" imgH="165028" progId="Equation.DSMT4">
                  <p:embed/>
                </p:oleObj>
              </mc:Choice>
              <mc:Fallback>
                <p:oleObj name="Equation" r:id="rId6" imgW="457002" imgH="165028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6763" y="3143250"/>
                        <a:ext cx="1074737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Text Box 51">
            <a:extLst>
              <a:ext uri="{FF2B5EF4-FFF2-40B4-BE49-F238E27FC236}">
                <a16:creationId xmlns:a16="http://schemas.microsoft.com/office/drawing/2014/main" id="{8DCFD666-27A4-4CCC-B4E1-741B266B87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361" y="6237312"/>
            <a:ext cx="133164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i="1" dirty="0">
                <a:solidFill>
                  <a:srgbClr val="000099"/>
                </a:solidFill>
              </a:rPr>
              <a:t>(Continued)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6">
            <a:extLst>
              <a:ext uri="{FF2B5EF4-FFF2-40B4-BE49-F238E27FC236}">
                <a16:creationId xmlns:a16="http://schemas.microsoft.com/office/drawing/2014/main" id="{CEB3974B-6645-4F0A-AF87-6CEFD132D8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358900"/>
            <a:ext cx="8569325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25488" indent="357188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Measures of central tendency: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-ES" altLang="es-ES" sz="2000" b="0" dirty="0">
                <a:solidFill>
                  <a:srgbClr val="FF0000"/>
                </a:solidFill>
              </a:rPr>
              <a:t>Mean</a:t>
            </a:r>
            <a:r>
              <a:rPr lang="en" altLang="es-ES" sz="2000" b="0" dirty="0">
                <a:solidFill>
                  <a:srgbClr val="FF0000"/>
                </a:solidFill>
              </a:rPr>
              <a:t> </a:t>
            </a:r>
            <a:r>
              <a:rPr lang="en" altLang="es-ES" sz="2000" b="0" dirty="0">
                <a:solidFill>
                  <a:srgbClr val="333399"/>
                </a:solidFill>
              </a:rPr>
              <a:t>: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2000" b="0" dirty="0">
              <a:solidFill>
                <a:srgbClr val="333399"/>
              </a:solidFill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-ES" altLang="es-ES" sz="2000" b="0" dirty="0" err="1">
                <a:solidFill>
                  <a:srgbClr val="FF0000"/>
                </a:solidFill>
              </a:rPr>
              <a:t>Mode</a:t>
            </a:r>
            <a:endParaRPr lang="ca-ES" altLang="es-ES" sz="2000" b="0" dirty="0">
              <a:solidFill>
                <a:srgbClr val="333399"/>
              </a:solidFill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000" b="0" dirty="0">
              <a:solidFill>
                <a:srgbClr val="333399"/>
              </a:solidFill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</a:rPr>
              <a:t>Median </a:t>
            </a:r>
            <a:r>
              <a:rPr lang="en" altLang="es-ES" sz="2000" b="0" dirty="0">
                <a:solidFill>
                  <a:srgbClr val="333399"/>
                </a:solidFill>
              </a:rPr>
              <a:t>(median):</a:t>
            </a:r>
            <a:endParaRPr lang="ca-ES" altLang="es-ES" sz="3200" b="0" dirty="0">
              <a:solidFill>
                <a:srgbClr val="FF0000"/>
              </a:solidFill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400" b="0" dirty="0">
              <a:solidFill>
                <a:srgbClr val="333399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Position measurements:</a:t>
            </a:r>
            <a:endParaRPr lang="ca-ES" altLang="es-ES" sz="160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Quartiles </a:t>
            </a: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: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  <a:cs typeface="Times New Roman" panose="02020603050405020304" pitchFamily="18" charset="0"/>
              </a:rPr>
              <a:t>Quantiles </a:t>
            </a:r>
            <a:r>
              <a:rPr lang="en" altLang="es-ES" sz="2000" b="0" dirty="0">
                <a:solidFill>
                  <a:srgbClr val="333399"/>
                </a:solidFill>
                <a:cs typeface="Times New Roman" panose="02020603050405020304" pitchFamily="18" charset="0"/>
              </a:rPr>
              <a:t>:</a:t>
            </a:r>
            <a:endParaRPr lang="ca-ES" altLang="es-ES" sz="2000" b="0" dirty="0">
              <a:solidFill>
                <a:srgbClr val="333399"/>
              </a:solidFill>
              <a:cs typeface="Times New Roman" panose="02020603050405020304" pitchFamily="18" charset="0"/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endParaRPr lang="ca-ES" altLang="es-ES" sz="1600" b="0" dirty="0">
              <a:solidFill>
                <a:srgbClr val="333399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8195" name="Object 9">
            <a:extLst>
              <a:ext uri="{FF2B5EF4-FFF2-40B4-BE49-F238E27FC236}">
                <a16:creationId xmlns:a16="http://schemas.microsoft.com/office/drawing/2014/main" id="{91BBB8E5-6154-4EC9-9E25-07BA0570F8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87738" y="1738313"/>
          <a:ext cx="1370012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name="Equation" r:id="rId4" imgW="710891" imgH="393529" progId="Equation.DSMT4">
                  <p:embed/>
                </p:oleObj>
              </mc:Choice>
              <mc:Fallback>
                <p:oleObj name="Equation" r:id="rId4" imgW="710891" imgH="39352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738" y="1738313"/>
                        <a:ext cx="1370012" cy="758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10">
            <a:extLst>
              <a:ext uri="{FF2B5EF4-FFF2-40B4-BE49-F238E27FC236}">
                <a16:creationId xmlns:a16="http://schemas.microsoft.com/office/drawing/2014/main" id="{EDD4E95F-922C-40A5-9F35-345AF56346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8400" y="3341688"/>
          <a:ext cx="4824413" cy="1185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8" name="Equation" r:id="rId6" imgW="2895600" imgH="711200" progId="Equation.DSMT4">
                  <p:embed/>
                </p:oleObj>
              </mc:Choice>
              <mc:Fallback>
                <p:oleObj name="Equation" r:id="rId6" imgW="2895600" imgH="711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341688"/>
                        <a:ext cx="4824413" cy="1185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AutoShape 11">
            <a:extLst>
              <a:ext uri="{FF2B5EF4-FFF2-40B4-BE49-F238E27FC236}">
                <a16:creationId xmlns:a16="http://schemas.microsoft.com/office/drawing/2014/main" id="{42911925-69AE-42ED-A69D-464BA584F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9913" y="1935163"/>
            <a:ext cx="3025775" cy="381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b="0">
                <a:solidFill>
                  <a:schemeClr val="tx1"/>
                </a:solidFill>
              </a:rPr>
              <a:t>Very sensitive to outliers!</a:t>
            </a:r>
          </a:p>
        </p:txBody>
      </p:sp>
      <p:graphicFrame>
        <p:nvGraphicFramePr>
          <p:cNvPr id="8198" name="Object 12">
            <a:extLst>
              <a:ext uri="{FF2B5EF4-FFF2-40B4-BE49-F238E27FC236}">
                <a16:creationId xmlns:a16="http://schemas.microsoft.com/office/drawing/2014/main" id="{192DD0B3-FA64-427F-903F-66046D4A45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59100" y="5305425"/>
          <a:ext cx="161290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9" name="Equation" r:id="rId8" imgW="939392" imgH="342751" progId="Equation.DSMT4">
                  <p:embed/>
                </p:oleObj>
              </mc:Choice>
              <mc:Fallback>
                <p:oleObj name="Equation" r:id="rId8" imgW="939392" imgH="342751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9100" y="5305425"/>
                        <a:ext cx="1612900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13">
            <a:extLst>
              <a:ext uri="{FF2B5EF4-FFF2-40B4-BE49-F238E27FC236}">
                <a16:creationId xmlns:a16="http://schemas.microsoft.com/office/drawing/2014/main" id="{E59D21F1-D92C-482E-B53C-568BBA8465C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67313" y="5305425"/>
          <a:ext cx="1852612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0" name="Equation" r:id="rId10" imgW="1079032" imgH="342751" progId="Equation.DSMT4">
                  <p:embed/>
                </p:oleObj>
              </mc:Choice>
              <mc:Fallback>
                <p:oleObj name="Equation" r:id="rId10" imgW="1079032" imgH="342751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313" y="5305425"/>
                        <a:ext cx="1852612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Line 14">
            <a:extLst>
              <a:ext uri="{FF2B5EF4-FFF2-40B4-BE49-F238E27FC236}">
                <a16:creationId xmlns:a16="http://schemas.microsoft.com/office/drawing/2014/main" id="{F764966F-16A1-4D92-A6B3-638FC32182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003800" y="21002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8201" name="Text Box 15">
            <a:extLst>
              <a:ext uri="{FF2B5EF4-FFF2-40B4-BE49-F238E27FC236}">
                <a16:creationId xmlns:a16="http://schemas.microsoft.com/office/drawing/2014/main" id="{8245118C-12CC-406A-B17F-071CF831B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353" y="6219825"/>
            <a:ext cx="140364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i="1" dirty="0">
                <a:solidFill>
                  <a:srgbClr val="000099"/>
                </a:solidFill>
              </a:rPr>
              <a:t>(Continued)</a:t>
            </a:r>
          </a:p>
        </p:txBody>
      </p:sp>
      <p:graphicFrame>
        <p:nvGraphicFramePr>
          <p:cNvPr id="8202" name="Object 16">
            <a:extLst>
              <a:ext uri="{FF2B5EF4-FFF2-40B4-BE49-F238E27FC236}">
                <a16:creationId xmlns:a16="http://schemas.microsoft.com/office/drawing/2014/main" id="{1BFEB6FE-EFAE-4F00-9DC2-C7821CF7E1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6425" y="1976438"/>
          <a:ext cx="293688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1" name="Equation" r:id="rId12" imgW="152268" imgH="164957" progId="Equation.DSMT4">
                  <p:embed/>
                </p:oleObj>
              </mc:Choice>
              <mc:Fallback>
                <p:oleObj name="Equation" r:id="rId12" imgW="152268" imgH="164957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5" y="1976438"/>
                        <a:ext cx="293688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7">
            <a:extLst>
              <a:ext uri="{FF2B5EF4-FFF2-40B4-BE49-F238E27FC236}">
                <a16:creationId xmlns:a16="http://schemas.microsoft.com/office/drawing/2014/main" id="{971591A6-1365-47C7-8D94-ACD4607C1C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7675" y="5805488"/>
          <a:ext cx="320357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2" name="Equation" r:id="rId14" imgW="1866900" imgH="241300" progId="Equation.DSMT4">
                  <p:embed/>
                </p:oleObj>
              </mc:Choice>
              <mc:Fallback>
                <p:oleObj name="Equation" r:id="rId14" imgW="1866900" imgH="2413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675" y="5805488"/>
                        <a:ext cx="3203575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4" name="Text Box 4">
            <a:extLst>
              <a:ext uri="{FF2B5EF4-FFF2-40B4-BE49-F238E27FC236}">
                <a16:creationId xmlns:a16="http://schemas.microsoft.com/office/drawing/2014/main" id="{C1B614E8-3375-4FC5-84D3-5CF018B17A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2800"/>
              <a:t>Descriptors of a set of observations</a:t>
            </a:r>
          </a:p>
        </p:txBody>
      </p:sp>
      <p:sp>
        <p:nvSpPr>
          <p:cNvPr id="8205" name="AutoShape 11">
            <a:extLst>
              <a:ext uri="{FF2B5EF4-FFF2-40B4-BE49-F238E27FC236}">
                <a16:creationId xmlns:a16="http://schemas.microsoft.com/office/drawing/2014/main" id="{5F66DE67-3C7A-46AD-B366-2F31222253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2760663"/>
            <a:ext cx="3025775" cy="381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b="0">
                <a:solidFill>
                  <a:schemeClr val="tx1"/>
                </a:solidFill>
              </a:rPr>
              <a:t>After sorting the data</a:t>
            </a:r>
          </a:p>
        </p:txBody>
      </p:sp>
      <p:cxnSp>
        <p:nvCxnSpPr>
          <p:cNvPr id="8206" name="4 Conector recto de flecha">
            <a:extLst>
              <a:ext uri="{FF2B5EF4-FFF2-40B4-BE49-F238E27FC236}">
                <a16:creationId xmlns:a16="http://schemas.microsoft.com/office/drawing/2014/main" id="{1B4C28F9-7D5E-4647-A4D6-C4EB104FD97E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708400" y="3141663"/>
            <a:ext cx="792163" cy="431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9" name="Picture 16">
            <a:extLst>
              <a:ext uri="{FF2B5EF4-FFF2-40B4-BE49-F238E27FC236}">
                <a16:creationId xmlns:a16="http://schemas.microsoft.com/office/drawing/2014/main" id="{70645E0C-D710-45CE-AC16-C2154A3B76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1125538"/>
            <a:ext cx="8424863" cy="520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AutoShape 17">
            <a:extLst>
              <a:ext uri="{FF2B5EF4-FFF2-40B4-BE49-F238E27FC236}">
                <a16:creationId xmlns:a16="http://schemas.microsoft.com/office/drawing/2014/main" id="{9A9C1F98-39CB-4183-949A-4A2E5A45FE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25" y="2349500"/>
            <a:ext cx="2519363" cy="381000"/>
          </a:xfrm>
          <a:prstGeom prst="foldedCorner">
            <a:avLst>
              <a:gd name="adj" fmla="val 12500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b="0">
                <a:solidFill>
                  <a:schemeClr val="tx1"/>
                </a:solidFill>
              </a:rPr>
              <a:t>8 (even) sorted data</a:t>
            </a:r>
          </a:p>
        </p:txBody>
      </p:sp>
      <p:sp>
        <p:nvSpPr>
          <p:cNvPr id="9221" name="Line 18">
            <a:extLst>
              <a:ext uri="{FF2B5EF4-FFF2-40B4-BE49-F238E27FC236}">
                <a16:creationId xmlns:a16="http://schemas.microsoft.com/office/drawing/2014/main" id="{261F6B31-D341-4BF8-95C5-406DBD8862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32363" y="2708275"/>
            <a:ext cx="576262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9222" name="Line 19">
            <a:extLst>
              <a:ext uri="{FF2B5EF4-FFF2-40B4-BE49-F238E27FC236}">
                <a16:creationId xmlns:a16="http://schemas.microsoft.com/office/drawing/2014/main" id="{F3585C90-686E-4231-AE5E-4773AE254E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63938" y="3429000"/>
            <a:ext cx="287337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9223" name="Line 20">
            <a:extLst>
              <a:ext uri="{FF2B5EF4-FFF2-40B4-BE49-F238E27FC236}">
                <a16:creationId xmlns:a16="http://schemas.microsoft.com/office/drawing/2014/main" id="{22A190C2-1C2E-422C-9346-5502DAC9FE3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95738" y="3429000"/>
            <a:ext cx="287337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9224" name="Text Box 4">
            <a:extLst>
              <a:ext uri="{FF2B5EF4-FFF2-40B4-BE49-F238E27FC236}">
                <a16:creationId xmlns:a16="http://schemas.microsoft.com/office/drawing/2014/main" id="{F8D20B49-0A5D-4279-B353-1949BD47C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2800"/>
              <a:t>Descriptors of a set of observations</a:t>
            </a:r>
          </a:p>
        </p:txBody>
      </p:sp>
      <p:sp>
        <p:nvSpPr>
          <p:cNvPr id="9218" name="Text Box 15">
            <a:extLst>
              <a:ext uri="{FF2B5EF4-FFF2-40B4-BE49-F238E27FC236}">
                <a16:creationId xmlns:a16="http://schemas.microsoft.com/office/drawing/2014/main" id="{65B1EE33-0B2A-4AB4-8666-EAA991596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361" y="6217567"/>
            <a:ext cx="133164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i="1" dirty="0">
                <a:solidFill>
                  <a:srgbClr val="000099"/>
                </a:solidFill>
              </a:rPr>
              <a:t>(Continued)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6">
            <a:extLst>
              <a:ext uri="{FF2B5EF4-FFF2-40B4-BE49-F238E27FC236}">
                <a16:creationId xmlns:a16="http://schemas.microsoft.com/office/drawing/2014/main" id="{66544CCE-C620-4564-9345-AF4BAD084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2997200"/>
            <a:ext cx="4789487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25488" indent="357188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Measures of central tendency: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-ES" altLang="es-ES" sz="2000" b="0" dirty="0">
                <a:solidFill>
                  <a:srgbClr val="FF0000"/>
                </a:solidFill>
              </a:rPr>
              <a:t>Mean</a:t>
            </a:r>
            <a:r>
              <a:rPr lang="en" altLang="es-ES" sz="2000" b="0" dirty="0">
                <a:solidFill>
                  <a:srgbClr val="FF0000"/>
                </a:solidFill>
              </a:rPr>
              <a:t>:</a:t>
            </a:r>
            <a:r>
              <a:rPr lang="en" altLang="es-ES" sz="2000" b="0" dirty="0">
                <a:solidFill>
                  <a:srgbClr val="333399"/>
                </a:solidFill>
              </a:rPr>
              <a:t> </a:t>
            </a:r>
            <a:r>
              <a:rPr lang="en" altLang="es-ES" sz="2000" b="0" dirty="0">
                <a:solidFill>
                  <a:schemeClr val="tx1"/>
                </a:solidFill>
              </a:rPr>
              <a:t>545/100 = 5.45</a:t>
            </a: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-ES" altLang="es-ES" sz="2000" b="0" dirty="0" err="1">
                <a:solidFill>
                  <a:srgbClr val="FF0000"/>
                </a:solidFill>
              </a:rPr>
              <a:t>Mode</a:t>
            </a:r>
            <a:r>
              <a:rPr lang="en" altLang="es-ES" sz="2000" b="0" dirty="0">
                <a:solidFill>
                  <a:srgbClr val="FF0000"/>
                </a:solidFill>
              </a:rPr>
              <a:t>: </a:t>
            </a:r>
            <a:r>
              <a:rPr lang="en" altLang="es-ES" sz="2000" b="0" dirty="0">
                <a:solidFill>
                  <a:schemeClr val="tx1"/>
                </a:solidFill>
              </a:rPr>
              <a:t>5</a:t>
            </a:r>
            <a:endParaRPr lang="ca-ES" altLang="es-ES" sz="2000" b="0" dirty="0">
              <a:solidFill>
                <a:srgbClr val="333399"/>
              </a:solidFill>
            </a:endParaRPr>
          </a:p>
          <a:p>
            <a:pPr lvl="1" algn="just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n" altLang="es-ES" sz="2000" b="0" dirty="0">
                <a:solidFill>
                  <a:srgbClr val="FF0000"/>
                </a:solidFill>
              </a:rPr>
              <a:t>Median: </a:t>
            </a:r>
            <a:r>
              <a:rPr lang="en" altLang="es-ES" sz="2000" b="0" dirty="0">
                <a:solidFill>
                  <a:schemeClr val="tx1"/>
                </a:solidFill>
              </a:rPr>
              <a:t>(5+5)/2 = 5 = Q2</a:t>
            </a:r>
            <a:endParaRPr lang="ca-ES" altLang="es-ES" sz="1600" b="0" dirty="0">
              <a:solidFill>
                <a:srgbClr val="333399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10243" name="Object 10">
            <a:extLst>
              <a:ext uri="{FF2B5EF4-FFF2-40B4-BE49-F238E27FC236}">
                <a16:creationId xmlns:a16="http://schemas.microsoft.com/office/drawing/2014/main" id="{0001F93E-BFE8-4C85-B17A-10B5C9BE05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57825" y="5003800"/>
          <a:ext cx="2786063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9" name="Equation" r:id="rId4" imgW="2895600" imgH="711200" progId="Equation.DSMT4">
                  <p:embed/>
                </p:oleObj>
              </mc:Choice>
              <mc:Fallback>
                <p:oleObj name="Equation" r:id="rId4" imgW="2895600" imgH="711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4919" t="50618" r="27351"/>
                      <a:stretch>
                        <a:fillRect/>
                      </a:stretch>
                    </p:blipFill>
                    <p:spPr bwMode="auto">
                      <a:xfrm>
                        <a:off x="5457825" y="5003800"/>
                        <a:ext cx="2786063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4" name="Text Box 15">
            <a:extLst>
              <a:ext uri="{FF2B5EF4-FFF2-40B4-BE49-F238E27FC236}">
                <a16:creationId xmlns:a16="http://schemas.microsoft.com/office/drawing/2014/main" id="{1584C78C-0CAF-4727-A904-12E4F3D701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7" y="6192838"/>
            <a:ext cx="133191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i="1" dirty="0">
                <a:solidFill>
                  <a:srgbClr val="000099"/>
                </a:solidFill>
              </a:rPr>
              <a:t>(Continued)</a:t>
            </a:r>
          </a:p>
        </p:txBody>
      </p:sp>
      <p:sp>
        <p:nvSpPr>
          <p:cNvPr id="10245" name="Text Box 4">
            <a:extLst>
              <a:ext uri="{FF2B5EF4-FFF2-40B4-BE49-F238E27FC236}">
                <a16:creationId xmlns:a16="http://schemas.microsoft.com/office/drawing/2014/main" id="{0D9DE9B0-B2ED-4202-9918-97D739F73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6513" y="549275"/>
            <a:ext cx="9144001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" altLang="es-ES" sz="2800"/>
              <a:t>Descriptors of a set of observations</a:t>
            </a:r>
          </a:p>
        </p:txBody>
      </p:sp>
      <p:graphicFrame>
        <p:nvGraphicFramePr>
          <p:cNvPr id="26868" name="Group 244">
            <a:extLst>
              <a:ext uri="{FF2B5EF4-FFF2-40B4-BE49-F238E27FC236}">
                <a16:creationId xmlns:a16="http://schemas.microsoft.com/office/drawing/2014/main" id="{52928E37-3154-4D56-AA7D-B03A15DB37F2}"/>
              </a:ext>
            </a:extLst>
          </p:cNvPr>
          <p:cNvGraphicFramePr>
            <a:graphicFrameLocks noGrp="1"/>
          </p:cNvGraphicFramePr>
          <p:nvPr/>
        </p:nvGraphicFramePr>
        <p:xfrm>
          <a:off x="395288" y="3054350"/>
          <a:ext cx="2952750" cy="2682872"/>
        </p:xfrm>
        <a:graphic>
          <a:graphicData uri="http://schemas.openxmlformats.org/drawingml/2006/table">
            <a:tbl>
              <a:tblPr/>
              <a:tblGrid>
                <a:gridCol w="701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8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05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53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x </a:t>
                      </a:r>
                      <a:r>
                        <a:rPr kumimoji="0" lang="en" altLang="es-ES" sz="1600" b="1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and</a:t>
                      </a:r>
                      <a:endParaRPr kumimoji="0" lang="ca-ES" altLang="es-E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 </a:t>
                      </a:r>
                      <a:r>
                        <a:rPr kumimoji="0" lang="en" altLang="es-ES" sz="1600" b="1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</a:t>
                      </a:r>
                      <a:endParaRPr kumimoji="0" lang="ca-ES" altLang="es-E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No</a:t>
                      </a:r>
                      <a:r>
                        <a:rPr kumimoji="0" lang="en" altLang="es-ES" sz="1600" b="1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​</a:t>
                      </a:r>
                      <a:endParaRPr kumimoji="0" lang="ca-ES" altLang="es-E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x </a:t>
                      </a:r>
                      <a:r>
                        <a:rPr kumimoji="0" lang="en" altLang="es-ES" sz="1600" b="1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 </a:t>
                      </a: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·n </a:t>
                      </a:r>
                      <a:r>
                        <a:rPr kumimoji="0" lang="en" altLang="es-ES" sz="1600" b="1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</a:t>
                      </a:r>
                      <a:endParaRPr kumimoji="0" lang="ca-ES" altLang="es-ES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T="45731" marB="45731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53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4</a:t>
                      </a:r>
                    </a:p>
                  </a:txBody>
                  <a:tcPr marT="45731" marB="45731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24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96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</a:t>
                      </a:r>
                    </a:p>
                  </a:txBody>
                  <a:tcPr marT="45731" marB="45731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30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55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150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3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T="45731" marB="45731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75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120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3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marT="45731" marB="45731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24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99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168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3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T="45731" marB="45731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100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535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T="45731" marB="45731" anchor="b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100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 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" altLang="es-E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545</a:t>
                      </a:r>
                    </a:p>
                  </a:txBody>
                  <a:tcPr marT="45731" marB="4573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6869" name="Text Box 245">
            <a:extLst>
              <a:ext uri="{FF2B5EF4-FFF2-40B4-BE49-F238E27FC236}">
                <a16:creationId xmlns:a16="http://schemas.microsoft.com/office/drawing/2014/main" id="{E503EC53-5E81-4D64-98FB-36A35DD09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268413"/>
            <a:ext cx="7415213" cy="1446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" altLang="es-ES" sz="1600" b="0" dirty="0">
                <a:solidFill>
                  <a:schemeClr val="tx1"/>
                </a:solidFill>
                <a:latin typeface="Arial" charset="0"/>
              </a:rPr>
              <a:t>Let's look at the following table: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" altLang="es-ES" sz="1600" b="0" dirty="0">
                <a:solidFill>
                  <a:schemeClr val="tx1"/>
                </a:solidFill>
                <a:latin typeface="Arial" charset="0"/>
              </a:rPr>
              <a:t>The first column contains the values of the variable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" altLang="es-ES" sz="1600" b="0" dirty="0">
                <a:solidFill>
                  <a:schemeClr val="tx1"/>
                </a:solidFill>
                <a:latin typeface="Arial" charset="0"/>
              </a:rPr>
              <a:t>In the second column the absolute frequency of each of the variables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" altLang="es-ES" sz="1600" b="0" dirty="0">
                <a:solidFill>
                  <a:schemeClr val="tx1"/>
                </a:solidFill>
                <a:latin typeface="Arial" charset="0"/>
              </a:rPr>
              <a:t>The last row is the sum of each of the columns. </a:t>
            </a:r>
            <a:endParaRPr lang="ca-ES" altLang="es-ES" sz="16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286" name="Oval 246">
            <a:extLst>
              <a:ext uri="{FF2B5EF4-FFF2-40B4-BE49-F238E27FC236}">
                <a16:creationId xmlns:a16="http://schemas.microsoft.com/office/drawing/2014/main" id="{B9F42E59-4AA5-486F-969B-FCF439C76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5445125"/>
            <a:ext cx="576263" cy="2889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10287" name="Oval 247">
            <a:extLst>
              <a:ext uri="{FF2B5EF4-FFF2-40B4-BE49-F238E27FC236}">
                <a16:creationId xmlns:a16="http://schemas.microsoft.com/office/drawing/2014/main" id="{D605426E-C125-4117-8040-4783F48F4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5084763"/>
            <a:ext cx="576263" cy="288925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sp>
        <p:nvSpPr>
          <p:cNvPr id="10288" name="Text Box 249">
            <a:extLst>
              <a:ext uri="{FF2B5EF4-FFF2-40B4-BE49-F238E27FC236}">
                <a16:creationId xmlns:a16="http://schemas.microsoft.com/office/drawing/2014/main" id="{CDE9325C-EE5C-4679-BE4C-C4F64E60D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5826125"/>
            <a:ext cx="311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" altLang="es-ES" sz="1800" b="0">
                <a:solidFill>
                  <a:srgbClr val="FF0000"/>
                </a:solidFill>
              </a:rPr>
              <a:t>n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iseño predeterminad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0000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17586</TotalTime>
  <Words>766</Words>
  <Application>Microsoft Office PowerPoint</Application>
  <PresentationFormat>Presentación en pantalla (4:3)</PresentationFormat>
  <Paragraphs>166</Paragraphs>
  <Slides>16</Slides>
  <Notes>16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16</vt:i4>
      </vt:variant>
    </vt:vector>
  </HeadingPairs>
  <TitlesOfParts>
    <vt:vector size="24" baseType="lpstr">
      <vt:lpstr>新細明體</vt:lpstr>
      <vt:lpstr>Arial</vt:lpstr>
      <vt:lpstr>Arial Black</vt:lpstr>
      <vt:lpstr>Times New Roman</vt:lpstr>
      <vt:lpstr>Wingdings</vt:lpstr>
      <vt:lpstr>Diseño predeterminado</vt:lpstr>
      <vt:lpstr>Imagen de mapa de bits</vt:lpstr>
      <vt:lpstr>Equation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Ángel Alejandro Juan Pérez</dc:creator>
  <cp:lastModifiedBy>UPC</cp:lastModifiedBy>
  <cp:revision>827</cp:revision>
  <dcterms:created xsi:type="dcterms:W3CDTF">2003-01-27T23:00:03Z</dcterms:created>
  <dcterms:modified xsi:type="dcterms:W3CDTF">2025-10-29T16:10:37Z</dcterms:modified>
</cp:coreProperties>
</file>