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65" r:id="rId2"/>
    <p:sldId id="464" r:id="rId3"/>
    <p:sldId id="481" r:id="rId4"/>
    <p:sldId id="482" r:id="rId5"/>
    <p:sldId id="483" r:id="rId6"/>
    <p:sldId id="484" r:id="rId7"/>
    <p:sldId id="485" r:id="rId8"/>
    <p:sldId id="486" r:id="rId9"/>
  </p:sldIdLst>
  <p:sldSz cx="9144000" cy="6858000" type="screen4x3"/>
  <p:notesSz cx="7099300" cy="10234613"/>
  <p:defaultTextStyle>
    <a:defPPr>
      <a:defRPr lang="en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0000CC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660" autoAdjust="0"/>
  </p:normalViewPr>
  <p:slideViewPr>
    <p:cSldViewPr>
      <p:cViewPr varScale="1">
        <p:scale>
          <a:sx n="63" d="100"/>
          <a:sy n="63" d="100"/>
        </p:scale>
        <p:origin x="1308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1C5BE39-A5E3-4541-A406-DB2744A2EC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EF5C6B5-2289-49D0-A9FF-82D55A531C6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291CBAAB-6080-42E8-98AE-5C79A9EC36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EA0D60E6-F19D-4B01-A040-8B2CA8B19BB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FCF4A6F0-068A-40C5-A6D7-6CF92AA42A7F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FC97BFC4-EE90-490F-B81D-AFB031D0B4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A70EA54C-A4B1-4FB6-924C-8E6D5CF2B2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244" name="Rectangle 1028">
            <a:extLst>
              <a:ext uri="{FF2B5EF4-FFF2-40B4-BE49-F238E27FC236}">
                <a16:creationId xmlns:a16="http://schemas.microsoft.com/office/drawing/2014/main" id="{E340B7C7-CE9B-4346-9ABA-1E31F25140A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B0237F9C-0227-4258-BFA9-FAAFE00C70C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4463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0876B033-1099-42FD-8F53-9CF81F6DF2C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C4785EB5-DB99-44E2-995B-3C519A9708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9D0127BE-602B-46E5-AE44-2CF20F344559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1">
            <a:extLst>
              <a:ext uri="{FF2B5EF4-FFF2-40B4-BE49-F238E27FC236}">
                <a16:creationId xmlns:a16="http://schemas.microsoft.com/office/drawing/2014/main" id="{5A696D27-A881-40D8-AAAC-F826167E92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9947C86-27FB-4E05-A696-5974E936DC8A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F45435A-898E-4CCD-ACB7-02F5925DD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342855A-9AD6-46EE-B7B0-4612EAF39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>
            <a:extLst>
              <a:ext uri="{FF2B5EF4-FFF2-40B4-BE49-F238E27FC236}">
                <a16:creationId xmlns:a16="http://schemas.microsoft.com/office/drawing/2014/main" id="{6C4F9C18-EE69-4665-9EFA-60B4C016E6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92E574-89D4-40D2-96BE-993A11F2FF8C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718F9CF-5168-4059-B896-7654FBC6CC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24DBE44C-AB12-4838-9B10-85D4478B3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>
            <a:extLst>
              <a:ext uri="{FF2B5EF4-FFF2-40B4-BE49-F238E27FC236}">
                <a16:creationId xmlns:a16="http://schemas.microsoft.com/office/drawing/2014/main" id="{877D8047-B2EE-4522-AC50-A6D527A3F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C7DE836-E7D0-44D1-BA0D-97D01BA0E3D4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ECA8DAB-C377-464D-B7D7-69C669CD54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8505DB6-2B1C-45B1-B655-DAB18D0AB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>
            <a:extLst>
              <a:ext uri="{FF2B5EF4-FFF2-40B4-BE49-F238E27FC236}">
                <a16:creationId xmlns:a16="http://schemas.microsoft.com/office/drawing/2014/main" id="{22104148-303E-410A-A9FF-9729A0C7FE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AC233BA-9907-496E-9F13-221B4B91DB76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4CEDC18-85E2-4BFC-A269-6C8E7FB58C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05209D0-3B46-445F-912E-3A1F59D1F1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6A78EE61-81E7-4E3A-BCA5-5CB26DC069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C692A29-3857-438C-899A-364F55D86FDA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B9C8D7D-8B51-4A4E-8590-6F67C36E31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88745BA-070E-4CA1-8252-A59A76AA7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9325D335-1EC3-4313-8BC1-7B90CCB5D0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7D1404-F457-4FAE-BD13-9877DB5BDE3E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ADB23CC-98CD-403B-9D80-8A4F5A9DC4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9154476-30D8-4524-837E-3F1C97F0D5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01945850-FC3D-416B-8A4D-BB144CDCB1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76BE801-0908-442F-A2F0-6E9FFB13F9A9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ACE1002-D3D8-4FDF-986D-376D62C85D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2E3E134-4B40-4589-9C76-7502DCF79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>
            <a:extLst>
              <a:ext uri="{FF2B5EF4-FFF2-40B4-BE49-F238E27FC236}">
                <a16:creationId xmlns:a16="http://schemas.microsoft.com/office/drawing/2014/main" id="{6C1A417E-2E10-4D9B-A5AC-37BAAAE68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21CA4C-2E4A-4712-AC1B-566DCBA37153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619A6B7-2ECF-4BC4-AD81-327770795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757F747-1F10-404D-99FD-2EA3401D3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4073638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777073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94098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0270166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1020706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5312816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9805694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083468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0991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653956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872686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9F9D35A1-E9A2-4DAD-84E9-0109558A55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9">
            <a:extLst>
              <a:ext uri="{FF2B5EF4-FFF2-40B4-BE49-F238E27FC236}">
                <a16:creationId xmlns:a16="http://schemas.microsoft.com/office/drawing/2014/main" id="{A5D31EF6-A024-4A8D-9725-548CC670ED6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437D4A3F-F7D2-421A-A93E-C617FDF345D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0BD05E7D-FEE3-4389-A478-A6AAB74400C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s-ES" sz="2400">
              <a:cs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454A95F0-7962-4AB4-8EAE-3012ECA5EF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18543" y="121851"/>
            <a:ext cx="26739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a-ES" altLang="es-ES" sz="1200" b="0" dirty="0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Building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Construction</a:t>
            </a:r>
            <a:r>
              <a:rPr lang="ca-ES" altLang="es-ES" sz="1200" b="0" dirty="0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Degree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24908755-4DAB-4119-9CEC-0A01148400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49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1pPr>
            <a:lvl2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2pPr>
            <a:lvl3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3pPr>
            <a:lvl4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4pPr>
            <a:lvl5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5pPr>
            <a:lvl6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6pPr>
            <a:lvl7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7pPr>
            <a:lvl8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8pPr>
            <a:lvl9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Subject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Applied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Statistics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(AS) 	         </a:t>
            </a:r>
            <a:fld id="{B31F3986-8FA7-4D23-84B5-362255BFC139}" type="slidenum">
              <a:rPr lang="ca-ES" altLang="es-ES" sz="120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/8 	     </a:t>
            </a:r>
            <a:r>
              <a:rPr lang="en-U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Lecturers: AS Teaching Team</a:t>
            </a:r>
            <a:endParaRPr lang="es-ES" altLang="es-ES" sz="1800" dirty="0">
              <a:solidFill>
                <a:srgbClr val="2E7CAD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9D405627-2814-4349-93F7-2EFAE3A6C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2054225"/>
            <a:ext cx="8424862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zh-MO" sz="4000" dirty="0">
                <a:solidFill>
                  <a:srgbClr val="006600"/>
                </a:solidFill>
                <a:ea typeface="PMingLiU" panose="02020500000000000000" pitchFamily="18" charset="-120"/>
              </a:rPr>
              <a:t>APPLIED STATISTICS</a:t>
            </a:r>
          </a:p>
          <a:p>
            <a:pPr algn="ctr" eaLnBrk="1" hangingPunct="1"/>
            <a:r>
              <a:rPr lang="en" altLang="zh-MO" sz="4000" dirty="0">
                <a:solidFill>
                  <a:srgbClr val="FF0000"/>
                </a:solidFill>
                <a:ea typeface="PMingLiU" panose="02020500000000000000" pitchFamily="18" charset="-120"/>
              </a:rPr>
              <a:t>Probability</a:t>
            </a:r>
            <a:endParaRPr lang="es-ES" altLang="zh-MO" sz="1600" dirty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pic>
        <p:nvPicPr>
          <p:cNvPr id="2051" name="Picture 16">
            <a:extLst>
              <a:ext uri="{FF2B5EF4-FFF2-40B4-BE49-F238E27FC236}">
                <a16:creationId xmlns:a16="http://schemas.microsoft.com/office/drawing/2014/main" id="{80C36DA4-4B46-40D5-9E3E-4DF3176A4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50" y="4305300"/>
            <a:ext cx="3167063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739052B5-9E7C-4FD9-B5F0-525990376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Probability Axiomatics</a:t>
            </a: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315DF118-F113-45FD-9F65-4BA5F60C6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8522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Random experiment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(unpredictable outcome) vs.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deterministic experiment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(predictable outcome)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sample space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</a:t>
            </a:r>
            <a:r>
              <a:rPr lang="en" altLang="es-ES" sz="2400" b="0" dirty="0">
                <a:solidFill>
                  <a:schemeClr val="tx1"/>
                </a:solidFill>
              </a:rPr>
              <a:t>Ω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is the set of all possible outcomes that can be obtained by performing a random experiment. Each of these outcomes is an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elementary event </a:t>
            </a:r>
            <a:r>
              <a:rPr lang="en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(a, b, c, ...)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An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event </a:t>
            </a:r>
            <a:r>
              <a:rPr lang="en" altLang="es-ES" sz="2400" b="0" i="1" dirty="0">
                <a:solidFill>
                  <a:schemeClr val="tx1"/>
                </a:solidFill>
              </a:rPr>
              <a:t>(A, B, C, ...)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is any subset of </a:t>
            </a:r>
            <a:r>
              <a:rPr lang="en" altLang="es-ES" sz="2400" b="0" dirty="0">
                <a:solidFill>
                  <a:schemeClr val="tx1"/>
                </a:solidFill>
              </a:rPr>
              <a:t>Ω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set of events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 = </a:t>
            </a:r>
            <a:r>
              <a:rPr lang="en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Parts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en" altLang="es-ES" sz="2400" b="0" dirty="0">
                <a:solidFill>
                  <a:schemeClr val="tx1"/>
                </a:solidFill>
              </a:rPr>
              <a:t>Ω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includes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</a:rPr>
              <a:t>Ω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sure event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 and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</a:rPr>
              <a:t>Ø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impossible event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Example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(rolling a die):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Ω = {1, 2, 3, 4, 5, 6}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E = { </a:t>
            </a:r>
            <a:r>
              <a:rPr lang="en" altLang="es-ES" sz="2000" b="0" dirty="0">
                <a:solidFill>
                  <a:srgbClr val="000099"/>
                </a:solidFill>
                <a:cs typeface="Arial" panose="020B0604020202020204" pitchFamily="34" charset="0"/>
              </a:rPr>
              <a:t>Ω , Ø, {1}, {2}, …, {1,2}, {1,3}, …, {1,2,3}, …, {1,2,3,4}, … </a:t>
            </a:r>
            <a:r>
              <a:rPr lang="en" altLang="es-ES" sz="2000" b="0" dirty="0">
                <a:solidFill>
                  <a:srgbClr val="000099"/>
                </a:solidFill>
              </a:rPr>
              <a:t>}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6FDAF8E4-CBA9-4F88-8E13-80EE21D5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1" y="6165304"/>
            <a:ext cx="1331640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4D80EBC6-DA09-40F3-B4B1-5372606CA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Probability Axiomatics</a:t>
            </a:r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69B3838B-5229-4024-B92D-C47E47A3C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39813"/>
            <a:ext cx="8785225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A and B are two events, then: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chemeClr val="tx1"/>
                </a:solidFill>
              </a:rPr>
              <a:t>A U B </a:t>
            </a:r>
            <a:r>
              <a:rPr lang="en" altLang="es-ES" sz="2000" b="0" dirty="0">
                <a:solidFill>
                  <a:srgbClr val="000099"/>
                </a:solidFill>
              </a:rPr>
              <a:t>is the event that occurs when A or B (</a:t>
            </a:r>
            <a:r>
              <a:rPr lang="en" altLang="es-ES" sz="2000" b="0" dirty="0">
                <a:solidFill>
                  <a:srgbClr val="FF0000"/>
                </a:solidFill>
              </a:rPr>
              <a:t>union</a:t>
            </a:r>
            <a:r>
              <a:rPr lang="en" altLang="es-ES" sz="2000" b="0" dirty="0">
                <a:solidFill>
                  <a:srgbClr val="000099"/>
                </a:solidFill>
              </a:rPr>
              <a:t>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chemeClr val="tx1"/>
                </a:solidFill>
              </a:rPr>
              <a:t>A ∩ B </a:t>
            </a:r>
            <a:r>
              <a:rPr lang="en" altLang="es-ES" sz="2000" b="0" dirty="0">
                <a:solidFill>
                  <a:srgbClr val="000099"/>
                </a:solidFill>
              </a:rPr>
              <a:t>is the event that occurs when A and B (</a:t>
            </a:r>
            <a:r>
              <a:rPr lang="en" altLang="es-ES" sz="2000" b="0" dirty="0">
                <a:solidFill>
                  <a:srgbClr val="FF0000"/>
                </a:solidFill>
              </a:rPr>
              <a:t>intersection</a:t>
            </a:r>
            <a:r>
              <a:rPr lang="en" altLang="es-ES" sz="2000" b="0" dirty="0">
                <a:solidFill>
                  <a:srgbClr val="000099"/>
                </a:solidFill>
              </a:rPr>
              <a:t>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chemeClr val="tx1"/>
                </a:solidFill>
                <a:cs typeface="Arial" panose="020B0604020202020204" pitchFamily="34" charset="0"/>
              </a:rPr>
              <a:t>Ā </a:t>
            </a:r>
            <a:r>
              <a:rPr lang="en" altLang="es-ES" sz="2000" b="0" dirty="0">
                <a:solidFill>
                  <a:srgbClr val="000099"/>
                </a:solidFill>
              </a:rPr>
              <a:t>is the event that occurs when A does not occur (</a:t>
            </a:r>
            <a:r>
              <a:rPr lang="en" altLang="es-ES" sz="2000" b="0" dirty="0">
                <a:solidFill>
                  <a:srgbClr val="FF0000"/>
                </a:solidFill>
              </a:rPr>
              <a:t>complementary</a:t>
            </a:r>
            <a:r>
              <a:rPr lang="en" altLang="es-ES" sz="2000" b="0" dirty="0">
                <a:solidFill>
                  <a:srgbClr val="000099"/>
                </a:solidFill>
              </a:rPr>
              <a:t>)</a:t>
            </a:r>
          </a:p>
          <a:p>
            <a:pPr lvl="1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A and B are </a:t>
            </a:r>
            <a:r>
              <a:rPr lang="en" altLang="es-ES" sz="2000" b="0" dirty="0">
                <a:solidFill>
                  <a:srgbClr val="FF0000"/>
                </a:solidFill>
              </a:rPr>
              <a:t>incompatible</a:t>
            </a:r>
            <a:r>
              <a:rPr lang="en" altLang="es-ES" sz="2000" b="0" dirty="0">
                <a:solidFill>
                  <a:srgbClr val="000099"/>
                </a:solidFill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sym typeface="Wingdings" panose="05000000000000000000" pitchFamily="2" charset="2"/>
              </a:rPr>
              <a:t></a:t>
            </a:r>
            <a:r>
              <a:rPr lang="en" altLang="es-ES" dirty="0"/>
              <a:t>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 </a:t>
            </a:r>
            <a:r>
              <a:rPr lang="en" altLang="es-ES" sz="2000" b="0" dirty="0">
                <a:solidFill>
                  <a:schemeClr val="tx1"/>
                </a:solidFill>
              </a:rPr>
              <a:t>A ∩ B = </a:t>
            </a:r>
            <a:r>
              <a:rPr lang="en" altLang="es-ES" sz="2000" b="0" dirty="0">
                <a:solidFill>
                  <a:schemeClr val="tx1"/>
                </a:solidFill>
                <a:cs typeface="Arial" panose="020B0604020202020204" pitchFamily="34" charset="0"/>
              </a:rPr>
              <a:t>Ø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Example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(rolling a die): A = {even}, B = {3, 6}, C = {odd}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A and C incompatible, A and B compatible, ...</a:t>
            </a:r>
          </a:p>
        </p:txBody>
      </p:sp>
      <p:sp>
        <p:nvSpPr>
          <p:cNvPr id="4100" name="Text Box 7">
            <a:extLst>
              <a:ext uri="{FF2B5EF4-FFF2-40B4-BE49-F238E27FC236}">
                <a16:creationId xmlns:a16="http://schemas.microsoft.com/office/drawing/2014/main" id="{7DC1133A-F4C9-4B15-A03E-19C1BC8BB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3" y="6165304"/>
            <a:ext cx="1403648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grpSp>
        <p:nvGrpSpPr>
          <p:cNvPr id="4101" name="Group 17">
            <a:extLst>
              <a:ext uri="{FF2B5EF4-FFF2-40B4-BE49-F238E27FC236}">
                <a16:creationId xmlns:a16="http://schemas.microsoft.com/office/drawing/2014/main" id="{7E132B82-3B5E-41E5-A98E-8917ED8DB0C4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3355975"/>
            <a:ext cx="5400675" cy="2233613"/>
            <a:chOff x="1066" y="2341"/>
            <a:chExt cx="3374" cy="1588"/>
          </a:xfrm>
        </p:grpSpPr>
        <p:grpSp>
          <p:nvGrpSpPr>
            <p:cNvPr id="4102" name="Group 12">
              <a:extLst>
                <a:ext uri="{FF2B5EF4-FFF2-40B4-BE49-F238E27FC236}">
                  <a16:creationId xmlns:a16="http://schemas.microsoft.com/office/drawing/2014/main" id="{D8D2F3EE-DE19-4950-8AB7-D86EDF7855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0" y="2387"/>
              <a:ext cx="3130" cy="1542"/>
              <a:chOff x="1310" y="2387"/>
              <a:chExt cx="3130" cy="1542"/>
            </a:xfrm>
          </p:grpSpPr>
          <p:sp>
            <p:nvSpPr>
              <p:cNvPr id="4107" name="Rectangle 8">
                <a:extLst>
                  <a:ext uri="{FF2B5EF4-FFF2-40B4-BE49-F238E27FC236}">
                    <a16:creationId xmlns:a16="http://schemas.microsoft.com/office/drawing/2014/main" id="{C27A558F-ADA9-46FB-A9D9-711659008F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0" y="2387"/>
                <a:ext cx="3130" cy="154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4108" name="Oval 9">
                <a:extLst>
                  <a:ext uri="{FF2B5EF4-FFF2-40B4-BE49-F238E27FC236}">
                    <a16:creationId xmlns:a16="http://schemas.microsoft.com/office/drawing/2014/main" id="{BF43B832-1BDB-412C-ABB1-D272801B1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2523"/>
                <a:ext cx="1043" cy="1179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4109" name="Oval 10">
                <a:extLst>
                  <a:ext uri="{FF2B5EF4-FFF2-40B4-BE49-F238E27FC236}">
                    <a16:creationId xmlns:a16="http://schemas.microsoft.com/office/drawing/2014/main" id="{8631EE2F-0BCA-4CD2-8452-61F487E077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750"/>
                <a:ext cx="1270" cy="771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4110" name="Freeform 11" descr="Wide upward diagonal">
                <a:extLst>
                  <a:ext uri="{FF2B5EF4-FFF2-40B4-BE49-F238E27FC236}">
                    <a16:creationId xmlns:a16="http://schemas.microsoft.com/office/drawing/2014/main" id="{80DD8DFF-BD1C-4A92-95D7-93E1322BF9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3" y="2809"/>
                <a:ext cx="363" cy="641"/>
              </a:xfrm>
              <a:custGeom>
                <a:avLst/>
                <a:gdLst>
                  <a:gd name="T0" fmla="*/ 291 w 363"/>
                  <a:gd name="T1" fmla="*/ 0 h 641"/>
                  <a:gd name="T2" fmla="*/ 141 w 363"/>
                  <a:gd name="T3" fmla="*/ 82 h 641"/>
                  <a:gd name="T4" fmla="*/ 53 w 363"/>
                  <a:gd name="T5" fmla="*/ 171 h 641"/>
                  <a:gd name="T6" fmla="*/ 10 w 363"/>
                  <a:gd name="T7" fmla="*/ 258 h 641"/>
                  <a:gd name="T8" fmla="*/ 0 w 363"/>
                  <a:gd name="T9" fmla="*/ 349 h 641"/>
                  <a:gd name="T10" fmla="*/ 26 w 363"/>
                  <a:gd name="T11" fmla="*/ 434 h 641"/>
                  <a:gd name="T12" fmla="*/ 97 w 363"/>
                  <a:gd name="T13" fmla="*/ 530 h 641"/>
                  <a:gd name="T14" fmla="*/ 149 w 363"/>
                  <a:gd name="T15" fmla="*/ 575 h 641"/>
                  <a:gd name="T16" fmla="*/ 227 w 363"/>
                  <a:gd name="T17" fmla="*/ 621 h 641"/>
                  <a:gd name="T18" fmla="*/ 266 w 363"/>
                  <a:gd name="T19" fmla="*/ 641 h 641"/>
                  <a:gd name="T20" fmla="*/ 313 w 363"/>
                  <a:gd name="T21" fmla="*/ 557 h 641"/>
                  <a:gd name="T22" fmla="*/ 358 w 363"/>
                  <a:gd name="T23" fmla="*/ 399 h 641"/>
                  <a:gd name="T24" fmla="*/ 363 w 363"/>
                  <a:gd name="T25" fmla="*/ 258 h 641"/>
                  <a:gd name="T26" fmla="*/ 340 w 363"/>
                  <a:gd name="T27" fmla="*/ 125 h 641"/>
                  <a:gd name="T28" fmla="*/ 291 w 363"/>
                  <a:gd name="T29" fmla="*/ 0 h 6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63" h="641">
                    <a:moveTo>
                      <a:pt x="291" y="0"/>
                    </a:moveTo>
                    <a:lnTo>
                      <a:pt x="141" y="82"/>
                    </a:lnTo>
                    <a:lnTo>
                      <a:pt x="53" y="171"/>
                    </a:lnTo>
                    <a:lnTo>
                      <a:pt x="10" y="258"/>
                    </a:lnTo>
                    <a:lnTo>
                      <a:pt x="0" y="349"/>
                    </a:lnTo>
                    <a:lnTo>
                      <a:pt x="26" y="434"/>
                    </a:lnTo>
                    <a:lnTo>
                      <a:pt x="97" y="530"/>
                    </a:lnTo>
                    <a:lnTo>
                      <a:pt x="149" y="575"/>
                    </a:lnTo>
                    <a:lnTo>
                      <a:pt x="227" y="621"/>
                    </a:lnTo>
                    <a:lnTo>
                      <a:pt x="266" y="641"/>
                    </a:lnTo>
                    <a:lnTo>
                      <a:pt x="313" y="557"/>
                    </a:lnTo>
                    <a:lnTo>
                      <a:pt x="358" y="399"/>
                    </a:lnTo>
                    <a:lnTo>
                      <a:pt x="363" y="258"/>
                    </a:lnTo>
                    <a:lnTo>
                      <a:pt x="340" y="125"/>
                    </a:lnTo>
                    <a:lnTo>
                      <a:pt x="291" y="0"/>
                    </a:lnTo>
                    <a:close/>
                  </a:path>
                </a:pathLst>
              </a:cu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ca-ES"/>
              </a:p>
            </p:txBody>
          </p:sp>
        </p:grpSp>
        <p:sp>
          <p:nvSpPr>
            <p:cNvPr id="4103" name="Text Box 13">
              <a:extLst>
                <a:ext uri="{FF2B5EF4-FFF2-40B4-BE49-F238E27FC236}">
                  <a16:creationId xmlns:a16="http://schemas.microsoft.com/office/drawing/2014/main" id="{6D17DB76-9169-4397-8525-FDC2FE00D0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2341"/>
              <a:ext cx="27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2000" b="0">
                  <a:solidFill>
                    <a:schemeClr val="tx1"/>
                  </a:solidFill>
                  <a:cs typeface="Arial" panose="020B0604020202020204" pitchFamily="34" charset="0"/>
                </a:rPr>
                <a:t>Ω</a:t>
              </a:r>
            </a:p>
          </p:txBody>
        </p:sp>
        <p:sp>
          <p:nvSpPr>
            <p:cNvPr id="4104" name="Text Box 14">
              <a:extLst>
                <a:ext uri="{FF2B5EF4-FFF2-40B4-BE49-F238E27FC236}">
                  <a16:creationId xmlns:a16="http://schemas.microsoft.com/office/drawing/2014/main" id="{94B8F27F-806D-4403-84CA-8447DA473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7" y="2840"/>
              <a:ext cx="273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To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05" name="Text Box 15">
              <a:extLst>
                <a:ext uri="{FF2B5EF4-FFF2-40B4-BE49-F238E27FC236}">
                  <a16:creationId xmlns:a16="http://schemas.microsoft.com/office/drawing/2014/main" id="{EEC6A771-7CBC-4659-BD50-9D45F6946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2976"/>
              <a:ext cx="271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B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06" name="Text Box 16">
              <a:extLst>
                <a:ext uri="{FF2B5EF4-FFF2-40B4-BE49-F238E27FC236}">
                  <a16:creationId xmlns:a16="http://schemas.microsoft.com/office/drawing/2014/main" id="{08E6C928-90FD-484E-B950-2A49F2D47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3" y="3060"/>
              <a:ext cx="317" cy="1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A∩B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F22317CE-A8C6-402D-A6D0-B0F60E67D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Probability Axiomatics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4E672104-9AF1-4204-99DF-826F5F613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27113"/>
            <a:ext cx="878522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probability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is an application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en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: E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lR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such that: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</a:rPr>
              <a:t> </a:t>
            </a: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altLang="es-ES" sz="1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Observation: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Properties: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24" name="Text Box 7">
            <a:extLst>
              <a:ext uri="{FF2B5EF4-FFF2-40B4-BE49-F238E27FC236}">
                <a16:creationId xmlns:a16="http://schemas.microsoft.com/office/drawing/2014/main" id="{335EE141-45B6-4597-9D76-12589C29C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8853" y="6165304"/>
            <a:ext cx="1305147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5125" name="Object 18">
            <a:extLst>
              <a:ext uri="{FF2B5EF4-FFF2-40B4-BE49-F238E27FC236}">
                <a16:creationId xmlns:a16="http://schemas.microsoft.com/office/drawing/2014/main" id="{095FDEBF-9C1F-4A8C-8D2A-33451F7892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4438" y="1597025"/>
          <a:ext cx="11255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4" imgW="583947" imgH="203112" progId="Equation.DSMT4">
                  <p:embed/>
                </p:oleObj>
              </mc:Choice>
              <mc:Fallback>
                <p:oleObj name="Equation" r:id="rId4" imgW="583947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1597025"/>
                        <a:ext cx="11255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9">
            <a:extLst>
              <a:ext uri="{FF2B5EF4-FFF2-40B4-BE49-F238E27FC236}">
                <a16:creationId xmlns:a16="http://schemas.microsoft.com/office/drawing/2014/main" id="{F775800D-E67E-4CCB-86A8-F045F1361C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4438" y="2028825"/>
          <a:ext cx="11001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6" imgW="571252" imgH="203112" progId="Equation.DSMT4">
                  <p:embed/>
                </p:oleObj>
              </mc:Choice>
              <mc:Fallback>
                <p:oleObj name="Equation" r:id="rId6" imgW="571252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2028825"/>
                        <a:ext cx="11001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20">
            <a:extLst>
              <a:ext uri="{FF2B5EF4-FFF2-40B4-BE49-F238E27FC236}">
                <a16:creationId xmlns:a16="http://schemas.microsoft.com/office/drawing/2014/main" id="{4855ED8F-D951-4E42-A725-D2A656D912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5388" y="2460625"/>
          <a:ext cx="46005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8" imgW="2387600" imgH="203200" progId="Equation.DSMT4">
                  <p:embed/>
                </p:oleObj>
              </mc:Choice>
              <mc:Fallback>
                <p:oleObj name="Equation" r:id="rId8" imgW="2387600" imgH="203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2460625"/>
                        <a:ext cx="460057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21">
            <a:extLst>
              <a:ext uri="{FF2B5EF4-FFF2-40B4-BE49-F238E27FC236}">
                <a16:creationId xmlns:a16="http://schemas.microsoft.com/office/drawing/2014/main" id="{D4E7699D-CB7E-4DF6-913E-2E7DC9BB3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3252788"/>
          <a:ext cx="14922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10" imgW="774364" imgH="203112" progId="Equation.DSMT4">
                  <p:embed/>
                </p:oleObj>
              </mc:Choice>
              <mc:Fallback>
                <p:oleObj name="Equation" r:id="rId10" imgW="774364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252788"/>
                        <a:ext cx="1492250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22">
            <a:extLst>
              <a:ext uri="{FF2B5EF4-FFF2-40B4-BE49-F238E27FC236}">
                <a16:creationId xmlns:a16="http://schemas.microsoft.com/office/drawing/2014/main" id="{8FC70FCC-5664-4976-BFC9-B9A6C66AF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6813" y="4476750"/>
          <a:ext cx="11731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12" imgW="609336" imgH="203112" progId="Equation.DSMT4">
                  <p:embed/>
                </p:oleObj>
              </mc:Choice>
              <mc:Fallback>
                <p:oleObj name="Equation" r:id="rId12" imgW="609336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476750"/>
                        <a:ext cx="11731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23">
            <a:extLst>
              <a:ext uri="{FF2B5EF4-FFF2-40B4-BE49-F238E27FC236}">
                <a16:creationId xmlns:a16="http://schemas.microsoft.com/office/drawing/2014/main" id="{2D7C4ACA-9A9B-4CF9-9875-B4EB80765C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2050" y="4932363"/>
          <a:ext cx="19319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14" imgW="1002865" imgH="228501" progId="Equation.DSMT4">
                  <p:embed/>
                </p:oleObj>
              </mc:Choice>
              <mc:Fallback>
                <p:oleObj name="Equation" r:id="rId14" imgW="1002865" imgH="22850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4932363"/>
                        <a:ext cx="1931988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24">
            <a:extLst>
              <a:ext uri="{FF2B5EF4-FFF2-40B4-BE49-F238E27FC236}">
                <a16:creationId xmlns:a16="http://schemas.microsoft.com/office/drawing/2014/main" id="{68570B48-5043-49F7-9D81-052ABE825E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2688" y="5413375"/>
          <a:ext cx="27416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16" imgW="1422400" imgH="203200" progId="Equation.DSMT4">
                  <p:embed/>
                </p:oleObj>
              </mc:Choice>
              <mc:Fallback>
                <p:oleObj name="Equation" r:id="rId16" imgW="1422400" imgH="203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5413375"/>
                        <a:ext cx="27416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25">
            <a:extLst>
              <a:ext uri="{FF2B5EF4-FFF2-40B4-BE49-F238E27FC236}">
                <a16:creationId xmlns:a16="http://schemas.microsoft.com/office/drawing/2014/main" id="{FD355FC8-4644-4E94-B2E6-DC9C2F739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6338" y="5876925"/>
          <a:ext cx="4332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18" imgW="2247900" imgH="203200" progId="Equation.DSMT4">
                  <p:embed/>
                </p:oleObj>
              </mc:Choice>
              <mc:Fallback>
                <p:oleObj name="Equation" r:id="rId18" imgW="2247900" imgH="203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5876925"/>
                        <a:ext cx="433228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33" name="Group 27">
            <a:extLst>
              <a:ext uri="{FF2B5EF4-FFF2-40B4-BE49-F238E27FC236}">
                <a16:creationId xmlns:a16="http://schemas.microsoft.com/office/drawing/2014/main" id="{D6C8AE82-B2EC-4E1D-93B4-58FC2EC83843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3714750"/>
            <a:ext cx="4321175" cy="1801813"/>
            <a:chOff x="1066" y="2341"/>
            <a:chExt cx="3374" cy="1588"/>
          </a:xfrm>
        </p:grpSpPr>
        <p:grpSp>
          <p:nvGrpSpPr>
            <p:cNvPr id="5135" name="Group 28">
              <a:extLst>
                <a:ext uri="{FF2B5EF4-FFF2-40B4-BE49-F238E27FC236}">
                  <a16:creationId xmlns:a16="http://schemas.microsoft.com/office/drawing/2014/main" id="{867E137F-246E-4A41-8596-2680B731C5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0" y="2387"/>
              <a:ext cx="3130" cy="1542"/>
              <a:chOff x="1310" y="2387"/>
              <a:chExt cx="3130" cy="1542"/>
            </a:xfrm>
          </p:grpSpPr>
          <p:sp>
            <p:nvSpPr>
              <p:cNvPr id="5140" name="Rectangle 29">
                <a:extLst>
                  <a:ext uri="{FF2B5EF4-FFF2-40B4-BE49-F238E27FC236}">
                    <a16:creationId xmlns:a16="http://schemas.microsoft.com/office/drawing/2014/main" id="{4DBCC2EF-7A34-47B5-881D-5FCBD96D9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0" y="2387"/>
                <a:ext cx="3130" cy="154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5141" name="Oval 30">
                <a:extLst>
                  <a:ext uri="{FF2B5EF4-FFF2-40B4-BE49-F238E27FC236}">
                    <a16:creationId xmlns:a16="http://schemas.microsoft.com/office/drawing/2014/main" id="{FBE0244F-8F82-42EF-8B6C-7A045445FB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2523"/>
                <a:ext cx="1043" cy="1179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5142" name="Oval 31">
                <a:extLst>
                  <a:ext uri="{FF2B5EF4-FFF2-40B4-BE49-F238E27FC236}">
                    <a16:creationId xmlns:a16="http://schemas.microsoft.com/office/drawing/2014/main" id="{E0EC0508-FCD6-4CF9-9871-D615A03F8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750"/>
                <a:ext cx="1270" cy="771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5143" name="Freeform 32" descr="Wide upward diagonal">
                <a:extLst>
                  <a:ext uri="{FF2B5EF4-FFF2-40B4-BE49-F238E27FC236}">
                    <a16:creationId xmlns:a16="http://schemas.microsoft.com/office/drawing/2014/main" id="{EDFA6D85-7A1B-44FF-9E61-751E0B83C9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3" y="2809"/>
                <a:ext cx="363" cy="641"/>
              </a:xfrm>
              <a:custGeom>
                <a:avLst/>
                <a:gdLst>
                  <a:gd name="T0" fmla="*/ 291 w 363"/>
                  <a:gd name="T1" fmla="*/ 0 h 641"/>
                  <a:gd name="T2" fmla="*/ 141 w 363"/>
                  <a:gd name="T3" fmla="*/ 82 h 641"/>
                  <a:gd name="T4" fmla="*/ 53 w 363"/>
                  <a:gd name="T5" fmla="*/ 171 h 641"/>
                  <a:gd name="T6" fmla="*/ 10 w 363"/>
                  <a:gd name="T7" fmla="*/ 258 h 641"/>
                  <a:gd name="T8" fmla="*/ 0 w 363"/>
                  <a:gd name="T9" fmla="*/ 349 h 641"/>
                  <a:gd name="T10" fmla="*/ 26 w 363"/>
                  <a:gd name="T11" fmla="*/ 434 h 641"/>
                  <a:gd name="T12" fmla="*/ 97 w 363"/>
                  <a:gd name="T13" fmla="*/ 530 h 641"/>
                  <a:gd name="T14" fmla="*/ 149 w 363"/>
                  <a:gd name="T15" fmla="*/ 575 h 641"/>
                  <a:gd name="T16" fmla="*/ 227 w 363"/>
                  <a:gd name="T17" fmla="*/ 621 h 641"/>
                  <a:gd name="T18" fmla="*/ 266 w 363"/>
                  <a:gd name="T19" fmla="*/ 641 h 641"/>
                  <a:gd name="T20" fmla="*/ 313 w 363"/>
                  <a:gd name="T21" fmla="*/ 557 h 641"/>
                  <a:gd name="T22" fmla="*/ 358 w 363"/>
                  <a:gd name="T23" fmla="*/ 399 h 641"/>
                  <a:gd name="T24" fmla="*/ 363 w 363"/>
                  <a:gd name="T25" fmla="*/ 258 h 641"/>
                  <a:gd name="T26" fmla="*/ 340 w 363"/>
                  <a:gd name="T27" fmla="*/ 125 h 641"/>
                  <a:gd name="T28" fmla="*/ 291 w 363"/>
                  <a:gd name="T29" fmla="*/ 0 h 6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63" h="641">
                    <a:moveTo>
                      <a:pt x="291" y="0"/>
                    </a:moveTo>
                    <a:lnTo>
                      <a:pt x="141" y="82"/>
                    </a:lnTo>
                    <a:lnTo>
                      <a:pt x="53" y="171"/>
                    </a:lnTo>
                    <a:lnTo>
                      <a:pt x="10" y="258"/>
                    </a:lnTo>
                    <a:lnTo>
                      <a:pt x="0" y="349"/>
                    </a:lnTo>
                    <a:lnTo>
                      <a:pt x="26" y="434"/>
                    </a:lnTo>
                    <a:lnTo>
                      <a:pt x="97" y="530"/>
                    </a:lnTo>
                    <a:lnTo>
                      <a:pt x="149" y="575"/>
                    </a:lnTo>
                    <a:lnTo>
                      <a:pt x="227" y="621"/>
                    </a:lnTo>
                    <a:lnTo>
                      <a:pt x="266" y="641"/>
                    </a:lnTo>
                    <a:lnTo>
                      <a:pt x="313" y="557"/>
                    </a:lnTo>
                    <a:lnTo>
                      <a:pt x="358" y="399"/>
                    </a:lnTo>
                    <a:lnTo>
                      <a:pt x="363" y="258"/>
                    </a:lnTo>
                    <a:lnTo>
                      <a:pt x="340" y="125"/>
                    </a:lnTo>
                    <a:lnTo>
                      <a:pt x="291" y="0"/>
                    </a:lnTo>
                    <a:close/>
                  </a:path>
                </a:pathLst>
              </a:cu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ca-ES"/>
              </a:p>
            </p:txBody>
          </p:sp>
        </p:grpSp>
        <p:sp>
          <p:nvSpPr>
            <p:cNvPr id="5136" name="Text Box 33">
              <a:extLst>
                <a:ext uri="{FF2B5EF4-FFF2-40B4-BE49-F238E27FC236}">
                  <a16:creationId xmlns:a16="http://schemas.microsoft.com/office/drawing/2014/main" id="{16B5DCE3-AAEF-4C76-B93D-09223E13FA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2341"/>
              <a:ext cx="271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2000" b="0">
                  <a:solidFill>
                    <a:schemeClr val="tx1"/>
                  </a:solidFill>
                  <a:cs typeface="Arial" panose="020B0604020202020204" pitchFamily="34" charset="0"/>
                </a:rPr>
                <a:t>Ω</a:t>
              </a:r>
            </a:p>
          </p:txBody>
        </p:sp>
        <p:sp>
          <p:nvSpPr>
            <p:cNvPr id="5137" name="Text Box 34">
              <a:extLst>
                <a:ext uri="{FF2B5EF4-FFF2-40B4-BE49-F238E27FC236}">
                  <a16:creationId xmlns:a16="http://schemas.microsoft.com/office/drawing/2014/main" id="{671DF905-2659-4C3F-B001-6AB04D7D3F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7" y="2840"/>
              <a:ext cx="272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To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38" name="Text Box 35">
              <a:extLst>
                <a:ext uri="{FF2B5EF4-FFF2-40B4-BE49-F238E27FC236}">
                  <a16:creationId xmlns:a16="http://schemas.microsoft.com/office/drawing/2014/main" id="{4A35B22A-D0AF-428D-9991-E5EE9ED3C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2976"/>
              <a:ext cx="270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B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39" name="Text Box 36">
              <a:extLst>
                <a:ext uri="{FF2B5EF4-FFF2-40B4-BE49-F238E27FC236}">
                  <a16:creationId xmlns:a16="http://schemas.microsoft.com/office/drawing/2014/main" id="{66E37C54-6074-4A17-8C91-D9956160DD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4" y="3060"/>
              <a:ext cx="316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5134" name="AutoShape 26">
            <a:extLst>
              <a:ext uri="{FF2B5EF4-FFF2-40B4-BE49-F238E27FC236}">
                <a16:creationId xmlns:a16="http://schemas.microsoft.com/office/drawing/2014/main" id="{DF1C1ED0-276C-4B75-8053-364EBA2A5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3284538"/>
            <a:ext cx="2160587" cy="5730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600" b="0">
                <a:solidFill>
                  <a:schemeClr val="tx1"/>
                </a:solidFill>
              </a:rPr>
              <a:t>Probability </a:t>
            </a:r>
            <a:r>
              <a:rPr lang="en" altLang="es-ES" sz="1600" b="0">
                <a:solidFill>
                  <a:schemeClr val="tx1"/>
                </a:solidFill>
                <a:sym typeface="Wingdings" panose="05000000000000000000" pitchFamily="2" charset="2"/>
              </a:rPr>
              <a:t> </a:t>
            </a:r>
            <a:r>
              <a:rPr lang="en" altLang="es-ES" sz="1600" b="0">
                <a:solidFill>
                  <a:schemeClr val="tx1"/>
                </a:solidFill>
              </a:rPr>
              <a:t>Area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9">
            <a:extLst>
              <a:ext uri="{FF2B5EF4-FFF2-40B4-BE49-F238E27FC236}">
                <a16:creationId xmlns:a16="http://schemas.microsoft.com/office/drawing/2014/main" id="{DE3F39C1-4667-4B10-87C8-24C6900B8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8" y="1052513"/>
            <a:ext cx="4100512" cy="275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4">
            <a:extLst>
              <a:ext uri="{FF2B5EF4-FFF2-40B4-BE49-F238E27FC236}">
                <a16:creationId xmlns:a16="http://schemas.microsoft.com/office/drawing/2014/main" id="{D1C174F2-3926-43FB-AE85-DAD74EB51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Probability Axiomatics</a:t>
            </a:r>
          </a:p>
        </p:txBody>
      </p:sp>
      <p:sp>
        <p:nvSpPr>
          <p:cNvPr id="6148" name="Text Box 6">
            <a:extLst>
              <a:ext uri="{FF2B5EF4-FFF2-40B4-BE49-F238E27FC236}">
                <a16:creationId xmlns:a16="http://schemas.microsoft.com/office/drawing/2014/main" id="{0CE4E362-8633-4902-A368-04D7519B2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3625"/>
            <a:ext cx="8785225" cy="522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Example 5: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35% A, 28% B, 10% A and B</a:t>
            </a:r>
            <a:endParaRPr lang="es-ES" altLang="es-ES" sz="18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endParaRPr lang="es-ES" altLang="es-ES" sz="20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es-ES" altLang="es-ES" sz="20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-ES" altLang="es-ES" sz="1800" b="0" dirty="0">
                <a:solidFill>
                  <a:schemeClr val="tx1"/>
                </a:solidFill>
              </a:rPr>
              <a:t>P</a:t>
            </a:r>
            <a:r>
              <a:rPr lang="en" altLang="es-ES" sz="1800" b="0" dirty="0">
                <a:solidFill>
                  <a:schemeClr val="tx1"/>
                </a:solidFill>
              </a:rPr>
              <a:t>(A or B)?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P(AUB) = P(A) +P(B) - P(A </a:t>
            </a:r>
            <a:r>
              <a:rPr lang="en" altLang="es-ES" sz="1800" b="0" dirty="0">
                <a:solidFill>
                  <a:srgbClr val="000099"/>
                </a:solidFill>
                <a:cs typeface="Arial" panose="020B0604020202020204" pitchFamily="34" charset="0"/>
              </a:rPr>
              <a:t>∩ </a:t>
            </a:r>
            <a:r>
              <a:rPr lang="en" altLang="es-ES" sz="1800" b="0" dirty="0">
                <a:solidFill>
                  <a:srgbClr val="000099"/>
                </a:solidFill>
              </a:rPr>
              <a:t>B) = 0.35 + 0.28 – 0.10 = 0.53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n" altLang="es-ES" sz="1800" b="0" dirty="0">
                <a:solidFill>
                  <a:schemeClr val="tx1"/>
                </a:solidFill>
              </a:rPr>
              <a:t>P(A but not B)?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P(A - B) = 0.35 – 0.10 = 0.25</a:t>
            </a:r>
            <a:endParaRPr lang="es-ES" altLang="es-ES" sz="18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n" altLang="es-ES" sz="1800" b="0" dirty="0">
                <a:solidFill>
                  <a:schemeClr val="tx1"/>
                </a:solidFill>
              </a:rPr>
              <a:t>P(only one)?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P(only A or only B) = 0.25 + 0.18 = 0.43</a:t>
            </a:r>
            <a:endParaRPr lang="es-ES" altLang="es-ES" sz="18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n" altLang="es-ES" sz="1800" b="0" dirty="0">
                <a:solidFill>
                  <a:schemeClr val="tx1"/>
                </a:solidFill>
              </a:rPr>
              <a:t>P(none)?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P(none) = 1 – P(AUB) = 0.47</a:t>
            </a:r>
            <a:endParaRPr lang="en-US" altLang="es-ES" sz="1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AFA0475F-FE99-4574-A9AE-EEFF5BEAD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dirty="0" err="1"/>
              <a:t>Conditional</a:t>
            </a:r>
            <a:r>
              <a:rPr lang="es-ES" altLang="es-ES" dirty="0"/>
              <a:t> </a:t>
            </a:r>
            <a:r>
              <a:rPr lang="es-ES" altLang="es-ES" dirty="0" err="1"/>
              <a:t>Probability</a:t>
            </a:r>
            <a:r>
              <a:rPr lang="es-ES" altLang="es-ES" dirty="0"/>
              <a:t> and Bayes’ </a:t>
            </a:r>
            <a:r>
              <a:rPr lang="es-ES" altLang="es-ES" dirty="0" err="1"/>
              <a:t>Theorem</a:t>
            </a:r>
            <a:endParaRPr lang="en" altLang="es-ES" dirty="0"/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90444CE8-FA4F-4017-A70C-D88C1524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52513"/>
            <a:ext cx="878522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400" b="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Conditional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p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robability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of A knowing that B has been given: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Example 6: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M1 60% pieces, M2 40% pieces, P(D/M1) = 0.03, P(D/M2) = 0.02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-ES" altLang="es-ES" sz="1800" b="0" dirty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en" altLang="es-ES" sz="1800" b="0" dirty="0">
                <a:solidFill>
                  <a:schemeClr val="tx1"/>
                </a:solidFill>
                <a:cs typeface="Times New Roman" panose="02020603050405020304" pitchFamily="18" charset="0"/>
              </a:rPr>
              <a:t>(D)?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P(D) = P( M1∩D ) + P(M2 ∩D) =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= 0.018 + 0.008 = 0.026</a:t>
            </a:r>
            <a:endParaRPr lang="ca-ES" altLang="es-ES" sz="18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8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8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n" altLang="es-ES" sz="1800" b="0" dirty="0">
                <a:solidFill>
                  <a:schemeClr val="tx1"/>
                </a:solidFill>
                <a:cs typeface="Times New Roman" panose="02020603050405020304" pitchFamily="18" charset="0"/>
              </a:rPr>
              <a:t>P(M1/D)?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P(M1/D) = P(M1 </a:t>
            </a:r>
            <a:r>
              <a:rPr lang="en" altLang="es-ES" sz="1800" b="0" dirty="0">
                <a:solidFill>
                  <a:srgbClr val="000099"/>
                </a:solidFill>
              </a:rPr>
              <a:t>∩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D) / P(D) = 0.018 / 0.026 = 0.69</a:t>
            </a:r>
          </a:p>
        </p:txBody>
      </p:sp>
      <p:sp>
        <p:nvSpPr>
          <p:cNvPr id="7172" name="Text Box 7">
            <a:extLst>
              <a:ext uri="{FF2B5EF4-FFF2-40B4-BE49-F238E27FC236}">
                <a16:creationId xmlns:a16="http://schemas.microsoft.com/office/drawing/2014/main" id="{D7023BB6-5A97-410A-91C9-4644F5323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7173" name="Object 12">
            <a:extLst>
              <a:ext uri="{FF2B5EF4-FFF2-40B4-BE49-F238E27FC236}">
                <a16:creationId xmlns:a16="http://schemas.microsoft.com/office/drawing/2014/main" id="{FAAA0521-AF5D-4B14-80D7-5F2DEB317D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9775" y="1484313"/>
          <a:ext cx="251618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4" imgW="1308100" imgH="419100" progId="Equation.DSMT4">
                  <p:embed/>
                </p:oleObj>
              </mc:Choice>
              <mc:Fallback>
                <p:oleObj name="Equation" r:id="rId4" imgW="13081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1484313"/>
                        <a:ext cx="2516188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74" name="Group 50">
            <a:extLst>
              <a:ext uri="{FF2B5EF4-FFF2-40B4-BE49-F238E27FC236}">
                <a16:creationId xmlns:a16="http://schemas.microsoft.com/office/drawing/2014/main" id="{C845FA93-81D0-43C3-AA6F-3F1E2EC3C9DE}"/>
              </a:ext>
            </a:extLst>
          </p:cNvPr>
          <p:cNvGrpSpPr>
            <a:grpSpLocks/>
          </p:cNvGrpSpPr>
          <p:nvPr/>
        </p:nvGrpSpPr>
        <p:grpSpPr bwMode="auto">
          <a:xfrm>
            <a:off x="4752975" y="3500438"/>
            <a:ext cx="4391025" cy="1990725"/>
            <a:chOff x="3198" y="2296"/>
            <a:chExt cx="2494" cy="1062"/>
          </a:xfrm>
        </p:grpSpPr>
        <p:sp>
          <p:nvSpPr>
            <p:cNvPr id="7175" name="Text Box 27">
              <a:extLst>
                <a:ext uri="{FF2B5EF4-FFF2-40B4-BE49-F238E27FC236}">
                  <a16:creationId xmlns:a16="http://schemas.microsoft.com/office/drawing/2014/main" id="{B42F956C-FB9D-4775-95C2-50CE1F356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2487"/>
              <a:ext cx="272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>
                  <a:solidFill>
                    <a:srgbClr val="006600"/>
                  </a:solidFill>
                </a:rPr>
                <a:t>M1</a:t>
              </a:r>
            </a:p>
          </p:txBody>
        </p:sp>
        <p:sp>
          <p:nvSpPr>
            <p:cNvPr id="7176" name="Text Box 28">
              <a:extLst>
                <a:ext uri="{FF2B5EF4-FFF2-40B4-BE49-F238E27FC236}">
                  <a16:creationId xmlns:a16="http://schemas.microsoft.com/office/drawing/2014/main" id="{30FAB675-59FC-4FA3-A092-11FD1392A1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3031"/>
              <a:ext cx="272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>
                  <a:solidFill>
                    <a:srgbClr val="006600"/>
                  </a:solidFill>
                </a:rPr>
                <a:t>M2</a:t>
              </a:r>
            </a:p>
          </p:txBody>
        </p:sp>
        <p:sp>
          <p:nvSpPr>
            <p:cNvPr id="7177" name="Text Box 29">
              <a:extLst>
                <a:ext uri="{FF2B5EF4-FFF2-40B4-BE49-F238E27FC236}">
                  <a16:creationId xmlns:a16="http://schemas.microsoft.com/office/drawing/2014/main" id="{9058D204-5A1F-42CF-A0E3-4E3F69449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297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>
                  <a:solidFill>
                    <a:srgbClr val="006600"/>
                  </a:solidFill>
                </a:rPr>
                <a:t>D</a:t>
              </a:r>
            </a:p>
          </p:txBody>
        </p:sp>
        <p:sp>
          <p:nvSpPr>
            <p:cNvPr id="7178" name="Text Box 30">
              <a:extLst>
                <a:ext uri="{FF2B5EF4-FFF2-40B4-BE49-F238E27FC236}">
                  <a16:creationId xmlns:a16="http://schemas.microsoft.com/office/drawing/2014/main" id="{D9F4208B-C430-48E3-AB3F-DFF3DAC77C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614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>
                  <a:solidFill>
                    <a:srgbClr val="006600"/>
                  </a:solidFill>
                </a:rPr>
                <a:t>¬D</a:t>
              </a:r>
            </a:p>
          </p:txBody>
        </p:sp>
        <p:sp>
          <p:nvSpPr>
            <p:cNvPr id="7179" name="Text Box 31">
              <a:extLst>
                <a:ext uri="{FF2B5EF4-FFF2-40B4-BE49-F238E27FC236}">
                  <a16:creationId xmlns:a16="http://schemas.microsoft.com/office/drawing/2014/main" id="{AF328649-BEB4-4CF8-AD84-5DDA5299D4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895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>
                  <a:solidFill>
                    <a:srgbClr val="006600"/>
                  </a:solidFill>
                </a:rPr>
                <a:t>D</a:t>
              </a:r>
            </a:p>
          </p:txBody>
        </p:sp>
        <p:sp>
          <p:nvSpPr>
            <p:cNvPr id="7180" name="Text Box 32">
              <a:extLst>
                <a:ext uri="{FF2B5EF4-FFF2-40B4-BE49-F238E27FC236}">
                  <a16:creationId xmlns:a16="http://schemas.microsoft.com/office/drawing/2014/main" id="{29EEA013-2B37-4C95-B2A1-B8D8534D0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3212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>
                  <a:solidFill>
                    <a:srgbClr val="006600"/>
                  </a:solidFill>
                </a:rPr>
                <a:t>¬D</a:t>
              </a:r>
            </a:p>
          </p:txBody>
        </p:sp>
        <p:sp>
          <p:nvSpPr>
            <p:cNvPr id="7181" name="Line 33">
              <a:extLst>
                <a:ext uri="{FF2B5EF4-FFF2-40B4-BE49-F238E27FC236}">
                  <a16:creationId xmlns:a16="http://schemas.microsoft.com/office/drawing/2014/main" id="{14DEA240-8190-4D65-A57E-86467EE89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4" y="2614"/>
              <a:ext cx="317" cy="227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2" name="Line 34">
              <a:extLst>
                <a:ext uri="{FF2B5EF4-FFF2-40B4-BE49-F238E27FC236}">
                  <a16:creationId xmlns:a16="http://schemas.microsoft.com/office/drawing/2014/main" id="{DE89879F-11B8-4D1D-B72E-A285D685EA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841"/>
              <a:ext cx="317" cy="227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3" name="Line 35">
              <a:extLst>
                <a:ext uri="{FF2B5EF4-FFF2-40B4-BE49-F238E27FC236}">
                  <a16:creationId xmlns:a16="http://schemas.microsoft.com/office/drawing/2014/main" id="{2B3F5CD1-E57A-44ED-A749-E5BBC5911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9" y="2432"/>
              <a:ext cx="317" cy="136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4" name="Line 36">
              <a:extLst>
                <a:ext uri="{FF2B5EF4-FFF2-40B4-BE49-F238E27FC236}">
                  <a16:creationId xmlns:a16="http://schemas.microsoft.com/office/drawing/2014/main" id="{249559A7-CA10-48C2-A8C2-4F663AC195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9" y="2568"/>
              <a:ext cx="317" cy="91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5" name="Line 37">
              <a:extLst>
                <a:ext uri="{FF2B5EF4-FFF2-40B4-BE49-F238E27FC236}">
                  <a16:creationId xmlns:a16="http://schemas.microsoft.com/office/drawing/2014/main" id="{EFBC812E-4E5E-45B7-BF45-72D46526DF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9" y="3022"/>
              <a:ext cx="317" cy="136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6" name="Line 38">
              <a:extLst>
                <a:ext uri="{FF2B5EF4-FFF2-40B4-BE49-F238E27FC236}">
                  <a16:creationId xmlns:a16="http://schemas.microsoft.com/office/drawing/2014/main" id="{8419CA78-6A6E-4AD4-ABC2-18E803B61A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9" y="3158"/>
              <a:ext cx="317" cy="91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7" name="Text Box 39">
              <a:extLst>
                <a:ext uri="{FF2B5EF4-FFF2-40B4-BE49-F238E27FC236}">
                  <a16:creationId xmlns:a16="http://schemas.microsoft.com/office/drawing/2014/main" id="{90DFF3D7-61D7-4E6C-ABAE-B17ECCD2A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8" y="2523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rgbClr val="FF0000"/>
                  </a:solidFill>
                </a:rPr>
                <a:t>0.6</a:t>
              </a:r>
            </a:p>
          </p:txBody>
        </p:sp>
        <p:sp>
          <p:nvSpPr>
            <p:cNvPr id="7188" name="Text Box 41">
              <a:extLst>
                <a:ext uri="{FF2B5EF4-FFF2-40B4-BE49-F238E27FC236}">
                  <a16:creationId xmlns:a16="http://schemas.microsoft.com/office/drawing/2014/main" id="{472C2120-3BD8-467D-961C-3B1FB11D3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8" y="2977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rgbClr val="FF0000"/>
                  </a:solidFill>
                </a:rPr>
                <a:t>0.4</a:t>
              </a:r>
            </a:p>
          </p:txBody>
        </p:sp>
        <p:sp>
          <p:nvSpPr>
            <p:cNvPr id="7189" name="Text Box 42">
              <a:extLst>
                <a:ext uri="{FF2B5EF4-FFF2-40B4-BE49-F238E27FC236}">
                  <a16:creationId xmlns:a16="http://schemas.microsoft.com/office/drawing/2014/main" id="{EC13EEB2-5FFC-4DA1-82BD-9E99267087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4" y="2304"/>
              <a:ext cx="317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rgbClr val="FF0000"/>
                  </a:solidFill>
                </a:rPr>
                <a:t>0.03</a:t>
              </a:r>
            </a:p>
          </p:txBody>
        </p:sp>
        <p:sp>
          <p:nvSpPr>
            <p:cNvPr id="7190" name="Text Box 44">
              <a:extLst>
                <a:ext uri="{FF2B5EF4-FFF2-40B4-BE49-F238E27FC236}">
                  <a16:creationId xmlns:a16="http://schemas.microsoft.com/office/drawing/2014/main" id="{760C61D9-842A-4D3C-87C8-93CE1BD6DF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3" y="2886"/>
              <a:ext cx="317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rgbClr val="FF0000"/>
                  </a:solidFill>
                </a:rPr>
                <a:t>0.02</a:t>
              </a:r>
            </a:p>
          </p:txBody>
        </p:sp>
        <p:sp>
          <p:nvSpPr>
            <p:cNvPr id="7191" name="Line 46">
              <a:extLst>
                <a:ext uri="{FF2B5EF4-FFF2-40B4-BE49-F238E27FC236}">
                  <a16:creationId xmlns:a16="http://schemas.microsoft.com/office/drawing/2014/main" id="{2A0F0763-CE5B-4BE5-8C2A-6345C31C6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0" y="238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92" name="Text Box 47">
              <a:extLst>
                <a:ext uri="{FF2B5EF4-FFF2-40B4-BE49-F238E27FC236}">
                  <a16:creationId xmlns:a16="http://schemas.microsoft.com/office/drawing/2014/main" id="{3E89BDD1-F4FC-4EC8-93F9-0AD69BBAA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2296"/>
              <a:ext cx="1020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chemeClr val="tx1"/>
                  </a:solidFill>
                </a:rPr>
                <a:t>P(M1 </a:t>
              </a:r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∩D) = 0.6*0.03</a:t>
              </a:r>
            </a:p>
          </p:txBody>
        </p:sp>
        <p:sp>
          <p:nvSpPr>
            <p:cNvPr id="7193" name="Line 48">
              <a:extLst>
                <a:ext uri="{FF2B5EF4-FFF2-40B4-BE49-F238E27FC236}">
                  <a16:creationId xmlns:a16="http://schemas.microsoft.com/office/drawing/2014/main" id="{976BA660-D48E-4C2E-BF55-A4645F9A8B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0" y="298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94" name="Text Box 49">
              <a:extLst>
                <a:ext uri="{FF2B5EF4-FFF2-40B4-BE49-F238E27FC236}">
                  <a16:creationId xmlns:a16="http://schemas.microsoft.com/office/drawing/2014/main" id="{A9DA5531-1C88-4A3F-963E-FBE4CBE74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2894"/>
              <a:ext cx="1020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" altLang="es-ES" sz="1200" b="0">
                  <a:solidFill>
                    <a:schemeClr val="tx1"/>
                  </a:solidFill>
                </a:rPr>
                <a:t>P(M2 </a:t>
              </a:r>
              <a:r>
                <a:rPr lang="en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∩D) = 0.4*0.02</a:t>
              </a: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67337CEE-E497-4E79-ACA3-92512E317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dirty="0" err="1"/>
              <a:t>Conditional</a:t>
            </a:r>
            <a:r>
              <a:rPr lang="es-ES" altLang="es-ES" dirty="0"/>
              <a:t> </a:t>
            </a:r>
            <a:r>
              <a:rPr lang="es-ES" altLang="es-ES" dirty="0" err="1"/>
              <a:t>Probability</a:t>
            </a:r>
            <a:r>
              <a:rPr lang="es-ES" altLang="es-ES" dirty="0"/>
              <a:t> and Bayes’ </a:t>
            </a:r>
            <a:r>
              <a:rPr lang="es-ES" altLang="es-ES" dirty="0" err="1"/>
              <a:t>Theorem</a:t>
            </a:r>
            <a:endParaRPr lang="en" altLang="es-ES" dirty="0"/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1A10DF4C-F547-48A3-A378-A77F28785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3625"/>
            <a:ext cx="8964612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and B are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independent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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P(A∩B) = P(A)*P(B)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 and B are independent </a:t>
            </a:r>
            <a:r>
              <a:rPr lang="en" altLang="es-ES" b="0" dirty="0">
                <a:solidFill>
                  <a:srgbClr val="000099"/>
                </a:solidFill>
                <a:sym typeface="Wingdings" panose="05000000000000000000" pitchFamily="2" charset="2"/>
              </a:rPr>
              <a:t>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P(A/B) = P(A)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and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P(B/A) = P(B)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Attention!: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independent ≠ incompatible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Bayes' Theorem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600" b="0" dirty="0">
              <a:solidFill>
                <a:srgbClr val="0000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Example 7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(continued from 6):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chemeClr val="tx1"/>
                </a:solidFill>
              </a:rPr>
              <a:t>P(M1/D)?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b="0" dirty="0">
                <a:solidFill>
                  <a:srgbClr val="000099"/>
                </a:solidFill>
              </a:rPr>
              <a:t>P(M1/D) = P(D/M1)*P(M1) / P(D) = 0.03*0.6 / 0.026 = 0.69</a:t>
            </a:r>
          </a:p>
        </p:txBody>
      </p:sp>
      <p:graphicFrame>
        <p:nvGraphicFramePr>
          <p:cNvPr id="8196" name="Object 31">
            <a:extLst>
              <a:ext uri="{FF2B5EF4-FFF2-40B4-BE49-F238E27FC236}">
                <a16:creationId xmlns:a16="http://schemas.microsoft.com/office/drawing/2014/main" id="{571D821C-E0BE-47A9-A347-39D804C8F4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9525" y="3741738"/>
          <a:ext cx="31035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4" imgW="1612900" imgH="419100" progId="Equation.DSMT4">
                  <p:embed/>
                </p:oleObj>
              </mc:Choice>
              <mc:Fallback>
                <p:oleObj name="Equation" r:id="rId4" imgW="1612900" imgH="4191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3741738"/>
                        <a:ext cx="3103563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AutoShape 32">
            <a:extLst>
              <a:ext uri="{FF2B5EF4-FFF2-40B4-BE49-F238E27FC236}">
                <a16:creationId xmlns:a16="http://schemas.microsoft.com/office/drawing/2014/main" id="{59C08BA5-0AB4-40E9-9FF5-4A18DFF1E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2708920"/>
            <a:ext cx="2520280" cy="1394768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400" b="0" dirty="0">
                <a:solidFill>
                  <a:schemeClr val="tx1"/>
                </a:solidFill>
              </a:rPr>
              <a:t>It allows us to obtain</a:t>
            </a:r>
          </a:p>
          <a:p>
            <a:pPr algn="ctr" eaLnBrk="1" hangingPunct="1"/>
            <a:r>
              <a:rPr lang="en" altLang="es-ES" sz="1400" b="0" dirty="0">
                <a:solidFill>
                  <a:schemeClr val="tx1"/>
                </a:solidFill>
              </a:rPr>
              <a:t>a </a:t>
            </a:r>
            <a:r>
              <a:rPr lang="es-ES" altLang="es-ES" sz="1400" b="0" dirty="0" err="1">
                <a:solidFill>
                  <a:schemeClr val="tx1"/>
                </a:solidFill>
              </a:rPr>
              <a:t>conditional</a:t>
            </a:r>
            <a:r>
              <a:rPr lang="es-ES" altLang="es-ES" sz="1400" b="0" dirty="0">
                <a:solidFill>
                  <a:schemeClr val="tx1"/>
                </a:solidFill>
              </a:rPr>
              <a:t> </a:t>
            </a:r>
            <a:r>
              <a:rPr lang="es-ES" altLang="es-ES" sz="1400" b="0" dirty="0" err="1">
                <a:solidFill>
                  <a:schemeClr val="tx1"/>
                </a:solidFill>
              </a:rPr>
              <a:t>probability</a:t>
            </a:r>
            <a:endParaRPr lang="en" altLang="es-ES" sz="1400" b="0" dirty="0">
              <a:solidFill>
                <a:schemeClr val="tx1"/>
              </a:solidFill>
            </a:endParaRPr>
          </a:p>
          <a:p>
            <a:pPr algn="ctr" eaLnBrk="1" hangingPunct="1"/>
            <a:r>
              <a:rPr lang="en" altLang="es-ES" sz="1400" b="0" dirty="0">
                <a:solidFill>
                  <a:schemeClr val="tx1"/>
                </a:solidFill>
              </a:rPr>
              <a:t>from the opposite </a:t>
            </a:r>
            <a:r>
              <a:rPr lang="es-ES" altLang="es-ES" sz="1400" b="0" dirty="0" err="1">
                <a:solidFill>
                  <a:schemeClr val="tx1"/>
                </a:solidFill>
              </a:rPr>
              <a:t>conditional</a:t>
            </a:r>
            <a:endParaRPr lang="es-ES" altLang="es-ES" sz="1400" b="0" dirty="0">
              <a:solidFill>
                <a:schemeClr val="tx1"/>
              </a:solidFill>
            </a:endParaRPr>
          </a:p>
          <a:p>
            <a:pPr algn="ctr" eaLnBrk="1" hangingPunct="1"/>
            <a:r>
              <a:rPr lang="es-ES" altLang="es-ES" sz="1400" b="0" dirty="0" err="1">
                <a:solidFill>
                  <a:schemeClr val="tx1"/>
                </a:solidFill>
              </a:rPr>
              <a:t>probability</a:t>
            </a:r>
            <a:endParaRPr lang="en" altLang="es-ES" sz="1400" b="0" dirty="0">
              <a:solidFill>
                <a:schemeClr val="tx1"/>
              </a:solidFill>
            </a:endParaRPr>
          </a:p>
        </p:txBody>
      </p:sp>
      <p:sp>
        <p:nvSpPr>
          <p:cNvPr id="8198" name="Line 33">
            <a:extLst>
              <a:ext uri="{FF2B5EF4-FFF2-40B4-BE49-F238E27FC236}">
                <a16:creationId xmlns:a16="http://schemas.microsoft.com/office/drawing/2014/main" id="{3A9A98E1-45C1-4542-B597-C6CD0FBD72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5962" y="3429000"/>
            <a:ext cx="432221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ca-E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40DB5DD6-D834-4E85-AA59-2DB880329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Tree Diagrams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9E30CC9A-24C2-437C-A3DA-A59FA05FA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42988"/>
            <a:ext cx="8785225" cy="557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Series of sequential experiments, each with two (</a:t>
            </a:r>
            <a:r>
              <a:rPr lang="es-ES" altLang="es-ES" sz="24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or</a:t>
            </a:r>
            <a:r>
              <a:rPr lang="es-ES" altLang="es-ES" sz="2400" b="0">
                <a:solidFill>
                  <a:srgbClr val="000099"/>
                </a:solidFill>
                <a:cs typeface="Times New Roman" panose="02020603050405020304" pitchFamily="18" charset="0"/>
              </a:rPr>
              <a:t> more) </a:t>
            </a:r>
            <a:r>
              <a:rPr lang="en" altLang="es-ES" sz="2400" b="0">
                <a:solidFill>
                  <a:srgbClr val="000099"/>
                </a:solidFill>
                <a:cs typeface="Times New Roman" panose="02020603050405020304" pitchFamily="18" charset="0"/>
              </a:rPr>
              <a:t>possible outcomes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sym typeface="Wingdings" panose="05000000000000000000" pitchFamily="2" charset="2"/>
              </a:rPr>
              <a:t>Example 9: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roll dice; if die &lt; 3  C1, otherwise  C2; </a:t>
            </a:r>
            <a:br>
              <a:rPr lang="ca-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</a:b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C1: 8 pieces (3 defect.), C2: 10 pieces (4 defect.); </a:t>
            </a:r>
            <a:r>
              <a:rPr lang="en" altLang="es-E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P(defect.)?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2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P(D) = 3/24 + 8/30 = 47/120 = 0.4</a:t>
            </a:r>
          </a:p>
        </p:txBody>
      </p:sp>
      <p:pic>
        <p:nvPicPr>
          <p:cNvPr id="9220" name="Picture 10">
            <a:extLst>
              <a:ext uri="{FF2B5EF4-FFF2-40B4-BE49-F238E27FC236}">
                <a16:creationId xmlns:a16="http://schemas.microsoft.com/office/drawing/2014/main" id="{9F6B7901-23FB-41C4-B7A4-1F245404F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711450"/>
            <a:ext cx="6108700" cy="330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14656</TotalTime>
  <Words>741</Words>
  <Application>Microsoft Office PowerPoint</Application>
  <PresentationFormat>Presentación en pantalla (4:3)</PresentationFormat>
  <Paragraphs>118</Paragraphs>
  <Slides>8</Slides>
  <Notes>8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PMingLiU</vt:lpstr>
      <vt:lpstr>Arial</vt:lpstr>
      <vt:lpstr>Arial Black</vt:lpstr>
      <vt:lpstr>Times New Roman</vt:lpstr>
      <vt:lpstr>Wingdings</vt:lpstr>
      <vt:lpstr>Diseño predeterminado</vt:lpstr>
      <vt:lpstr>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911</cp:revision>
  <dcterms:created xsi:type="dcterms:W3CDTF">2003-01-27T23:00:03Z</dcterms:created>
  <dcterms:modified xsi:type="dcterms:W3CDTF">2025-10-29T16:12:20Z</dcterms:modified>
</cp:coreProperties>
</file>