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65" r:id="rId2"/>
    <p:sldId id="464" r:id="rId3"/>
    <p:sldId id="481" r:id="rId4"/>
    <p:sldId id="482" r:id="rId5"/>
    <p:sldId id="483" r:id="rId6"/>
    <p:sldId id="484" r:id="rId7"/>
    <p:sldId id="485" r:id="rId8"/>
    <p:sldId id="486" r:id="rId9"/>
  </p:sldIdLst>
  <p:sldSz cx="9144000" cy="6858000" type="screen4x3"/>
  <p:notesSz cx="7099300" cy="10234613"/>
  <p:defaultTextStyle>
    <a:defPPr>
      <a:defRPr lang="es"/>
    </a:defPPr>
    <a:lvl1pPr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006699"/>
    <a:srgbClr val="0066CC"/>
    <a:srgbClr val="006600"/>
    <a:srgbClr val="000099"/>
    <a:srgbClr val="0000CC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660" autoAdjust="0"/>
  </p:normalViewPr>
  <p:slideViewPr>
    <p:cSldViewPr>
      <p:cViewPr varScale="1">
        <p:scale>
          <a:sx n="63" d="100"/>
          <a:sy n="63" d="100"/>
        </p:scale>
        <p:origin x="1308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11C5BE39-A5E3-4541-A406-DB2744A2EC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4EF5C6B5-2289-49D0-A9FF-82D55A531C6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291CBAAB-6080-42E8-98AE-5C79A9EC360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EA0D60E6-F19D-4B01-A040-8B2CA8B19BB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FCF4A6F0-068A-40C5-A6D7-6CF92AA42A7F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1026">
            <a:extLst>
              <a:ext uri="{FF2B5EF4-FFF2-40B4-BE49-F238E27FC236}">
                <a16:creationId xmlns:a16="http://schemas.microsoft.com/office/drawing/2014/main" id="{FC97BFC4-EE90-490F-B81D-AFB031D0B4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59" name="Rectangle 1027">
            <a:extLst>
              <a:ext uri="{FF2B5EF4-FFF2-40B4-BE49-F238E27FC236}">
                <a16:creationId xmlns:a16="http://schemas.microsoft.com/office/drawing/2014/main" id="{A70EA54C-A4B1-4FB6-924C-8E6D5CF2B2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244" name="Rectangle 1028">
            <a:extLst>
              <a:ext uri="{FF2B5EF4-FFF2-40B4-BE49-F238E27FC236}">
                <a16:creationId xmlns:a16="http://schemas.microsoft.com/office/drawing/2014/main" id="{E340B7C7-CE9B-4346-9ABA-1E31F25140A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9861" name="Rectangle 1029">
            <a:extLst>
              <a:ext uri="{FF2B5EF4-FFF2-40B4-BE49-F238E27FC236}">
                <a16:creationId xmlns:a16="http://schemas.microsoft.com/office/drawing/2014/main" id="{B0237F9C-0227-4258-BFA9-FAAFE00C70C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4900613"/>
            <a:ext cx="5224463" cy="458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249862" name="Rectangle 1030">
            <a:extLst>
              <a:ext uri="{FF2B5EF4-FFF2-40B4-BE49-F238E27FC236}">
                <a16:creationId xmlns:a16="http://schemas.microsoft.com/office/drawing/2014/main" id="{0876B033-1099-42FD-8F53-9CF81F6DF2C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63" name="Rectangle 1031">
            <a:extLst>
              <a:ext uri="{FF2B5EF4-FFF2-40B4-BE49-F238E27FC236}">
                <a16:creationId xmlns:a16="http://schemas.microsoft.com/office/drawing/2014/main" id="{C4785EB5-DB99-44E2-995B-3C519A9708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9D0127BE-602B-46E5-AE44-2CF20F344559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31">
            <a:extLst>
              <a:ext uri="{FF2B5EF4-FFF2-40B4-BE49-F238E27FC236}">
                <a16:creationId xmlns:a16="http://schemas.microsoft.com/office/drawing/2014/main" id="{5A696D27-A881-40D8-AAAC-F826167E92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9947C86-27FB-4E05-A696-5974E936DC8A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DF45435A-898E-4CCD-ACB7-02F5925DD8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F342855A-9AD6-46EE-B7B0-4612EAF390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>
            <a:extLst>
              <a:ext uri="{FF2B5EF4-FFF2-40B4-BE49-F238E27FC236}">
                <a16:creationId xmlns:a16="http://schemas.microsoft.com/office/drawing/2014/main" id="{6C4F9C18-EE69-4665-9EFA-60B4C016E6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592E574-89D4-40D2-96BE-993A11F2FF8C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718F9CF-5168-4059-B896-7654FBC6CC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24DBE44C-AB12-4838-9B10-85D4478B3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>
            <a:extLst>
              <a:ext uri="{FF2B5EF4-FFF2-40B4-BE49-F238E27FC236}">
                <a16:creationId xmlns:a16="http://schemas.microsoft.com/office/drawing/2014/main" id="{877D8047-B2EE-4522-AC50-A6D527A3FD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C7DE836-E7D0-44D1-BA0D-97D01BA0E3D4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ECA8DAB-C377-464D-B7D7-69C669CD54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8505DB6-2B1C-45B1-B655-DAB18D0AB4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>
            <a:extLst>
              <a:ext uri="{FF2B5EF4-FFF2-40B4-BE49-F238E27FC236}">
                <a16:creationId xmlns:a16="http://schemas.microsoft.com/office/drawing/2014/main" id="{22104148-303E-410A-A9FF-9729A0C7FE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AC233BA-9907-496E-9F13-221B4B91DB76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4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4CEDC18-85E2-4BFC-A269-6C8E7FB58C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005209D0-3B46-445F-912E-3A1F59D1F1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>
            <a:extLst>
              <a:ext uri="{FF2B5EF4-FFF2-40B4-BE49-F238E27FC236}">
                <a16:creationId xmlns:a16="http://schemas.microsoft.com/office/drawing/2014/main" id="{6A78EE61-81E7-4E3A-BCA5-5CB26DC069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C692A29-3857-438C-899A-364F55D86FDA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5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B9C8D7D-8B51-4A4E-8590-6F67C36E31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E88745BA-070E-4CA1-8252-A59A76AA7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>
            <a:extLst>
              <a:ext uri="{FF2B5EF4-FFF2-40B4-BE49-F238E27FC236}">
                <a16:creationId xmlns:a16="http://schemas.microsoft.com/office/drawing/2014/main" id="{9325D335-1EC3-4313-8BC1-7B90CCB5D0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7D1404-F457-4FAE-BD13-9877DB5BDE3E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6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ADB23CC-98CD-403B-9D80-8A4F5A9DC4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F9154476-30D8-4524-837E-3F1C97F0D5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>
            <a:extLst>
              <a:ext uri="{FF2B5EF4-FFF2-40B4-BE49-F238E27FC236}">
                <a16:creationId xmlns:a16="http://schemas.microsoft.com/office/drawing/2014/main" id="{01945850-FC3D-416B-8A4D-BB144CDCB1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76BE801-0908-442F-A2F0-6E9FFB13F9A9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7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ACE1002-D3D8-4FDF-986D-376D62C85D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2E3E134-4B40-4589-9C76-7502DCF79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>
            <a:extLst>
              <a:ext uri="{FF2B5EF4-FFF2-40B4-BE49-F238E27FC236}">
                <a16:creationId xmlns:a16="http://schemas.microsoft.com/office/drawing/2014/main" id="{6C1A417E-2E10-4D9B-A5AC-37BAAAE689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21CA4C-2E4A-4712-AC1B-566DCBA37153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8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619A6B7-2ECF-4BC4-AD81-3277707958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757F747-1F10-404D-99FD-2EA3401D30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4073638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777073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1940981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0270166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1020706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5312816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9805694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0834687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909910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6539561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872686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apçalera_epseb">
            <a:extLst>
              <a:ext uri="{FF2B5EF4-FFF2-40B4-BE49-F238E27FC236}">
                <a16:creationId xmlns:a16="http://schemas.microsoft.com/office/drawing/2014/main" id="{9F9D35A1-E9A2-4DAD-84E9-0109558A55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46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9">
            <a:extLst>
              <a:ext uri="{FF2B5EF4-FFF2-40B4-BE49-F238E27FC236}">
                <a16:creationId xmlns:a16="http://schemas.microsoft.com/office/drawing/2014/main" id="{A5D31EF6-A024-4A8D-9725-548CC670ED6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28575">
            <a:solidFill>
              <a:srgbClr val="BC2E1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8" name="Line 10">
            <a:extLst>
              <a:ext uri="{FF2B5EF4-FFF2-40B4-BE49-F238E27FC236}">
                <a16:creationId xmlns:a16="http://schemas.microsoft.com/office/drawing/2014/main" id="{437D4A3F-F7D2-421A-A93E-C617FDF345D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9" name="Text Box 11">
            <a:extLst>
              <a:ext uri="{FF2B5EF4-FFF2-40B4-BE49-F238E27FC236}">
                <a16:creationId xmlns:a16="http://schemas.microsoft.com/office/drawing/2014/main" id="{0BD05E7D-FEE3-4389-A478-A6AAB74400C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49275"/>
            <a:ext cx="9144000" cy="457200"/>
          </a:xfrm>
          <a:prstGeom prst="rect">
            <a:avLst/>
          </a:prstGeom>
          <a:solidFill>
            <a:srgbClr val="2E7C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s-ES" sz="2400">
              <a:cs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454A95F0-7962-4AB4-8EAE-3012ECA5EF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8263" y="121851"/>
            <a:ext cx="39319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a-ES" altLang="es-ES" sz="1200" b="0" dirty="0" err="1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Grado</a:t>
            </a:r>
            <a:r>
              <a:rPr lang="ca-ES" altLang="es-ES" sz="1200" b="0" dirty="0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en Arquitectura Técnica y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Edificación</a:t>
            </a:r>
            <a:endParaRPr lang="ca-ES" altLang="es-ES" sz="1800" b="0" dirty="0">
              <a:solidFill>
                <a:srgbClr val="BC2E16"/>
              </a:solidFill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8E960BFF-FD8A-47D7-B7C6-9F0128D2CA8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36512" y="6592121"/>
            <a:ext cx="9144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Asignatura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Estadística Aplicada (EA)	        </a:t>
            </a:r>
            <a:fld id="{20A9951D-0125-4175-9228-BAF9591C74C0}" type="slidenum">
              <a:rPr lang="ca-ES" altLang="es-ES" sz="1200" b="0" smtClean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‹Nº›</a:t>
            </a:fld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/8                          </a:t>
            </a: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Profesorado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Equipo </a:t>
            </a: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Docente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de EA</a:t>
            </a:r>
            <a:endParaRPr lang="es-ES" altLang="es-ES" sz="1800" b="0" dirty="0">
              <a:solidFill>
                <a:srgbClr val="2E7CAD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>
            <a:extLst>
              <a:ext uri="{FF2B5EF4-FFF2-40B4-BE49-F238E27FC236}">
                <a16:creationId xmlns:a16="http://schemas.microsoft.com/office/drawing/2014/main" id="{9D405627-2814-4349-93F7-2EFAE3A6C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2054225"/>
            <a:ext cx="8424862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zh-MO" sz="4000" dirty="0">
                <a:solidFill>
                  <a:srgbClr val="006600"/>
                </a:solidFill>
                <a:ea typeface="PMingLiU" panose="02020500000000000000" pitchFamily="18" charset="-120"/>
              </a:rPr>
              <a:t>ESTADÍSTICA APLICADA</a:t>
            </a:r>
          </a:p>
          <a:p>
            <a:pPr algn="ctr" eaLnBrk="1" hangingPunct="1"/>
            <a:r>
              <a:rPr lang="es" altLang="zh-MO" sz="4000" dirty="0">
                <a:solidFill>
                  <a:srgbClr val="FF0000"/>
                </a:solidFill>
                <a:ea typeface="PMingLiU" panose="02020500000000000000" pitchFamily="18" charset="-120"/>
              </a:rPr>
              <a:t>Probabilidad</a:t>
            </a:r>
            <a:endParaRPr lang="es-ES" altLang="zh-MO" sz="1600" dirty="0">
              <a:solidFill>
                <a:srgbClr val="FF0000"/>
              </a:solidFill>
              <a:ea typeface="PMingLiU" panose="02020500000000000000" pitchFamily="18" charset="-120"/>
            </a:endParaRPr>
          </a:p>
        </p:txBody>
      </p:sp>
      <p:pic>
        <p:nvPicPr>
          <p:cNvPr id="2051" name="Picture 16">
            <a:extLst>
              <a:ext uri="{FF2B5EF4-FFF2-40B4-BE49-F238E27FC236}">
                <a16:creationId xmlns:a16="http://schemas.microsoft.com/office/drawing/2014/main" id="{80C36DA4-4B46-40D5-9E3E-4DF3176A4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150" y="4305300"/>
            <a:ext cx="3167063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>
            <a:extLst>
              <a:ext uri="{FF2B5EF4-FFF2-40B4-BE49-F238E27FC236}">
                <a16:creationId xmlns:a16="http://schemas.microsoft.com/office/drawing/2014/main" id="{739052B5-9E7C-4FD9-B5F0-525990376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Axiomática de la Probabilidad</a:t>
            </a:r>
          </a:p>
        </p:txBody>
      </p:sp>
      <p:sp>
        <p:nvSpPr>
          <p:cNvPr id="3075" name="Text Box 7">
            <a:extLst>
              <a:ext uri="{FF2B5EF4-FFF2-40B4-BE49-F238E27FC236}">
                <a16:creationId xmlns:a16="http://schemas.microsoft.com/office/drawing/2014/main" id="{315DF118-F113-45FD-9F65-4BA5F60C6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81075"/>
            <a:ext cx="878522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Experimento aleatorio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(resultado no previsible) vs.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experimento determinista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(resultado previsible)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El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espacio muestral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</a:t>
            </a:r>
            <a:r>
              <a:rPr lang="es" altLang="es-ES" sz="2400" b="0" dirty="0">
                <a:solidFill>
                  <a:schemeClr val="tx1"/>
                </a:solidFill>
              </a:rPr>
              <a:t>Ω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es el conjunto de todos los resultados posibles que se pueden obtener al realizar un experimento aleatorio. Cada uno de estos resultados es un 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suceso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elemental </a:t>
            </a:r>
            <a:r>
              <a:rPr lang="es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(a, b, c, ...)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Un 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suceso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i="1" dirty="0">
                <a:solidFill>
                  <a:schemeClr val="tx1"/>
                </a:solidFill>
              </a:rPr>
              <a:t>(A, B, C, ...)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es cualquier subconjunto de </a:t>
            </a:r>
            <a:r>
              <a:rPr lang="es" altLang="es-ES" sz="2400" b="0" dirty="0">
                <a:solidFill>
                  <a:schemeClr val="tx1"/>
                </a:solidFill>
              </a:rPr>
              <a:t>Ω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.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El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conjunto de 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sucesos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E = </a:t>
            </a:r>
            <a:r>
              <a:rPr lang="es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Partes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es" altLang="es-ES" sz="2400" b="0" dirty="0">
                <a:solidFill>
                  <a:schemeClr val="tx1"/>
                </a:solidFill>
              </a:rPr>
              <a:t>Ω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incluye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</a:rPr>
              <a:t>Ω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suceso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seguro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) y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</a:rPr>
              <a:t>Ø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suceso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imposible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Ejemplo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(lanzamiento de un dado):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Ω = {1, 2, 3, 4, 5, 6}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E = { </a:t>
            </a:r>
            <a:r>
              <a:rPr lang="es" altLang="es-ES" sz="2000" b="0" dirty="0">
                <a:solidFill>
                  <a:srgbClr val="000099"/>
                </a:solidFill>
                <a:cs typeface="Arial" panose="020B0604020202020204" pitchFamily="34" charset="0"/>
              </a:rPr>
              <a:t>Ω , Ø, {1}, {2}, …, {1,2}, {1,3}, …, {1,2,3}, …, {1,2,3,4}, … </a:t>
            </a:r>
            <a:r>
              <a:rPr lang="es" altLang="es-ES" sz="2000" b="0" dirty="0">
                <a:solidFill>
                  <a:srgbClr val="000099"/>
                </a:solidFill>
              </a:rPr>
              <a:t>}</a:t>
            </a: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</p:txBody>
      </p:sp>
      <p:sp>
        <p:nvSpPr>
          <p:cNvPr id="3076" name="Text Box 14">
            <a:extLst>
              <a:ext uri="{FF2B5EF4-FFF2-40B4-BE49-F238E27FC236}">
                <a16:creationId xmlns:a16="http://schemas.microsoft.com/office/drawing/2014/main" id="{6FDAF8E4-CBA9-4F88-8E13-80EE21D57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4D80EBC6-DA09-40F3-B4B1-5372606CA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Axiomática de la Probabilidad</a:t>
            </a:r>
          </a:p>
        </p:txBody>
      </p:sp>
      <p:sp>
        <p:nvSpPr>
          <p:cNvPr id="4099" name="Text Box 6">
            <a:extLst>
              <a:ext uri="{FF2B5EF4-FFF2-40B4-BE49-F238E27FC236}">
                <a16:creationId xmlns:a16="http://schemas.microsoft.com/office/drawing/2014/main" id="{69B3838B-5229-4024-B92D-C47E47A3C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39813"/>
            <a:ext cx="8785225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Si A y B son dos 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suceso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entonces: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chemeClr val="tx1"/>
                </a:solidFill>
              </a:rPr>
              <a:t>AUB </a:t>
            </a:r>
            <a:r>
              <a:rPr lang="es" altLang="es-ES" sz="2000" b="0" dirty="0">
                <a:solidFill>
                  <a:srgbClr val="000099"/>
                </a:solidFill>
              </a:rPr>
              <a:t>es el </a:t>
            </a:r>
            <a:r>
              <a:rPr lang="es-ES" altLang="es-ES" sz="2000" b="0" dirty="0">
                <a:solidFill>
                  <a:srgbClr val="000099"/>
                </a:solidFill>
              </a:rPr>
              <a:t>suceso</a:t>
            </a:r>
            <a:r>
              <a:rPr lang="es" altLang="es-ES" sz="2000" b="0" dirty="0">
                <a:solidFill>
                  <a:srgbClr val="000099"/>
                </a:solidFill>
              </a:rPr>
              <a:t> que se cumple cuando A o B (</a:t>
            </a:r>
            <a:r>
              <a:rPr lang="es" altLang="es-ES" sz="2000" b="0" dirty="0">
                <a:solidFill>
                  <a:srgbClr val="FF0000"/>
                </a:solidFill>
              </a:rPr>
              <a:t>unión</a:t>
            </a:r>
            <a:r>
              <a:rPr lang="es" altLang="es-ES" sz="2000" b="0" dirty="0">
                <a:solidFill>
                  <a:srgbClr val="000099"/>
                </a:solidFill>
              </a:rPr>
              <a:t>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chemeClr val="tx1"/>
                </a:solidFill>
              </a:rPr>
              <a:t>A ∩ B </a:t>
            </a:r>
            <a:r>
              <a:rPr lang="es" altLang="es-ES" sz="2000" b="0" dirty="0">
                <a:solidFill>
                  <a:srgbClr val="000099"/>
                </a:solidFill>
              </a:rPr>
              <a:t>es el </a:t>
            </a:r>
            <a:r>
              <a:rPr lang="es-ES" altLang="es-ES" sz="2000" b="0" dirty="0">
                <a:solidFill>
                  <a:srgbClr val="000099"/>
                </a:solidFill>
              </a:rPr>
              <a:t>suceso</a:t>
            </a:r>
            <a:r>
              <a:rPr lang="es" altLang="es-ES" sz="2000" b="0" dirty="0">
                <a:solidFill>
                  <a:srgbClr val="000099"/>
                </a:solidFill>
              </a:rPr>
              <a:t> que se cumple cuando A y B (</a:t>
            </a:r>
            <a:r>
              <a:rPr lang="es" altLang="es-ES" sz="2000" b="0" dirty="0">
                <a:solidFill>
                  <a:srgbClr val="FF0000"/>
                </a:solidFill>
              </a:rPr>
              <a:t>intersección</a:t>
            </a:r>
            <a:r>
              <a:rPr lang="es" altLang="es-ES" sz="2000" b="0" dirty="0">
                <a:solidFill>
                  <a:srgbClr val="000099"/>
                </a:solidFill>
              </a:rPr>
              <a:t>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chemeClr val="tx1"/>
                </a:solidFill>
                <a:cs typeface="Arial" panose="020B0604020202020204" pitchFamily="34" charset="0"/>
              </a:rPr>
              <a:t>Ā </a:t>
            </a:r>
            <a:r>
              <a:rPr lang="es" altLang="es-ES" sz="2000" b="0" dirty="0">
                <a:solidFill>
                  <a:srgbClr val="000099"/>
                </a:solidFill>
              </a:rPr>
              <a:t>es el </a:t>
            </a:r>
            <a:r>
              <a:rPr lang="es-ES" altLang="es-ES" sz="2000" b="0" dirty="0">
                <a:solidFill>
                  <a:srgbClr val="000099"/>
                </a:solidFill>
              </a:rPr>
              <a:t>suceso</a:t>
            </a:r>
            <a:r>
              <a:rPr lang="es" altLang="es-ES" sz="2000" b="0" dirty="0">
                <a:solidFill>
                  <a:srgbClr val="000099"/>
                </a:solidFill>
              </a:rPr>
              <a:t> que se cumple cuando no A (</a:t>
            </a:r>
            <a:r>
              <a:rPr lang="es" altLang="es-ES" sz="2000" b="0" dirty="0">
                <a:solidFill>
                  <a:srgbClr val="FF0000"/>
                </a:solidFill>
              </a:rPr>
              <a:t>complementario</a:t>
            </a:r>
            <a:r>
              <a:rPr lang="es" altLang="es-ES" sz="2000" b="0" dirty="0">
                <a:solidFill>
                  <a:srgbClr val="000099"/>
                </a:solidFill>
              </a:rPr>
              <a:t>)</a:t>
            </a:r>
          </a:p>
          <a:p>
            <a:pPr lvl="1" eaLnBrk="1" hangingPunct="1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A y B son </a:t>
            </a:r>
            <a:r>
              <a:rPr lang="es" altLang="es-ES" sz="2000" b="0" dirty="0">
                <a:solidFill>
                  <a:srgbClr val="FF0000"/>
                </a:solidFill>
              </a:rPr>
              <a:t>incompatibles</a:t>
            </a:r>
            <a:r>
              <a:rPr lang="es" altLang="es-ES" sz="2000" b="0" dirty="0">
                <a:solidFill>
                  <a:srgbClr val="000099"/>
                </a:solidFill>
              </a:rPr>
              <a:t> </a:t>
            </a:r>
            <a:r>
              <a:rPr lang="es" altLang="es-ES" sz="2400" b="0" dirty="0">
                <a:solidFill>
                  <a:srgbClr val="000099"/>
                </a:solidFill>
                <a:sym typeface="Wingdings" panose="05000000000000000000" pitchFamily="2" charset="2"/>
              </a:rPr>
              <a:t></a:t>
            </a:r>
            <a:r>
              <a:rPr lang="es" altLang="es-ES" dirty="0"/>
              <a:t>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 </a:t>
            </a:r>
            <a:r>
              <a:rPr lang="es" altLang="es-ES" sz="2000" b="0" dirty="0">
                <a:solidFill>
                  <a:schemeClr val="tx1"/>
                </a:solidFill>
              </a:rPr>
              <a:t>A ∩ B = </a:t>
            </a:r>
            <a:r>
              <a:rPr lang="es" altLang="es-ES" sz="2000" b="0" dirty="0">
                <a:solidFill>
                  <a:schemeClr val="tx1"/>
                </a:solidFill>
                <a:cs typeface="Arial" panose="020B0604020202020204" pitchFamily="34" charset="0"/>
              </a:rPr>
              <a:t>Ø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4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Ejemplo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(lanzamiento de un dado): A = {par}, B = {3, 6},       C = {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impar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}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A y C incompatibles, A y B compatibles, ...</a:t>
            </a:r>
          </a:p>
        </p:txBody>
      </p:sp>
      <p:sp>
        <p:nvSpPr>
          <p:cNvPr id="4100" name="Text Box 7">
            <a:extLst>
              <a:ext uri="{FF2B5EF4-FFF2-40B4-BE49-F238E27FC236}">
                <a16:creationId xmlns:a16="http://schemas.microsoft.com/office/drawing/2014/main" id="{7DC1133A-F4C9-4B15-A03E-19C1BC8BB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  <p:grpSp>
        <p:nvGrpSpPr>
          <p:cNvPr id="4101" name="Group 17">
            <a:extLst>
              <a:ext uri="{FF2B5EF4-FFF2-40B4-BE49-F238E27FC236}">
                <a16:creationId xmlns:a16="http://schemas.microsoft.com/office/drawing/2014/main" id="{7E132B82-3B5E-41E5-A98E-8917ED8DB0C4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3355975"/>
            <a:ext cx="5400675" cy="2233613"/>
            <a:chOff x="1066" y="2341"/>
            <a:chExt cx="3374" cy="1588"/>
          </a:xfrm>
        </p:grpSpPr>
        <p:grpSp>
          <p:nvGrpSpPr>
            <p:cNvPr id="4102" name="Group 12">
              <a:extLst>
                <a:ext uri="{FF2B5EF4-FFF2-40B4-BE49-F238E27FC236}">
                  <a16:creationId xmlns:a16="http://schemas.microsoft.com/office/drawing/2014/main" id="{D8D2F3EE-DE19-4950-8AB7-D86EDF7855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10" y="2387"/>
              <a:ext cx="3130" cy="1542"/>
              <a:chOff x="1310" y="2387"/>
              <a:chExt cx="3130" cy="1542"/>
            </a:xfrm>
          </p:grpSpPr>
          <p:sp>
            <p:nvSpPr>
              <p:cNvPr id="4107" name="Rectangle 8">
                <a:extLst>
                  <a:ext uri="{FF2B5EF4-FFF2-40B4-BE49-F238E27FC236}">
                    <a16:creationId xmlns:a16="http://schemas.microsoft.com/office/drawing/2014/main" id="{C27A558F-ADA9-46FB-A9D9-711659008F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0" y="2387"/>
                <a:ext cx="3130" cy="1542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4108" name="Oval 9">
                <a:extLst>
                  <a:ext uri="{FF2B5EF4-FFF2-40B4-BE49-F238E27FC236}">
                    <a16:creationId xmlns:a16="http://schemas.microsoft.com/office/drawing/2014/main" id="{BF43B832-1BDB-412C-ABB1-D272801B1D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2523"/>
                <a:ext cx="1043" cy="1179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4109" name="Oval 10">
                <a:extLst>
                  <a:ext uri="{FF2B5EF4-FFF2-40B4-BE49-F238E27FC236}">
                    <a16:creationId xmlns:a16="http://schemas.microsoft.com/office/drawing/2014/main" id="{8631EE2F-0BCA-4CD2-8452-61F487E077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2750"/>
                <a:ext cx="1270" cy="771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4110" name="Freeform 11" descr="Wide upward diagonal">
                <a:extLst>
                  <a:ext uri="{FF2B5EF4-FFF2-40B4-BE49-F238E27FC236}">
                    <a16:creationId xmlns:a16="http://schemas.microsoft.com/office/drawing/2014/main" id="{80DD8DFF-BD1C-4A92-95D7-93E1322BF9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3" y="2809"/>
                <a:ext cx="363" cy="641"/>
              </a:xfrm>
              <a:custGeom>
                <a:avLst/>
                <a:gdLst>
                  <a:gd name="T0" fmla="*/ 291 w 363"/>
                  <a:gd name="T1" fmla="*/ 0 h 641"/>
                  <a:gd name="T2" fmla="*/ 141 w 363"/>
                  <a:gd name="T3" fmla="*/ 82 h 641"/>
                  <a:gd name="T4" fmla="*/ 53 w 363"/>
                  <a:gd name="T5" fmla="*/ 171 h 641"/>
                  <a:gd name="T6" fmla="*/ 10 w 363"/>
                  <a:gd name="T7" fmla="*/ 258 h 641"/>
                  <a:gd name="T8" fmla="*/ 0 w 363"/>
                  <a:gd name="T9" fmla="*/ 349 h 641"/>
                  <a:gd name="T10" fmla="*/ 26 w 363"/>
                  <a:gd name="T11" fmla="*/ 434 h 641"/>
                  <a:gd name="T12" fmla="*/ 97 w 363"/>
                  <a:gd name="T13" fmla="*/ 530 h 641"/>
                  <a:gd name="T14" fmla="*/ 149 w 363"/>
                  <a:gd name="T15" fmla="*/ 575 h 641"/>
                  <a:gd name="T16" fmla="*/ 227 w 363"/>
                  <a:gd name="T17" fmla="*/ 621 h 641"/>
                  <a:gd name="T18" fmla="*/ 266 w 363"/>
                  <a:gd name="T19" fmla="*/ 641 h 641"/>
                  <a:gd name="T20" fmla="*/ 313 w 363"/>
                  <a:gd name="T21" fmla="*/ 557 h 641"/>
                  <a:gd name="T22" fmla="*/ 358 w 363"/>
                  <a:gd name="T23" fmla="*/ 399 h 641"/>
                  <a:gd name="T24" fmla="*/ 363 w 363"/>
                  <a:gd name="T25" fmla="*/ 258 h 641"/>
                  <a:gd name="T26" fmla="*/ 340 w 363"/>
                  <a:gd name="T27" fmla="*/ 125 h 641"/>
                  <a:gd name="T28" fmla="*/ 291 w 363"/>
                  <a:gd name="T29" fmla="*/ 0 h 6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63" h="641">
                    <a:moveTo>
                      <a:pt x="291" y="0"/>
                    </a:moveTo>
                    <a:lnTo>
                      <a:pt x="141" y="82"/>
                    </a:lnTo>
                    <a:lnTo>
                      <a:pt x="53" y="171"/>
                    </a:lnTo>
                    <a:lnTo>
                      <a:pt x="10" y="258"/>
                    </a:lnTo>
                    <a:lnTo>
                      <a:pt x="0" y="349"/>
                    </a:lnTo>
                    <a:lnTo>
                      <a:pt x="26" y="434"/>
                    </a:lnTo>
                    <a:lnTo>
                      <a:pt x="97" y="530"/>
                    </a:lnTo>
                    <a:lnTo>
                      <a:pt x="149" y="575"/>
                    </a:lnTo>
                    <a:lnTo>
                      <a:pt x="227" y="621"/>
                    </a:lnTo>
                    <a:lnTo>
                      <a:pt x="266" y="641"/>
                    </a:lnTo>
                    <a:lnTo>
                      <a:pt x="313" y="557"/>
                    </a:lnTo>
                    <a:lnTo>
                      <a:pt x="358" y="399"/>
                    </a:lnTo>
                    <a:lnTo>
                      <a:pt x="363" y="258"/>
                    </a:lnTo>
                    <a:lnTo>
                      <a:pt x="340" y="125"/>
                    </a:lnTo>
                    <a:lnTo>
                      <a:pt x="291" y="0"/>
                    </a:lnTo>
                    <a:close/>
                  </a:path>
                </a:pathLst>
              </a:cu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ca-ES"/>
              </a:p>
            </p:txBody>
          </p:sp>
        </p:grpSp>
        <p:sp>
          <p:nvSpPr>
            <p:cNvPr id="4103" name="Text Box 13">
              <a:extLst>
                <a:ext uri="{FF2B5EF4-FFF2-40B4-BE49-F238E27FC236}">
                  <a16:creationId xmlns:a16="http://schemas.microsoft.com/office/drawing/2014/main" id="{6D17DB76-9169-4397-8525-FDC2FE00D0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2341"/>
              <a:ext cx="272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2000" b="0">
                  <a:solidFill>
                    <a:schemeClr val="tx1"/>
                  </a:solidFill>
                  <a:cs typeface="Arial" panose="020B0604020202020204" pitchFamily="34" charset="0"/>
                </a:rPr>
                <a:t>Ω</a:t>
              </a:r>
            </a:p>
          </p:txBody>
        </p:sp>
        <p:sp>
          <p:nvSpPr>
            <p:cNvPr id="4104" name="Text Box 14">
              <a:extLst>
                <a:ext uri="{FF2B5EF4-FFF2-40B4-BE49-F238E27FC236}">
                  <a16:creationId xmlns:a16="http://schemas.microsoft.com/office/drawing/2014/main" id="{94B8F27F-806D-4403-84CA-8447DA4730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7" y="2840"/>
              <a:ext cx="273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En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05" name="Text Box 15">
              <a:extLst>
                <a:ext uri="{FF2B5EF4-FFF2-40B4-BE49-F238E27FC236}">
                  <a16:creationId xmlns:a16="http://schemas.microsoft.com/office/drawing/2014/main" id="{EEC6A771-7CBC-4659-BD50-9D45F69463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2976"/>
              <a:ext cx="271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B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06" name="Text Box 16">
              <a:extLst>
                <a:ext uri="{FF2B5EF4-FFF2-40B4-BE49-F238E27FC236}">
                  <a16:creationId xmlns:a16="http://schemas.microsoft.com/office/drawing/2014/main" id="{08E6C928-90FD-484E-B950-2A49F2D479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3" y="3060"/>
              <a:ext cx="317" cy="19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s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A∩B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F22317CE-A8C6-402D-A6D0-B0F60E67D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Axiomática de la Probabilidad</a:t>
            </a: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4E672104-9AF1-4204-99DF-826F5F613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27113"/>
            <a:ext cx="878522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Una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probabilidad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​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P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es una aplicación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P</a:t>
            </a:r>
            <a:r>
              <a:rPr lang="es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: E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lR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como: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s" altLang="es-ES" sz="2000" b="0" dirty="0">
                <a:solidFill>
                  <a:schemeClr val="tx1"/>
                </a:solidFill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s" altLang="es-ES" sz="2000" b="0" dirty="0">
                <a:solidFill>
                  <a:schemeClr val="tx1"/>
                </a:solidFill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s" altLang="es-ES" sz="2000" b="0" dirty="0">
                <a:solidFill>
                  <a:schemeClr val="tx1"/>
                </a:solidFill>
              </a:rPr>
              <a:t> </a:t>
            </a:r>
            <a:endParaRPr lang="en-US" altLang="es-ES" sz="2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altLang="es-ES" sz="10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Observación: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Propiedades: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es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124" name="Text Box 7">
            <a:extLst>
              <a:ext uri="{FF2B5EF4-FFF2-40B4-BE49-F238E27FC236}">
                <a16:creationId xmlns:a16="http://schemas.microsoft.com/office/drawing/2014/main" id="{335EE141-45B6-4597-9D76-12589C29C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  <p:graphicFrame>
        <p:nvGraphicFramePr>
          <p:cNvPr id="5125" name="Object 18">
            <a:extLst>
              <a:ext uri="{FF2B5EF4-FFF2-40B4-BE49-F238E27FC236}">
                <a16:creationId xmlns:a16="http://schemas.microsoft.com/office/drawing/2014/main" id="{095FDEBF-9C1F-4A8C-8D2A-33451F7892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4438" y="1597025"/>
          <a:ext cx="11255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8" name="Equation" r:id="rId4" imgW="583947" imgH="203112" progId="Equation.DSMT4">
                  <p:embed/>
                </p:oleObj>
              </mc:Choice>
              <mc:Fallback>
                <p:oleObj name="Equation" r:id="rId4" imgW="583947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1597025"/>
                        <a:ext cx="112553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19">
            <a:extLst>
              <a:ext uri="{FF2B5EF4-FFF2-40B4-BE49-F238E27FC236}">
                <a16:creationId xmlns:a16="http://schemas.microsoft.com/office/drawing/2014/main" id="{F775800D-E67E-4CCB-86A8-F045F1361C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4438" y="2028825"/>
          <a:ext cx="11001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9" name="Equation" r:id="rId6" imgW="571252" imgH="203112" progId="Equation.DSMT4">
                  <p:embed/>
                </p:oleObj>
              </mc:Choice>
              <mc:Fallback>
                <p:oleObj name="Equation" r:id="rId6" imgW="571252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2028825"/>
                        <a:ext cx="110013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20">
            <a:extLst>
              <a:ext uri="{FF2B5EF4-FFF2-40B4-BE49-F238E27FC236}">
                <a16:creationId xmlns:a16="http://schemas.microsoft.com/office/drawing/2014/main" id="{4855ED8F-D951-4E42-A725-D2A656D912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5388" y="2460625"/>
          <a:ext cx="46005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0" name="Equation" r:id="rId8" imgW="2387600" imgH="203200" progId="Equation.DSMT4">
                  <p:embed/>
                </p:oleObj>
              </mc:Choice>
              <mc:Fallback>
                <p:oleObj name="Equation" r:id="rId8" imgW="2387600" imgH="203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2460625"/>
                        <a:ext cx="460057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21">
            <a:extLst>
              <a:ext uri="{FF2B5EF4-FFF2-40B4-BE49-F238E27FC236}">
                <a16:creationId xmlns:a16="http://schemas.microsoft.com/office/drawing/2014/main" id="{D4E7699D-CB7E-4DF6-913E-2E7DC9BB3F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3252788"/>
          <a:ext cx="149225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1" name="Equation" r:id="rId10" imgW="774364" imgH="203112" progId="Equation.DSMT4">
                  <p:embed/>
                </p:oleObj>
              </mc:Choice>
              <mc:Fallback>
                <p:oleObj name="Equation" r:id="rId10" imgW="774364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3252788"/>
                        <a:ext cx="1492250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22">
            <a:extLst>
              <a:ext uri="{FF2B5EF4-FFF2-40B4-BE49-F238E27FC236}">
                <a16:creationId xmlns:a16="http://schemas.microsoft.com/office/drawing/2014/main" id="{8FC70FCC-5664-4976-BFC9-B9A6C66AF6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6813" y="4476750"/>
          <a:ext cx="11731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" name="Equation" r:id="rId12" imgW="609336" imgH="203112" progId="Equation.DSMT4">
                  <p:embed/>
                </p:oleObj>
              </mc:Choice>
              <mc:Fallback>
                <p:oleObj name="Equation" r:id="rId12" imgW="609336" imgH="20311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4476750"/>
                        <a:ext cx="117316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23">
            <a:extLst>
              <a:ext uri="{FF2B5EF4-FFF2-40B4-BE49-F238E27FC236}">
                <a16:creationId xmlns:a16="http://schemas.microsoft.com/office/drawing/2014/main" id="{2D7C4ACA-9A9B-4CF9-9875-B4EB80765C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2050" y="4932363"/>
          <a:ext cx="19319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Equation" r:id="rId14" imgW="1002865" imgH="228501" progId="Equation.DSMT4">
                  <p:embed/>
                </p:oleObj>
              </mc:Choice>
              <mc:Fallback>
                <p:oleObj name="Equation" r:id="rId14" imgW="1002865" imgH="228501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4932363"/>
                        <a:ext cx="1931988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24">
            <a:extLst>
              <a:ext uri="{FF2B5EF4-FFF2-40B4-BE49-F238E27FC236}">
                <a16:creationId xmlns:a16="http://schemas.microsoft.com/office/drawing/2014/main" id="{68570B48-5043-49F7-9D81-052ABE825E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2688" y="5413375"/>
          <a:ext cx="27416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Equation" r:id="rId16" imgW="1422400" imgH="203200" progId="Equation.DSMT4">
                  <p:embed/>
                </p:oleObj>
              </mc:Choice>
              <mc:Fallback>
                <p:oleObj name="Equation" r:id="rId16" imgW="1422400" imgH="203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8" y="5413375"/>
                        <a:ext cx="27416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25">
            <a:extLst>
              <a:ext uri="{FF2B5EF4-FFF2-40B4-BE49-F238E27FC236}">
                <a16:creationId xmlns:a16="http://schemas.microsoft.com/office/drawing/2014/main" id="{FD355FC8-4644-4E94-B2E6-DC9C2F739E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6338" y="5876925"/>
          <a:ext cx="43322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Equation" r:id="rId18" imgW="2247900" imgH="203200" progId="Equation.DSMT4">
                  <p:embed/>
                </p:oleObj>
              </mc:Choice>
              <mc:Fallback>
                <p:oleObj name="Equation" r:id="rId18" imgW="2247900" imgH="203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5876925"/>
                        <a:ext cx="433228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33" name="Group 27">
            <a:extLst>
              <a:ext uri="{FF2B5EF4-FFF2-40B4-BE49-F238E27FC236}">
                <a16:creationId xmlns:a16="http://schemas.microsoft.com/office/drawing/2014/main" id="{D6C8AE82-B2EC-4E1D-93B4-58FC2EC83843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3714750"/>
            <a:ext cx="4321175" cy="1801813"/>
            <a:chOff x="1066" y="2341"/>
            <a:chExt cx="3374" cy="1588"/>
          </a:xfrm>
        </p:grpSpPr>
        <p:grpSp>
          <p:nvGrpSpPr>
            <p:cNvPr id="5135" name="Group 28">
              <a:extLst>
                <a:ext uri="{FF2B5EF4-FFF2-40B4-BE49-F238E27FC236}">
                  <a16:creationId xmlns:a16="http://schemas.microsoft.com/office/drawing/2014/main" id="{867E137F-246E-4A41-8596-2680B731C5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10" y="2387"/>
              <a:ext cx="3130" cy="1542"/>
              <a:chOff x="1310" y="2387"/>
              <a:chExt cx="3130" cy="1542"/>
            </a:xfrm>
          </p:grpSpPr>
          <p:sp>
            <p:nvSpPr>
              <p:cNvPr id="5140" name="Rectangle 29">
                <a:extLst>
                  <a:ext uri="{FF2B5EF4-FFF2-40B4-BE49-F238E27FC236}">
                    <a16:creationId xmlns:a16="http://schemas.microsoft.com/office/drawing/2014/main" id="{4DBCC2EF-7A34-47B5-881D-5FCBD96D9E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0" y="2387"/>
                <a:ext cx="3130" cy="1542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5141" name="Oval 30">
                <a:extLst>
                  <a:ext uri="{FF2B5EF4-FFF2-40B4-BE49-F238E27FC236}">
                    <a16:creationId xmlns:a16="http://schemas.microsoft.com/office/drawing/2014/main" id="{FBE0244F-8F82-42EF-8B6C-7A045445FB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3" y="2523"/>
                <a:ext cx="1043" cy="1179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5142" name="Oval 31">
                <a:extLst>
                  <a:ext uri="{FF2B5EF4-FFF2-40B4-BE49-F238E27FC236}">
                    <a16:creationId xmlns:a16="http://schemas.microsoft.com/office/drawing/2014/main" id="{E0EC0508-FCD6-4CF9-9871-D615A03F8C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3" y="2750"/>
                <a:ext cx="1270" cy="771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ca-ES" altLang="ca-ES"/>
              </a:p>
            </p:txBody>
          </p:sp>
          <p:sp>
            <p:nvSpPr>
              <p:cNvPr id="5143" name="Freeform 32" descr="Wide upward diagonal">
                <a:extLst>
                  <a:ext uri="{FF2B5EF4-FFF2-40B4-BE49-F238E27FC236}">
                    <a16:creationId xmlns:a16="http://schemas.microsoft.com/office/drawing/2014/main" id="{EDFA6D85-7A1B-44FF-9E61-751E0B83C9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3" y="2809"/>
                <a:ext cx="363" cy="641"/>
              </a:xfrm>
              <a:custGeom>
                <a:avLst/>
                <a:gdLst>
                  <a:gd name="T0" fmla="*/ 291 w 363"/>
                  <a:gd name="T1" fmla="*/ 0 h 641"/>
                  <a:gd name="T2" fmla="*/ 141 w 363"/>
                  <a:gd name="T3" fmla="*/ 82 h 641"/>
                  <a:gd name="T4" fmla="*/ 53 w 363"/>
                  <a:gd name="T5" fmla="*/ 171 h 641"/>
                  <a:gd name="T6" fmla="*/ 10 w 363"/>
                  <a:gd name="T7" fmla="*/ 258 h 641"/>
                  <a:gd name="T8" fmla="*/ 0 w 363"/>
                  <a:gd name="T9" fmla="*/ 349 h 641"/>
                  <a:gd name="T10" fmla="*/ 26 w 363"/>
                  <a:gd name="T11" fmla="*/ 434 h 641"/>
                  <a:gd name="T12" fmla="*/ 97 w 363"/>
                  <a:gd name="T13" fmla="*/ 530 h 641"/>
                  <a:gd name="T14" fmla="*/ 149 w 363"/>
                  <a:gd name="T15" fmla="*/ 575 h 641"/>
                  <a:gd name="T16" fmla="*/ 227 w 363"/>
                  <a:gd name="T17" fmla="*/ 621 h 641"/>
                  <a:gd name="T18" fmla="*/ 266 w 363"/>
                  <a:gd name="T19" fmla="*/ 641 h 641"/>
                  <a:gd name="T20" fmla="*/ 313 w 363"/>
                  <a:gd name="T21" fmla="*/ 557 h 641"/>
                  <a:gd name="T22" fmla="*/ 358 w 363"/>
                  <a:gd name="T23" fmla="*/ 399 h 641"/>
                  <a:gd name="T24" fmla="*/ 363 w 363"/>
                  <a:gd name="T25" fmla="*/ 258 h 641"/>
                  <a:gd name="T26" fmla="*/ 340 w 363"/>
                  <a:gd name="T27" fmla="*/ 125 h 641"/>
                  <a:gd name="T28" fmla="*/ 291 w 363"/>
                  <a:gd name="T29" fmla="*/ 0 h 6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63" h="641">
                    <a:moveTo>
                      <a:pt x="291" y="0"/>
                    </a:moveTo>
                    <a:lnTo>
                      <a:pt x="141" y="82"/>
                    </a:lnTo>
                    <a:lnTo>
                      <a:pt x="53" y="171"/>
                    </a:lnTo>
                    <a:lnTo>
                      <a:pt x="10" y="258"/>
                    </a:lnTo>
                    <a:lnTo>
                      <a:pt x="0" y="349"/>
                    </a:lnTo>
                    <a:lnTo>
                      <a:pt x="26" y="434"/>
                    </a:lnTo>
                    <a:lnTo>
                      <a:pt x="97" y="530"/>
                    </a:lnTo>
                    <a:lnTo>
                      <a:pt x="149" y="575"/>
                    </a:lnTo>
                    <a:lnTo>
                      <a:pt x="227" y="621"/>
                    </a:lnTo>
                    <a:lnTo>
                      <a:pt x="266" y="641"/>
                    </a:lnTo>
                    <a:lnTo>
                      <a:pt x="313" y="557"/>
                    </a:lnTo>
                    <a:lnTo>
                      <a:pt x="358" y="399"/>
                    </a:lnTo>
                    <a:lnTo>
                      <a:pt x="363" y="258"/>
                    </a:lnTo>
                    <a:lnTo>
                      <a:pt x="340" y="125"/>
                    </a:lnTo>
                    <a:lnTo>
                      <a:pt x="291" y="0"/>
                    </a:lnTo>
                    <a:close/>
                  </a:path>
                </a:pathLst>
              </a:cu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ca-ES"/>
              </a:p>
            </p:txBody>
          </p:sp>
        </p:grpSp>
        <p:sp>
          <p:nvSpPr>
            <p:cNvPr id="5136" name="Text Box 33">
              <a:extLst>
                <a:ext uri="{FF2B5EF4-FFF2-40B4-BE49-F238E27FC236}">
                  <a16:creationId xmlns:a16="http://schemas.microsoft.com/office/drawing/2014/main" id="{16B5DCE3-AAEF-4C76-B93D-09223E13FA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" y="2341"/>
              <a:ext cx="271" cy="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2000" b="0">
                  <a:solidFill>
                    <a:schemeClr val="tx1"/>
                  </a:solidFill>
                  <a:cs typeface="Arial" panose="020B0604020202020204" pitchFamily="34" charset="0"/>
                </a:rPr>
                <a:t>Ω</a:t>
              </a:r>
            </a:p>
          </p:txBody>
        </p:sp>
        <p:sp>
          <p:nvSpPr>
            <p:cNvPr id="5137" name="Text Box 34">
              <a:extLst>
                <a:ext uri="{FF2B5EF4-FFF2-40B4-BE49-F238E27FC236}">
                  <a16:creationId xmlns:a16="http://schemas.microsoft.com/office/drawing/2014/main" id="{671DF905-2659-4C3F-B001-6AB04D7D3F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7" y="2840"/>
              <a:ext cx="272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En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38" name="Text Box 35">
              <a:extLst>
                <a:ext uri="{FF2B5EF4-FFF2-40B4-BE49-F238E27FC236}">
                  <a16:creationId xmlns:a16="http://schemas.microsoft.com/office/drawing/2014/main" id="{4A35B22A-D0AF-428D-9991-E5EE9ED3C6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2976"/>
              <a:ext cx="270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B</a:t>
              </a:r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39" name="Text Box 36">
              <a:extLst>
                <a:ext uri="{FF2B5EF4-FFF2-40B4-BE49-F238E27FC236}">
                  <a16:creationId xmlns:a16="http://schemas.microsoft.com/office/drawing/2014/main" id="{66E37C54-6074-4A17-8C91-D9956160DD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4" y="3060"/>
              <a:ext cx="316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l-GR" altLang="es-ES" sz="1200" b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5134" name="AutoShape 26">
            <a:extLst>
              <a:ext uri="{FF2B5EF4-FFF2-40B4-BE49-F238E27FC236}">
                <a16:creationId xmlns:a16="http://schemas.microsoft.com/office/drawing/2014/main" id="{DF1C1ED0-276C-4B75-8053-364EBA2A5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3284538"/>
            <a:ext cx="2160587" cy="5730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600" b="0">
                <a:solidFill>
                  <a:schemeClr val="tx1"/>
                </a:solidFill>
              </a:rPr>
              <a:t>Probabilidad </a:t>
            </a:r>
            <a:r>
              <a:rPr lang="es" altLang="es-ES" sz="1600" b="0">
                <a:solidFill>
                  <a:schemeClr val="tx1"/>
                </a:solidFill>
                <a:sym typeface="Wingdings" panose="05000000000000000000" pitchFamily="2" charset="2"/>
              </a:rPr>
              <a:t> </a:t>
            </a:r>
            <a:r>
              <a:rPr lang="es" altLang="es-ES" sz="1600" b="0">
                <a:solidFill>
                  <a:schemeClr val="tx1"/>
                </a:solidFill>
              </a:rPr>
              <a:t>Área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9">
            <a:extLst>
              <a:ext uri="{FF2B5EF4-FFF2-40B4-BE49-F238E27FC236}">
                <a16:creationId xmlns:a16="http://schemas.microsoft.com/office/drawing/2014/main" id="{DE3F39C1-4667-4B10-87C8-24C6900B8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488" y="1052513"/>
            <a:ext cx="4100512" cy="275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4">
            <a:extLst>
              <a:ext uri="{FF2B5EF4-FFF2-40B4-BE49-F238E27FC236}">
                <a16:creationId xmlns:a16="http://schemas.microsoft.com/office/drawing/2014/main" id="{D1C174F2-3926-43FB-AE85-DAD74EB51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Axiomática de la Probabilidad</a:t>
            </a:r>
          </a:p>
        </p:txBody>
      </p:sp>
      <p:sp>
        <p:nvSpPr>
          <p:cNvPr id="6148" name="Text Box 6">
            <a:extLst>
              <a:ext uri="{FF2B5EF4-FFF2-40B4-BE49-F238E27FC236}">
                <a16:creationId xmlns:a16="http://schemas.microsoft.com/office/drawing/2014/main" id="{0CE4E362-8633-4902-A368-04D7519B2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63625"/>
            <a:ext cx="8785225" cy="522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Ejemplo 5: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35% A, 28% B, 10% A y B</a:t>
            </a:r>
            <a:endParaRPr lang="es-ES" altLang="es-ES" sz="18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endParaRPr lang="es-ES" altLang="es-ES" sz="20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es-ES" altLang="es-ES" sz="20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s" altLang="es-ES" sz="1800" b="0" dirty="0">
                <a:solidFill>
                  <a:schemeClr val="tx1"/>
                </a:solidFill>
              </a:rPr>
              <a:t>P(A o B)?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b="0" dirty="0">
                <a:solidFill>
                  <a:srgbClr val="000099"/>
                </a:solidFill>
              </a:rPr>
              <a:t>P(AUB) = P(A) + P(B) - P(A∩B </a:t>
            </a:r>
            <a:r>
              <a:rPr lang="es" altLang="es-ES" sz="1800" b="0" dirty="0">
                <a:solidFill>
                  <a:srgbClr val="000099"/>
                </a:solidFill>
                <a:cs typeface="Arial" panose="020B0604020202020204" pitchFamily="34" charset="0"/>
              </a:rPr>
              <a:t>) </a:t>
            </a:r>
            <a:r>
              <a:rPr lang="es" altLang="es-ES" sz="1800" b="0" dirty="0">
                <a:solidFill>
                  <a:srgbClr val="000099"/>
                </a:solidFill>
              </a:rPr>
              <a:t>= 0.35 + 0.28 – 0.10 = 0.53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s" altLang="es-ES" sz="1800" b="0" dirty="0">
                <a:solidFill>
                  <a:schemeClr val="tx1"/>
                </a:solidFill>
              </a:rPr>
              <a:t>P(A pero no B)?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b="0" dirty="0">
                <a:solidFill>
                  <a:srgbClr val="000099"/>
                </a:solidFill>
              </a:rPr>
              <a:t>P(A - B) = 0.35 - 0.10 = 0.25</a:t>
            </a:r>
            <a:endParaRPr lang="es-ES" altLang="es-ES" sz="18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s" altLang="es-ES" sz="1800" b="0" dirty="0">
                <a:solidFill>
                  <a:schemeClr val="tx1"/>
                </a:solidFill>
              </a:rPr>
              <a:t>P(sólo uno)?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b="0" dirty="0">
                <a:solidFill>
                  <a:srgbClr val="000099"/>
                </a:solidFill>
              </a:rPr>
              <a:t>P(sólo A o sólo B) = 0.25 + 0.18 = 0.43</a:t>
            </a:r>
            <a:endParaRPr lang="es-ES" altLang="es-ES" sz="1800" b="0" dirty="0">
              <a:solidFill>
                <a:schemeClr val="tx1"/>
              </a:solidFill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s" altLang="es-ES" sz="1800" b="0" dirty="0">
                <a:solidFill>
                  <a:schemeClr val="tx1"/>
                </a:solidFill>
              </a:rPr>
              <a:t>P(ninguno)?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b="0" dirty="0">
                <a:solidFill>
                  <a:srgbClr val="000099"/>
                </a:solidFill>
              </a:rPr>
              <a:t>P(cab) = 1 – P(AUB) = 0.47</a:t>
            </a:r>
            <a:endParaRPr lang="en-US" altLang="es-ES" sz="1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AFA0475F-FE99-4574-A9AE-EEFF5BEAD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Pro</a:t>
            </a:r>
            <a:r>
              <a:rPr lang="es-ES" altLang="es-ES" dirty="0" err="1"/>
              <a:t>babilidad</a:t>
            </a:r>
            <a:r>
              <a:rPr lang="es-ES" altLang="es-ES" dirty="0"/>
              <a:t> Condicionada y Teorema de </a:t>
            </a:r>
            <a:r>
              <a:rPr lang="es" altLang="es-ES" dirty="0"/>
              <a:t>Bayes</a:t>
            </a:r>
          </a:p>
        </p:txBody>
      </p:sp>
      <p:sp>
        <p:nvSpPr>
          <p:cNvPr id="7171" name="Text Box 6">
            <a:extLst>
              <a:ext uri="{FF2B5EF4-FFF2-40B4-BE49-F238E27FC236}">
                <a16:creationId xmlns:a16="http://schemas.microsoft.com/office/drawing/2014/main" id="{90444CE8-FA4F-4017-A70C-D88C1524A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52513"/>
            <a:ext cx="8785225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Probabilidad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s" altLang="es-ES" b="0" dirty="0">
                <a:solidFill>
                  <a:srgbClr val="FF0000"/>
                </a:solidFill>
              </a:rPr>
              <a:t>ondicionada</a:t>
            </a:r>
            <a:r>
              <a:rPr lang="es" altLang="es-ES" dirty="0"/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de A sabiendo que se ha dado B: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Ejemplo 6: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M1 60% piezas, M2 40% piezas, P(D/M1) = 0.03, P(D/M2) = 0.02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s" altLang="es-ES" sz="1800" b="0" dirty="0">
                <a:solidFill>
                  <a:schemeClr val="tx1"/>
                </a:solidFill>
                <a:cs typeface="Times New Roman" panose="02020603050405020304" pitchFamily="18" charset="0"/>
              </a:rPr>
              <a:t>P(D)?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b="0" dirty="0">
                <a:solidFill>
                  <a:srgbClr val="000099"/>
                </a:solidFill>
              </a:rPr>
              <a:t>P(D) = P( M1∩D ) + P( M2∩D) =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b="0" dirty="0">
                <a:solidFill>
                  <a:srgbClr val="000099"/>
                </a:solidFill>
              </a:rPr>
              <a:t>= 0,018 + 0.008 = 0.026</a:t>
            </a:r>
            <a:endParaRPr lang="ca-ES" altLang="es-ES" sz="18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8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8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AutoNum type="alphaLcParenR"/>
            </a:pPr>
            <a:r>
              <a:rPr lang="es" altLang="es-ES" sz="1800" b="0" dirty="0">
                <a:solidFill>
                  <a:schemeClr val="tx1"/>
                </a:solidFill>
                <a:cs typeface="Times New Roman" panose="02020603050405020304" pitchFamily="18" charset="0"/>
              </a:rPr>
              <a:t>P(M1/D)?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P(M1/D) = P(M1∩D ) / P(D) = 0.018 / 0.026 = </a:t>
            </a:r>
            <a:r>
              <a:rPr lang="es" altLang="es-ES" sz="1800" b="0" dirty="0">
                <a:solidFill>
                  <a:srgbClr val="000099"/>
                </a:solidFill>
              </a:rPr>
              <a:t>0.69</a:t>
            </a:r>
          </a:p>
        </p:txBody>
      </p:sp>
      <p:sp>
        <p:nvSpPr>
          <p:cNvPr id="7172" name="Text Box 7">
            <a:extLst>
              <a:ext uri="{FF2B5EF4-FFF2-40B4-BE49-F238E27FC236}">
                <a16:creationId xmlns:a16="http://schemas.microsoft.com/office/drawing/2014/main" id="{D7023BB6-5A97-410A-91C9-4644F5323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  <p:graphicFrame>
        <p:nvGraphicFramePr>
          <p:cNvPr id="7173" name="Object 12">
            <a:extLst>
              <a:ext uri="{FF2B5EF4-FFF2-40B4-BE49-F238E27FC236}">
                <a16:creationId xmlns:a16="http://schemas.microsoft.com/office/drawing/2014/main" id="{FAAA0521-AF5D-4B14-80D7-5F2DEB317D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423816"/>
              </p:ext>
            </p:extLst>
          </p:nvPr>
        </p:nvGraphicFramePr>
        <p:xfrm>
          <a:off x="2865401" y="1687296"/>
          <a:ext cx="2516188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4" imgW="1308100" imgH="419100" progId="Equation.DSMT4">
                  <p:embed/>
                </p:oleObj>
              </mc:Choice>
              <mc:Fallback>
                <p:oleObj name="Equation" r:id="rId4" imgW="1308100" imgH="419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401" y="1687296"/>
                        <a:ext cx="2516188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74" name="Group 50">
            <a:extLst>
              <a:ext uri="{FF2B5EF4-FFF2-40B4-BE49-F238E27FC236}">
                <a16:creationId xmlns:a16="http://schemas.microsoft.com/office/drawing/2014/main" id="{C845FA93-81D0-43C3-AA6F-3F1E2EC3C9DE}"/>
              </a:ext>
            </a:extLst>
          </p:cNvPr>
          <p:cNvGrpSpPr>
            <a:grpSpLocks/>
          </p:cNvGrpSpPr>
          <p:nvPr/>
        </p:nvGrpSpPr>
        <p:grpSpPr bwMode="auto">
          <a:xfrm>
            <a:off x="4932040" y="3670523"/>
            <a:ext cx="4391025" cy="1990725"/>
            <a:chOff x="3198" y="2296"/>
            <a:chExt cx="2494" cy="1062"/>
          </a:xfrm>
        </p:grpSpPr>
        <p:sp>
          <p:nvSpPr>
            <p:cNvPr id="7175" name="Text Box 27">
              <a:extLst>
                <a:ext uri="{FF2B5EF4-FFF2-40B4-BE49-F238E27FC236}">
                  <a16:creationId xmlns:a16="http://schemas.microsoft.com/office/drawing/2014/main" id="{B42F956C-FB9D-4775-95C2-50CE1F356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2487"/>
              <a:ext cx="272" cy="1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>
                  <a:solidFill>
                    <a:srgbClr val="006600"/>
                  </a:solidFill>
                </a:rPr>
                <a:t>M1</a:t>
              </a:r>
            </a:p>
          </p:txBody>
        </p:sp>
        <p:sp>
          <p:nvSpPr>
            <p:cNvPr id="7176" name="Text Box 28">
              <a:extLst>
                <a:ext uri="{FF2B5EF4-FFF2-40B4-BE49-F238E27FC236}">
                  <a16:creationId xmlns:a16="http://schemas.microsoft.com/office/drawing/2014/main" id="{30FAB675-59FC-4FA3-A092-11FD1392A1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3031"/>
              <a:ext cx="272" cy="1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>
                  <a:solidFill>
                    <a:srgbClr val="006600"/>
                  </a:solidFill>
                </a:rPr>
                <a:t>M2</a:t>
              </a:r>
            </a:p>
          </p:txBody>
        </p:sp>
        <p:sp>
          <p:nvSpPr>
            <p:cNvPr id="7177" name="Text Box 29">
              <a:extLst>
                <a:ext uri="{FF2B5EF4-FFF2-40B4-BE49-F238E27FC236}">
                  <a16:creationId xmlns:a16="http://schemas.microsoft.com/office/drawing/2014/main" id="{9058D204-5A1F-42CF-A0E3-4E3F69449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2297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>
                  <a:solidFill>
                    <a:srgbClr val="006600"/>
                  </a:solidFill>
                </a:rPr>
                <a:t>D</a:t>
              </a:r>
            </a:p>
          </p:txBody>
        </p:sp>
        <p:sp>
          <p:nvSpPr>
            <p:cNvPr id="7178" name="Text Box 30">
              <a:extLst>
                <a:ext uri="{FF2B5EF4-FFF2-40B4-BE49-F238E27FC236}">
                  <a16:creationId xmlns:a16="http://schemas.microsoft.com/office/drawing/2014/main" id="{D9F4208B-C430-48E3-AB3F-DFF3DAC77C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2614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>
                  <a:solidFill>
                    <a:srgbClr val="006600"/>
                  </a:solidFill>
                </a:rPr>
                <a:t>¬D</a:t>
              </a:r>
            </a:p>
          </p:txBody>
        </p:sp>
        <p:sp>
          <p:nvSpPr>
            <p:cNvPr id="7179" name="Text Box 31">
              <a:extLst>
                <a:ext uri="{FF2B5EF4-FFF2-40B4-BE49-F238E27FC236}">
                  <a16:creationId xmlns:a16="http://schemas.microsoft.com/office/drawing/2014/main" id="{AF328649-BEB4-4CF8-AD84-5DDA5299D4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2895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>
                  <a:solidFill>
                    <a:srgbClr val="006600"/>
                  </a:solidFill>
                </a:rPr>
                <a:t>D</a:t>
              </a:r>
            </a:p>
          </p:txBody>
        </p:sp>
        <p:sp>
          <p:nvSpPr>
            <p:cNvPr id="7180" name="Text Box 32">
              <a:extLst>
                <a:ext uri="{FF2B5EF4-FFF2-40B4-BE49-F238E27FC236}">
                  <a16:creationId xmlns:a16="http://schemas.microsoft.com/office/drawing/2014/main" id="{29EEA013-2B37-4C95-B2A1-B8D8534D05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3212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>
                  <a:solidFill>
                    <a:srgbClr val="006600"/>
                  </a:solidFill>
                </a:rPr>
                <a:t>¬D</a:t>
              </a:r>
            </a:p>
          </p:txBody>
        </p:sp>
        <p:sp>
          <p:nvSpPr>
            <p:cNvPr id="7181" name="Line 33">
              <a:extLst>
                <a:ext uri="{FF2B5EF4-FFF2-40B4-BE49-F238E27FC236}">
                  <a16:creationId xmlns:a16="http://schemas.microsoft.com/office/drawing/2014/main" id="{14DEA240-8190-4D65-A57E-86467EE89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4" y="2614"/>
              <a:ext cx="317" cy="227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2" name="Line 34">
              <a:extLst>
                <a:ext uri="{FF2B5EF4-FFF2-40B4-BE49-F238E27FC236}">
                  <a16:creationId xmlns:a16="http://schemas.microsoft.com/office/drawing/2014/main" id="{DE89879F-11B8-4D1D-B72E-A285D685EA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4" y="2841"/>
              <a:ext cx="317" cy="227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3" name="Line 35">
              <a:extLst>
                <a:ext uri="{FF2B5EF4-FFF2-40B4-BE49-F238E27FC236}">
                  <a16:creationId xmlns:a16="http://schemas.microsoft.com/office/drawing/2014/main" id="{2B3F5CD1-E57A-44ED-A749-E5BBC59114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9" y="2432"/>
              <a:ext cx="317" cy="136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4" name="Line 36">
              <a:extLst>
                <a:ext uri="{FF2B5EF4-FFF2-40B4-BE49-F238E27FC236}">
                  <a16:creationId xmlns:a16="http://schemas.microsoft.com/office/drawing/2014/main" id="{249559A7-CA10-48C2-A8C2-4F663AC195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9" y="2568"/>
              <a:ext cx="317" cy="91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5" name="Line 37">
              <a:extLst>
                <a:ext uri="{FF2B5EF4-FFF2-40B4-BE49-F238E27FC236}">
                  <a16:creationId xmlns:a16="http://schemas.microsoft.com/office/drawing/2014/main" id="{EFBC812E-4E5E-45B7-BF45-72D46526DF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9" y="3022"/>
              <a:ext cx="317" cy="136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6" name="Line 38">
              <a:extLst>
                <a:ext uri="{FF2B5EF4-FFF2-40B4-BE49-F238E27FC236}">
                  <a16:creationId xmlns:a16="http://schemas.microsoft.com/office/drawing/2014/main" id="{8419CA78-6A6E-4AD4-ABC2-18E803B61A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9" y="3158"/>
              <a:ext cx="317" cy="91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87" name="Text Box 39">
              <a:extLst>
                <a:ext uri="{FF2B5EF4-FFF2-40B4-BE49-F238E27FC236}">
                  <a16:creationId xmlns:a16="http://schemas.microsoft.com/office/drawing/2014/main" id="{90DFF3D7-61D7-4E6C-ABAE-B17ECCD2A4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8" y="2523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rgbClr val="FF0000"/>
                  </a:solidFill>
                </a:rPr>
                <a:t>0.6</a:t>
              </a:r>
            </a:p>
          </p:txBody>
        </p:sp>
        <p:sp>
          <p:nvSpPr>
            <p:cNvPr id="7188" name="Text Box 41">
              <a:extLst>
                <a:ext uri="{FF2B5EF4-FFF2-40B4-BE49-F238E27FC236}">
                  <a16:creationId xmlns:a16="http://schemas.microsoft.com/office/drawing/2014/main" id="{472C2120-3BD8-467D-961C-3B1FB11D31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8" y="2977"/>
              <a:ext cx="27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rgbClr val="FF0000"/>
                  </a:solidFill>
                </a:rPr>
                <a:t>0.4</a:t>
              </a:r>
            </a:p>
          </p:txBody>
        </p:sp>
        <p:sp>
          <p:nvSpPr>
            <p:cNvPr id="7189" name="Text Box 42">
              <a:extLst>
                <a:ext uri="{FF2B5EF4-FFF2-40B4-BE49-F238E27FC236}">
                  <a16:creationId xmlns:a16="http://schemas.microsoft.com/office/drawing/2014/main" id="{EC13EEB2-5FFC-4DA1-82BD-9E99267087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4" y="2304"/>
              <a:ext cx="317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rgbClr val="FF0000"/>
                  </a:solidFill>
                </a:rPr>
                <a:t>0.03</a:t>
              </a:r>
            </a:p>
          </p:txBody>
        </p:sp>
        <p:sp>
          <p:nvSpPr>
            <p:cNvPr id="7190" name="Text Box 44">
              <a:extLst>
                <a:ext uri="{FF2B5EF4-FFF2-40B4-BE49-F238E27FC236}">
                  <a16:creationId xmlns:a16="http://schemas.microsoft.com/office/drawing/2014/main" id="{760C61D9-842A-4D3C-87C8-93CE1BD6DF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3" y="2886"/>
              <a:ext cx="317" cy="1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rgbClr val="FF0000"/>
                  </a:solidFill>
                </a:rPr>
                <a:t>0.02</a:t>
              </a:r>
            </a:p>
          </p:txBody>
        </p:sp>
        <p:sp>
          <p:nvSpPr>
            <p:cNvPr id="7191" name="Line 46">
              <a:extLst>
                <a:ext uri="{FF2B5EF4-FFF2-40B4-BE49-F238E27FC236}">
                  <a16:creationId xmlns:a16="http://schemas.microsoft.com/office/drawing/2014/main" id="{2A0F0763-CE5B-4BE5-8C2A-6345C31C6B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0" y="238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92" name="Text Box 47">
              <a:extLst>
                <a:ext uri="{FF2B5EF4-FFF2-40B4-BE49-F238E27FC236}">
                  <a16:creationId xmlns:a16="http://schemas.microsoft.com/office/drawing/2014/main" id="{3E89BDD1-F4FC-4EC8-93F9-0AD69BBAAD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2" y="2296"/>
              <a:ext cx="1020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chemeClr val="tx1"/>
                  </a:solidFill>
                </a:rPr>
                <a:t>P(M1 </a:t>
              </a:r>
              <a:r>
                <a:rPr lang="es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∩D) = 0.6*0.03</a:t>
              </a:r>
            </a:p>
          </p:txBody>
        </p:sp>
        <p:sp>
          <p:nvSpPr>
            <p:cNvPr id="7193" name="Line 48">
              <a:extLst>
                <a:ext uri="{FF2B5EF4-FFF2-40B4-BE49-F238E27FC236}">
                  <a16:creationId xmlns:a16="http://schemas.microsoft.com/office/drawing/2014/main" id="{976BA660-D48E-4C2E-BF55-A4645F9A8B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0" y="2985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ca-ES"/>
            </a:p>
          </p:txBody>
        </p:sp>
        <p:sp>
          <p:nvSpPr>
            <p:cNvPr id="7194" name="Text Box 49">
              <a:extLst>
                <a:ext uri="{FF2B5EF4-FFF2-40B4-BE49-F238E27FC236}">
                  <a16:creationId xmlns:a16="http://schemas.microsoft.com/office/drawing/2014/main" id="{A9DA5531-1C88-4A3F-963E-FBE4CBE746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2" y="2894"/>
              <a:ext cx="1020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" altLang="es-ES" sz="1200" b="0">
                  <a:solidFill>
                    <a:schemeClr val="tx1"/>
                  </a:solidFill>
                </a:rPr>
                <a:t>P(M2 </a:t>
              </a:r>
              <a:r>
                <a:rPr lang="es" altLang="es-ES" sz="1200" b="0">
                  <a:solidFill>
                    <a:schemeClr val="tx1"/>
                  </a:solidFill>
                  <a:cs typeface="Arial" panose="020B0604020202020204" pitchFamily="34" charset="0"/>
                </a:rPr>
                <a:t>∩D) = 0.4*0.02</a:t>
              </a:r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67337CEE-E497-4E79-ACA3-92512E317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Pro</a:t>
            </a:r>
            <a:r>
              <a:rPr lang="es-ES" altLang="es-ES" dirty="0" err="1"/>
              <a:t>babilidad</a:t>
            </a:r>
            <a:r>
              <a:rPr lang="es-ES" altLang="es-ES" dirty="0"/>
              <a:t> Condicionada y Teorema de </a:t>
            </a:r>
            <a:r>
              <a:rPr lang="es" altLang="es-ES" dirty="0"/>
              <a:t>Bayes</a:t>
            </a:r>
          </a:p>
        </p:txBody>
      </p:sp>
      <p:sp>
        <p:nvSpPr>
          <p:cNvPr id="8195" name="Text Box 6">
            <a:extLst>
              <a:ext uri="{FF2B5EF4-FFF2-40B4-BE49-F238E27FC236}">
                <a16:creationId xmlns:a16="http://schemas.microsoft.com/office/drawing/2014/main" id="{1A10DF4C-F547-48A3-A378-A77F28785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63625"/>
            <a:ext cx="8785225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 y B son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independientes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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P(A∩B) = P(A)*P(B)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 y B son independientes </a:t>
            </a:r>
            <a:r>
              <a:rPr lang="es" altLang="es-ES" b="0" dirty="0">
                <a:solidFill>
                  <a:srgbClr val="000099"/>
                </a:solidFill>
                <a:sym typeface="Wingdings" panose="05000000000000000000" pitchFamily="2" charset="2"/>
              </a:rPr>
              <a:t>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P(A/B) = P(A)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y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P(B/A) = P(B)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¡Atención!: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independientes ≠ incompatibles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400" b="0" dirty="0">
              <a:solidFill>
                <a:srgbClr val="FF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Teorema de Bayes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600" b="0" dirty="0">
              <a:solidFill>
                <a:srgbClr val="0000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Ejemplo 7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(continúa del 6):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1800" b="0" dirty="0">
                <a:solidFill>
                  <a:schemeClr val="tx1"/>
                </a:solidFill>
              </a:rPr>
              <a:t>P(M1/D)?</a:t>
            </a:r>
          </a:p>
          <a:p>
            <a:pPr lvl="2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1800" b="0" dirty="0">
                <a:solidFill>
                  <a:srgbClr val="000099"/>
                </a:solidFill>
              </a:rPr>
              <a:t>P(M1/D) = P(D/M1)*P(M1) / P(D) = 0.03*0.6 / 0.026 = 0.69</a:t>
            </a:r>
          </a:p>
        </p:txBody>
      </p:sp>
      <p:graphicFrame>
        <p:nvGraphicFramePr>
          <p:cNvPr id="8196" name="Object 31">
            <a:extLst>
              <a:ext uri="{FF2B5EF4-FFF2-40B4-BE49-F238E27FC236}">
                <a16:creationId xmlns:a16="http://schemas.microsoft.com/office/drawing/2014/main" id="{571D821C-E0BE-47A9-A347-39D804C8F4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9525" y="3741738"/>
          <a:ext cx="31035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4" imgW="1612900" imgH="419100" progId="Equation.DSMT4">
                  <p:embed/>
                </p:oleObj>
              </mc:Choice>
              <mc:Fallback>
                <p:oleObj name="Equation" r:id="rId4" imgW="1612900" imgH="4191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3741738"/>
                        <a:ext cx="3103563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AutoShape 32">
            <a:extLst>
              <a:ext uri="{FF2B5EF4-FFF2-40B4-BE49-F238E27FC236}">
                <a16:creationId xmlns:a16="http://schemas.microsoft.com/office/drawing/2014/main" id="{59C08BA5-0AB4-40E9-9FF5-4A18DFF1E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8082" y="2649327"/>
            <a:ext cx="2449215" cy="149975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400" b="0" dirty="0">
                <a:solidFill>
                  <a:schemeClr val="tx1"/>
                </a:solidFill>
              </a:rPr>
              <a:t>Nos permite obtener </a:t>
            </a:r>
            <a:r>
              <a:rPr lang="es-ES" altLang="es-ES" sz="1400" b="0" dirty="0">
                <a:solidFill>
                  <a:schemeClr val="tx1"/>
                </a:solidFill>
              </a:rPr>
              <a:t>una</a:t>
            </a:r>
          </a:p>
          <a:p>
            <a:pPr algn="ctr" eaLnBrk="1" hangingPunct="1"/>
            <a:r>
              <a:rPr lang="es-ES" altLang="es-ES" sz="1400" b="0" dirty="0">
                <a:solidFill>
                  <a:schemeClr val="tx1"/>
                </a:solidFill>
              </a:rPr>
              <a:t>probabilidad</a:t>
            </a:r>
            <a:r>
              <a:rPr lang="es" altLang="es-ES" sz="1400" b="0" dirty="0">
                <a:solidFill>
                  <a:schemeClr val="tx1"/>
                </a:solidFill>
              </a:rPr>
              <a:t> condicionada a</a:t>
            </a:r>
          </a:p>
          <a:p>
            <a:pPr algn="ctr" eaLnBrk="1" hangingPunct="1"/>
            <a:r>
              <a:rPr lang="es" altLang="es-ES" sz="1400" b="0" dirty="0">
                <a:solidFill>
                  <a:schemeClr val="tx1"/>
                </a:solidFill>
              </a:rPr>
              <a:t>partir de la </a:t>
            </a:r>
            <a:r>
              <a:rPr lang="es-ES" altLang="es-ES" sz="1400" b="0" dirty="0">
                <a:solidFill>
                  <a:schemeClr val="tx1"/>
                </a:solidFill>
              </a:rPr>
              <a:t>probabilidad</a:t>
            </a:r>
          </a:p>
          <a:p>
            <a:pPr algn="ctr" eaLnBrk="1" hangingPunct="1"/>
            <a:r>
              <a:rPr lang="es-ES" altLang="es-ES" sz="1400" b="0" dirty="0">
                <a:solidFill>
                  <a:schemeClr val="tx1"/>
                </a:solidFill>
              </a:rPr>
              <a:t>condicionada</a:t>
            </a:r>
            <a:r>
              <a:rPr lang="es" altLang="es-ES" sz="1400" b="0" dirty="0">
                <a:solidFill>
                  <a:schemeClr val="tx1"/>
                </a:solidFill>
              </a:rPr>
              <a:t> contraria</a:t>
            </a:r>
          </a:p>
        </p:txBody>
      </p:sp>
      <p:sp>
        <p:nvSpPr>
          <p:cNvPr id="8198" name="Line 33">
            <a:extLst>
              <a:ext uri="{FF2B5EF4-FFF2-40B4-BE49-F238E27FC236}">
                <a16:creationId xmlns:a16="http://schemas.microsoft.com/office/drawing/2014/main" id="{3A9A98E1-45C1-4542-B597-C6CD0FBD72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5962" y="3429000"/>
            <a:ext cx="572119" cy="60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ca-E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40DB5DD6-D834-4E85-AA59-2DB880329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Diagramas de Árbol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9E30CC9A-24C2-437C-A3DA-A59FA05FA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42988"/>
            <a:ext cx="8785225" cy="557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92188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730375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Serie de experimentos secuenciales, cada uno de ellos con dos (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o más)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posibles resultados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FF0000"/>
                </a:solidFill>
                <a:sym typeface="Wingdings" panose="05000000000000000000" pitchFamily="2" charset="2"/>
              </a:rPr>
              <a:t>Ejemplo 9: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lanzar dado; si dado &lt; 3  C1, de lo contrario  C2; </a:t>
            </a:r>
            <a:br>
              <a:rPr lang="ca-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</a:b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C1: 8 piezas (3 defect.), C2: 10 piezas (4 defect.); </a:t>
            </a:r>
            <a:r>
              <a:rPr lang="es" altLang="es-ES" sz="2000" b="0" dirty="0">
                <a:solidFill>
                  <a:schemeClr val="tx1"/>
                </a:solidFill>
                <a:sym typeface="Wingdings" panose="05000000000000000000" pitchFamily="2" charset="2"/>
              </a:rPr>
              <a:t>P(defect.)?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200" b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P(D) = 3/24 + 8/30 = 47/120 = 0.4</a:t>
            </a:r>
          </a:p>
        </p:txBody>
      </p:sp>
      <p:pic>
        <p:nvPicPr>
          <p:cNvPr id="9220" name="Picture 10">
            <a:extLst>
              <a:ext uri="{FF2B5EF4-FFF2-40B4-BE49-F238E27FC236}">
                <a16:creationId xmlns:a16="http://schemas.microsoft.com/office/drawing/2014/main" id="{9F6B7901-23FB-41C4-B7A4-1F245404F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711450"/>
            <a:ext cx="6108700" cy="330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0000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14623</TotalTime>
  <Words>760</Words>
  <Application>Microsoft Office PowerPoint</Application>
  <PresentationFormat>Presentación en pantalla (4:3)</PresentationFormat>
  <Paragraphs>118</Paragraphs>
  <Slides>8</Slides>
  <Notes>8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新細明體</vt:lpstr>
      <vt:lpstr>Arial</vt:lpstr>
      <vt:lpstr>Arial Black</vt:lpstr>
      <vt:lpstr>Times New Roman</vt:lpstr>
      <vt:lpstr>Wingdings</vt:lpstr>
      <vt:lpstr>Diseño predeterminado</vt:lpstr>
      <vt:lpstr>Equation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Ángel Alejandro Juan Pérez</dc:creator>
  <cp:lastModifiedBy>UPC</cp:lastModifiedBy>
  <cp:revision>912</cp:revision>
  <dcterms:created xsi:type="dcterms:W3CDTF">2003-01-27T23:00:03Z</dcterms:created>
  <dcterms:modified xsi:type="dcterms:W3CDTF">2025-10-29T16:02:16Z</dcterms:modified>
</cp:coreProperties>
</file>