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65" r:id="rId2"/>
    <p:sldId id="464" r:id="rId3"/>
    <p:sldId id="487" r:id="rId4"/>
    <p:sldId id="488" r:id="rId5"/>
    <p:sldId id="489" r:id="rId6"/>
    <p:sldId id="490" r:id="rId7"/>
    <p:sldId id="491" r:id="rId8"/>
    <p:sldId id="496" r:id="rId9"/>
    <p:sldId id="492" r:id="rId10"/>
    <p:sldId id="493" r:id="rId11"/>
    <p:sldId id="494" r:id="rId12"/>
    <p:sldId id="495" r:id="rId13"/>
  </p:sldIdLst>
  <p:sldSz cx="9144000" cy="6858000" type="screen4x3"/>
  <p:notesSz cx="7099300" cy="10234613"/>
  <p:defaultTextStyle>
    <a:defPPr>
      <a:defRPr lang="en"/>
    </a:defPPr>
    <a:lvl1pPr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CFF"/>
    <a:srgbClr val="006699"/>
    <a:srgbClr val="0066CC"/>
    <a:srgbClr val="006600"/>
    <a:srgbClr val="000099"/>
    <a:srgbClr val="FF0000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12" autoAdjust="0"/>
    <p:restoredTop sz="94660" autoAdjust="0"/>
  </p:normalViewPr>
  <p:slideViewPr>
    <p:cSldViewPr>
      <p:cViewPr varScale="1">
        <p:scale>
          <a:sx n="63" d="100"/>
          <a:sy n="63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9056B8FF-75DA-4421-AD2E-1B69369078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481766B1-E0F9-47C8-9A5C-DBC80BBA4FE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8" name="Rectangle 4">
            <a:extLst>
              <a:ext uri="{FF2B5EF4-FFF2-40B4-BE49-F238E27FC236}">
                <a16:creationId xmlns:a16="http://schemas.microsoft.com/office/drawing/2014/main" id="{CEB8B757-772F-47D6-9FF3-041F563229C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FA3D4396-157E-48CB-B5A9-EE53FB33730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628B209A-13EF-4EF0-B901-38826282A0F3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1026">
            <a:extLst>
              <a:ext uri="{FF2B5EF4-FFF2-40B4-BE49-F238E27FC236}">
                <a16:creationId xmlns:a16="http://schemas.microsoft.com/office/drawing/2014/main" id="{8DD1B0E2-E2EA-42AA-9FB9-2CAEC09C5A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249859" name="Rectangle 1027">
            <a:extLst>
              <a:ext uri="{FF2B5EF4-FFF2-40B4-BE49-F238E27FC236}">
                <a16:creationId xmlns:a16="http://schemas.microsoft.com/office/drawing/2014/main" id="{F50AD1D0-695D-4F49-89FF-5AC0660FE1D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559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14340" name="Rectangle 1028">
            <a:extLst>
              <a:ext uri="{FF2B5EF4-FFF2-40B4-BE49-F238E27FC236}">
                <a16:creationId xmlns:a16="http://schemas.microsoft.com/office/drawing/2014/main" id="{6509F99E-1F9E-4C8A-BE02-7DC6A6B8909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7750" y="790575"/>
            <a:ext cx="5057775" cy="3792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9861" name="Rectangle 1029">
            <a:extLst>
              <a:ext uri="{FF2B5EF4-FFF2-40B4-BE49-F238E27FC236}">
                <a16:creationId xmlns:a16="http://schemas.microsoft.com/office/drawing/2014/main" id="{BF966DD5-9A36-408C-9345-5ABE648C37A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5200" y="4900613"/>
            <a:ext cx="5224463" cy="4583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noProof="0"/>
              <a:t>Haga clic para modificar el estilo de texto del patrón</a:t>
            </a:r>
          </a:p>
          <a:p>
            <a:pPr lvl="1"/>
            <a:r>
              <a:rPr lang="es-ES" altLang="es-ES" noProof="0"/>
              <a:t>Segundo nivel</a:t>
            </a:r>
          </a:p>
          <a:p>
            <a:pPr lvl="2"/>
            <a:r>
              <a:rPr lang="es-ES" altLang="es-ES" noProof="0"/>
              <a:t>Tercer nivel</a:t>
            </a:r>
          </a:p>
          <a:p>
            <a:pPr lvl="3"/>
            <a:r>
              <a:rPr lang="es-ES" altLang="es-ES" noProof="0"/>
              <a:t>Cuarto nivel</a:t>
            </a:r>
          </a:p>
          <a:p>
            <a:pPr lvl="4"/>
            <a:r>
              <a:rPr lang="es-ES" altLang="es-ES" noProof="0"/>
              <a:t>Quinto nivel</a:t>
            </a:r>
          </a:p>
        </p:txBody>
      </p:sp>
      <p:sp>
        <p:nvSpPr>
          <p:cNvPr id="249862" name="Rectangle 1030">
            <a:extLst>
              <a:ext uri="{FF2B5EF4-FFF2-40B4-BE49-F238E27FC236}">
                <a16:creationId xmlns:a16="http://schemas.microsoft.com/office/drawing/2014/main" id="{401AA236-0970-4F76-B340-4DA171CDDDF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249863" name="Rectangle 1031">
            <a:extLst>
              <a:ext uri="{FF2B5EF4-FFF2-40B4-BE49-F238E27FC236}">
                <a16:creationId xmlns:a16="http://schemas.microsoft.com/office/drawing/2014/main" id="{6A7494A4-AFE2-4085-AF32-2ABD7022D4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B227A244-634D-4E74-90D8-6C5243C5C41D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31">
            <a:extLst>
              <a:ext uri="{FF2B5EF4-FFF2-40B4-BE49-F238E27FC236}">
                <a16:creationId xmlns:a16="http://schemas.microsoft.com/office/drawing/2014/main" id="{684D27D3-4CDD-49DE-9A03-0BB3E64B3B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533935D-6531-4294-B4F9-1605CA215075}" type="slidenum">
              <a:rPr lang="en-US" altLang="es-ES"/>
              <a:pPr eaLnBrk="1" hangingPunct="1">
                <a:spcBef>
                  <a:spcPct val="0"/>
                </a:spcBef>
              </a:pPr>
              <a:t>1</a:t>
            </a:fld>
            <a:endParaRPr lang="en-US" altLang="es-E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C269518E-3334-4FD4-B9B9-C3CC739CAC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4C8CD234-1E43-4E1E-8F13-833837A6C1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31">
            <a:extLst>
              <a:ext uri="{FF2B5EF4-FFF2-40B4-BE49-F238E27FC236}">
                <a16:creationId xmlns:a16="http://schemas.microsoft.com/office/drawing/2014/main" id="{89910A6A-3EAE-4D4F-BF5A-E07519EA9F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BBDCC6-1D25-40A4-BACD-7A3C8FBF5CD1}" type="slidenum">
              <a:rPr lang="en-US" altLang="es-ES"/>
              <a:pPr eaLnBrk="1" hangingPunct="1">
                <a:spcBef>
                  <a:spcPct val="0"/>
                </a:spcBef>
              </a:pPr>
              <a:t>10</a:t>
            </a:fld>
            <a:endParaRPr lang="en-US" altLang="es-ES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68CC4307-126C-49F9-A895-3CFC3BC11C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0CE91731-CC7A-47D7-BACE-496CA3918B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31">
            <a:extLst>
              <a:ext uri="{FF2B5EF4-FFF2-40B4-BE49-F238E27FC236}">
                <a16:creationId xmlns:a16="http://schemas.microsoft.com/office/drawing/2014/main" id="{4B5DD201-B1FF-48C7-B9C7-391FC8F48E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5F8C63A-F88A-421F-A276-B5FDBA81820A}" type="slidenum">
              <a:rPr lang="en-US" altLang="es-ES"/>
              <a:pPr eaLnBrk="1" hangingPunct="1">
                <a:spcBef>
                  <a:spcPct val="0"/>
                </a:spcBef>
              </a:pPr>
              <a:t>11</a:t>
            </a:fld>
            <a:endParaRPr lang="en-US" altLang="es-ES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6AE60020-9957-4E13-95AE-0265C6D186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7350C4BF-FC76-4C92-9E43-8ADEC12141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>
            <a:extLst>
              <a:ext uri="{FF2B5EF4-FFF2-40B4-BE49-F238E27FC236}">
                <a16:creationId xmlns:a16="http://schemas.microsoft.com/office/drawing/2014/main" id="{94D1B6FF-94A6-4FAC-9089-9551D79681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D9E296-1278-4901-97E1-D286793DCFBF}" type="slidenum">
              <a:rPr lang="en-US" altLang="es-ES"/>
              <a:pPr eaLnBrk="1" hangingPunct="1">
                <a:spcBef>
                  <a:spcPct val="0"/>
                </a:spcBef>
              </a:pPr>
              <a:t>12</a:t>
            </a:fld>
            <a:endParaRPr lang="en-US" altLang="es-ES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077D5AF6-4E34-4A97-B314-29F2582984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6BE26BB-0A68-4624-816B-DE344BE979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31">
            <a:extLst>
              <a:ext uri="{FF2B5EF4-FFF2-40B4-BE49-F238E27FC236}">
                <a16:creationId xmlns:a16="http://schemas.microsoft.com/office/drawing/2014/main" id="{AEEB136B-E8F6-4900-8D5B-0825C3299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0619C6A-E5F6-46D0-8DF8-949A4E7EDE8B}" type="slidenum">
              <a:rPr lang="en-US" altLang="es-ES"/>
              <a:pPr eaLnBrk="1" hangingPunct="1">
                <a:spcBef>
                  <a:spcPct val="0"/>
                </a:spcBef>
              </a:pPr>
              <a:t>2</a:t>
            </a:fld>
            <a:endParaRPr lang="en-US" altLang="es-E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FAF51381-A8F0-430E-A784-86BB5FDD8A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F170CA04-57D4-4390-9FE8-AD08C87853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1">
            <a:extLst>
              <a:ext uri="{FF2B5EF4-FFF2-40B4-BE49-F238E27FC236}">
                <a16:creationId xmlns:a16="http://schemas.microsoft.com/office/drawing/2014/main" id="{AC28A038-A88C-4CD9-8E02-E6153A72E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AD7DB60-C5C8-4343-B50B-0B1D3D526396}" type="slidenum">
              <a:rPr lang="en-US" altLang="es-ES"/>
              <a:pPr eaLnBrk="1" hangingPunct="1">
                <a:spcBef>
                  <a:spcPct val="0"/>
                </a:spcBef>
              </a:pPr>
              <a:t>3</a:t>
            </a:fld>
            <a:endParaRPr lang="en-US" altLang="es-ES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12CC4195-DF97-4444-BB93-FEB5F76561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B27ED206-2A4B-4E06-A56A-5A06F7E20E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>
            <a:extLst>
              <a:ext uri="{FF2B5EF4-FFF2-40B4-BE49-F238E27FC236}">
                <a16:creationId xmlns:a16="http://schemas.microsoft.com/office/drawing/2014/main" id="{1013137F-7ACD-48DA-B7CA-D8FA9FC4C9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DAA0D4-6989-40A9-8782-0E54EFB024C1}" type="slidenum">
              <a:rPr lang="en-US" altLang="es-ES"/>
              <a:pPr eaLnBrk="1" hangingPunct="1">
                <a:spcBef>
                  <a:spcPct val="0"/>
                </a:spcBef>
              </a:pPr>
              <a:t>4</a:t>
            </a:fld>
            <a:endParaRPr lang="en-US" altLang="es-ES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726BD067-3852-44CF-B193-89F1BA8A30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EFE235C0-03C9-42CE-9B0F-1FAB055D35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1">
            <a:extLst>
              <a:ext uri="{FF2B5EF4-FFF2-40B4-BE49-F238E27FC236}">
                <a16:creationId xmlns:a16="http://schemas.microsoft.com/office/drawing/2014/main" id="{8F2CC7C3-7DAE-4176-A67F-F19F3B568A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9F1A02F-8CAF-449E-99A7-FFC9E0F1633E}" type="slidenum">
              <a:rPr lang="en-US" altLang="es-ES"/>
              <a:pPr eaLnBrk="1" hangingPunct="1">
                <a:spcBef>
                  <a:spcPct val="0"/>
                </a:spcBef>
              </a:pPr>
              <a:t>5</a:t>
            </a:fld>
            <a:endParaRPr lang="en-US" altLang="es-ES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A388E201-474C-426C-B9E0-5E3D09D23B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CC0F795B-98AE-47AD-9274-94D3AAFAB2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31">
            <a:extLst>
              <a:ext uri="{FF2B5EF4-FFF2-40B4-BE49-F238E27FC236}">
                <a16:creationId xmlns:a16="http://schemas.microsoft.com/office/drawing/2014/main" id="{6B4BEF49-F687-4502-BDDD-4E1490F2FA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DEA0A2-838B-4377-84E5-1422895302B7}" type="slidenum">
              <a:rPr lang="en-US" altLang="es-ES"/>
              <a:pPr eaLnBrk="1" hangingPunct="1">
                <a:spcBef>
                  <a:spcPct val="0"/>
                </a:spcBef>
              </a:pPr>
              <a:t>6</a:t>
            </a:fld>
            <a:endParaRPr lang="en-US" altLang="es-E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EA3C5D39-613C-4375-9A47-BBFF2DE99A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1EE74A3A-621F-444A-940C-8A4B59D375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31">
            <a:extLst>
              <a:ext uri="{FF2B5EF4-FFF2-40B4-BE49-F238E27FC236}">
                <a16:creationId xmlns:a16="http://schemas.microsoft.com/office/drawing/2014/main" id="{C8D2F064-EEAE-44FD-AF13-836BAF52A5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A1B7146-7AA2-4C08-8D02-EB561ABC5441}" type="slidenum">
              <a:rPr lang="en-US" altLang="es-ES"/>
              <a:pPr eaLnBrk="1" hangingPunct="1">
                <a:spcBef>
                  <a:spcPct val="0"/>
                </a:spcBef>
              </a:pPr>
              <a:t>7</a:t>
            </a:fld>
            <a:endParaRPr lang="en-US" altLang="es-ES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23B676CF-69AC-4022-849E-C0AAEC9949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B18738B8-F88D-46E4-9830-E00D559239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>
            <a:extLst>
              <a:ext uri="{FF2B5EF4-FFF2-40B4-BE49-F238E27FC236}">
                <a16:creationId xmlns:a16="http://schemas.microsoft.com/office/drawing/2014/main" id="{6D755206-AA34-4EAE-A024-6DF485FEDF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BC89CF8-CE3C-4620-9972-CFE5C2EE3839}" type="slidenum">
              <a:rPr lang="en-US" altLang="es-ES"/>
              <a:pPr eaLnBrk="1" hangingPunct="1">
                <a:spcBef>
                  <a:spcPct val="0"/>
                </a:spcBef>
              </a:pPr>
              <a:t>8</a:t>
            </a:fld>
            <a:endParaRPr lang="en-US" altLang="es-ES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EFC841C6-CF02-47DF-A4AA-D0F5B95ECF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BCFE0B04-792A-4226-A42B-57F3732A61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31">
            <a:extLst>
              <a:ext uri="{FF2B5EF4-FFF2-40B4-BE49-F238E27FC236}">
                <a16:creationId xmlns:a16="http://schemas.microsoft.com/office/drawing/2014/main" id="{4A77F449-BC08-4788-9BF8-A7A50E2D19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A8C88A-170A-4FEE-971F-287CF7957C3D}" type="slidenum">
              <a:rPr lang="en-US" altLang="es-ES"/>
              <a:pPr eaLnBrk="1" hangingPunct="1">
                <a:spcBef>
                  <a:spcPct val="0"/>
                </a:spcBef>
              </a:pPr>
              <a:t>9</a:t>
            </a:fld>
            <a:endParaRPr lang="en-US" altLang="es-E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256E4E9B-3B4B-4002-A72A-EECBB3E11F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E90916B3-BFA8-43F6-8C8B-ADB7500EAD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5587027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082086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4254142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1267603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94598354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6719935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4012158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7959468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294765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1055213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9537193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apçalera_epseb">
            <a:extLst>
              <a:ext uri="{FF2B5EF4-FFF2-40B4-BE49-F238E27FC236}">
                <a16:creationId xmlns:a16="http://schemas.microsoft.com/office/drawing/2014/main" id="{F94EDCAA-64D0-4131-AA78-D3474CBC3EE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465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Line 9">
            <a:extLst>
              <a:ext uri="{FF2B5EF4-FFF2-40B4-BE49-F238E27FC236}">
                <a16:creationId xmlns:a16="http://schemas.microsoft.com/office/drawing/2014/main" id="{9F04097E-F62C-427F-9F26-A9BC807C48B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549275"/>
            <a:ext cx="9144000" cy="0"/>
          </a:xfrm>
          <a:prstGeom prst="line">
            <a:avLst/>
          </a:prstGeom>
          <a:noFill/>
          <a:ln w="28575">
            <a:solidFill>
              <a:srgbClr val="BC2E1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28" name="Line 10">
            <a:extLst>
              <a:ext uri="{FF2B5EF4-FFF2-40B4-BE49-F238E27FC236}">
                <a16:creationId xmlns:a16="http://schemas.microsoft.com/office/drawing/2014/main" id="{BE5A1A75-BF04-43D3-B728-400C086EC9F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28575">
            <a:solidFill>
              <a:srgbClr val="2E7CA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29" name="Text Box 11">
            <a:extLst>
              <a:ext uri="{FF2B5EF4-FFF2-40B4-BE49-F238E27FC236}">
                <a16:creationId xmlns:a16="http://schemas.microsoft.com/office/drawing/2014/main" id="{91433D45-750E-474B-A77D-B0F033BF200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549275"/>
            <a:ext cx="9144000" cy="457200"/>
          </a:xfrm>
          <a:prstGeom prst="rect">
            <a:avLst/>
          </a:prstGeom>
          <a:solidFill>
            <a:srgbClr val="2E7C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s-ES" sz="2400">
              <a:cs typeface="Times New Roman" pitchFamily="18" charset="0"/>
            </a:endParaRPr>
          </a:p>
        </p:txBody>
      </p:sp>
      <p:sp>
        <p:nvSpPr>
          <p:cNvPr id="1031" name="Rectangle 8">
            <a:extLst>
              <a:ext uri="{FF2B5EF4-FFF2-40B4-BE49-F238E27FC236}">
                <a16:creationId xmlns:a16="http://schemas.microsoft.com/office/drawing/2014/main" id="{ECF298EA-343F-4CC5-BB09-DCB3ACA5E96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218543" y="121851"/>
            <a:ext cx="267393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ca-ES" altLang="es-ES" sz="1200" b="0" dirty="0">
                <a:solidFill>
                  <a:srgbClr val="BC2E16"/>
                </a:solidFill>
                <a:latin typeface="Arial Black" pitchFamily="34" charset="0"/>
                <a:cs typeface="Times New Roman" pitchFamily="18" charset="0"/>
              </a:rPr>
              <a:t>Building </a:t>
            </a:r>
            <a:r>
              <a:rPr lang="ca-ES" altLang="es-ES" sz="1200" b="0" dirty="0" err="1">
                <a:solidFill>
                  <a:srgbClr val="BC2E16"/>
                </a:solidFill>
                <a:latin typeface="Arial Black" pitchFamily="34" charset="0"/>
                <a:cs typeface="Times New Roman" pitchFamily="18" charset="0"/>
              </a:rPr>
              <a:t>Construction</a:t>
            </a:r>
            <a:r>
              <a:rPr lang="ca-ES" altLang="es-ES" sz="1200" b="0" dirty="0">
                <a:solidFill>
                  <a:srgbClr val="BC2E16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ca-ES" altLang="es-ES" sz="1200" b="0" dirty="0" err="1">
                <a:solidFill>
                  <a:srgbClr val="BC2E16"/>
                </a:solidFill>
                <a:latin typeface="Arial Black" pitchFamily="34" charset="0"/>
                <a:cs typeface="Times New Roman" pitchFamily="18" charset="0"/>
              </a:rPr>
              <a:t>Degree</a:t>
            </a:r>
            <a:endParaRPr lang="ca-ES" altLang="es-ES" sz="1800" b="0" dirty="0">
              <a:solidFill>
                <a:srgbClr val="BC2E16"/>
              </a:solidFill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1A27B42F-680A-4B43-AAD1-10A9A65A6F7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49"/>
            <a:ext cx="9144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1pPr>
            <a:lvl2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2pPr>
            <a:lvl3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3pPr>
            <a:lvl4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4pPr>
            <a:lvl5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5pPr>
            <a:lvl6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6pPr>
            <a:lvl7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7pPr>
            <a:lvl8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8pPr>
            <a:lvl9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ca-ES" altLang="es-ES" sz="120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Subject</a:t>
            </a:r>
            <a:r>
              <a:rPr lang="ca-E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: </a:t>
            </a:r>
            <a:r>
              <a:rPr lang="ca-ES" altLang="es-ES" sz="120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Applied</a:t>
            </a:r>
            <a:r>
              <a:rPr lang="ca-E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ca-ES" altLang="es-ES" sz="120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Statistics</a:t>
            </a:r>
            <a:r>
              <a:rPr lang="ca-E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 (AS) 	        </a:t>
            </a:r>
            <a:fld id="{B31F3986-8FA7-4D23-84B5-362255BFC139}" type="slidenum">
              <a:rPr lang="ca-ES" altLang="es-ES" sz="1200" smtClean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‹Nº›</a:t>
            </a:fld>
            <a:r>
              <a:rPr lang="ca-E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/12	     </a:t>
            </a:r>
            <a:r>
              <a:rPr lang="en-U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Lecturers: AS Teaching Team</a:t>
            </a:r>
            <a:endParaRPr lang="es-ES" altLang="es-ES" sz="1800" dirty="0">
              <a:solidFill>
                <a:srgbClr val="2E7CAD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4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9">
            <a:extLst>
              <a:ext uri="{FF2B5EF4-FFF2-40B4-BE49-F238E27FC236}">
                <a16:creationId xmlns:a16="http://schemas.microsoft.com/office/drawing/2014/main" id="{D641DEDD-A72A-462A-97FD-856343AB2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412875"/>
            <a:ext cx="8424863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zh-MO" sz="4000" dirty="0">
                <a:solidFill>
                  <a:srgbClr val="006600"/>
                </a:solidFill>
                <a:ea typeface="PMingLiU" panose="02020500000000000000" pitchFamily="18" charset="-120"/>
              </a:rPr>
              <a:t>APPLIED STATISTICS</a:t>
            </a:r>
          </a:p>
          <a:p>
            <a:pPr algn="ctr" eaLnBrk="1" hangingPunct="1"/>
            <a:r>
              <a:rPr lang="en" altLang="zh-MO" sz="4000" dirty="0">
                <a:solidFill>
                  <a:srgbClr val="FF0000"/>
                </a:solidFill>
                <a:ea typeface="PMingLiU" panose="02020500000000000000" pitchFamily="18" charset="-120"/>
              </a:rPr>
              <a:t>Discrete Random Variables</a:t>
            </a:r>
            <a:endParaRPr lang="es-ES" altLang="zh-MO" sz="1600" dirty="0">
              <a:solidFill>
                <a:srgbClr val="FF0000"/>
              </a:solidFill>
              <a:ea typeface="PMingLiU" panose="02020500000000000000" pitchFamily="18" charset="-120"/>
            </a:endParaRPr>
          </a:p>
        </p:txBody>
      </p:sp>
      <p:pic>
        <p:nvPicPr>
          <p:cNvPr id="2051" name="Picture 18">
            <a:extLst>
              <a:ext uri="{FF2B5EF4-FFF2-40B4-BE49-F238E27FC236}">
                <a16:creationId xmlns:a16="http://schemas.microsoft.com/office/drawing/2014/main" id="{EF3629C0-DDF6-4145-933C-D03F65C70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3740150"/>
            <a:ext cx="3819525" cy="235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>
            <a:extLst>
              <a:ext uri="{FF2B5EF4-FFF2-40B4-BE49-F238E27FC236}">
                <a16:creationId xmlns:a16="http://schemas.microsoft.com/office/drawing/2014/main" id="{93DDCC78-E0BA-465C-AA22-0280B4B44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/>
              <a:t>Poisson distribution</a:t>
            </a:r>
          </a:p>
        </p:txBody>
      </p:sp>
      <p:sp>
        <p:nvSpPr>
          <p:cNvPr id="11267" name="Text Box 6">
            <a:extLst>
              <a:ext uri="{FF2B5EF4-FFF2-40B4-BE49-F238E27FC236}">
                <a16:creationId xmlns:a16="http://schemas.microsoft.com/office/drawing/2014/main" id="{50314020-7143-4974-A043-740E3EA59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38225"/>
            <a:ext cx="8785225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Poisson experiment: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random experiment consisting of recording the observation of a punctual and independent event in a continuous interval of time or space (e.g.: arrival of a car at a toll booth, arrival of a request to a web server, occurrence of a failure in a structure, ...)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In a Poisson experiment, if we call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X = “number of occurrences in a given interval”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this follows a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Poisson distribution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with parameter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λ </a:t>
            </a:r>
            <a:r>
              <a:rPr lang="en" altLang="es-ES" sz="2400" b="0" dirty="0">
                <a:solidFill>
                  <a:srgbClr val="000099"/>
                </a:solidFill>
                <a:cs typeface="Arial" panose="020B0604020202020204" pitchFamily="34" charset="0"/>
              </a:rPr>
              <a:t>, where </a:t>
            </a:r>
            <a:r>
              <a:rPr lang="en" altLang="es-ES" sz="2400" b="0" dirty="0">
                <a:solidFill>
                  <a:srgbClr val="000099"/>
                </a:solidFill>
              </a:rPr>
              <a:t>λ is the </a:t>
            </a:r>
            <a:r>
              <a:rPr lang="en" altLang="es-ES" sz="2400" b="0" dirty="0">
                <a:solidFill>
                  <a:schemeClr val="tx1"/>
                </a:solidFill>
              </a:rPr>
              <a:t>average </a:t>
            </a:r>
            <a:r>
              <a:rPr lang="en" altLang="es-ES" sz="2400" b="0" dirty="0">
                <a:solidFill>
                  <a:srgbClr val="000099"/>
                </a:solidFill>
              </a:rPr>
              <a:t>of observations per unit of time, i.e.: </a:t>
            </a:r>
            <a:r>
              <a:rPr lang="en" altLang="es-ES" sz="2400" b="0" dirty="0">
                <a:solidFill>
                  <a:srgbClr val="FF0000"/>
                </a:solidFill>
              </a:rPr>
              <a:t>X ~ Poisson(λ) </a:t>
            </a:r>
            <a:r>
              <a:rPr lang="en" altLang="es-ES" sz="2400" b="0" dirty="0">
                <a:solidFill>
                  <a:srgbClr val="000099"/>
                </a:solidFill>
              </a:rPr>
              <a:t>(e.g.: number of cars arriving over 3 hours, number of customers arriving over a morning, ...)</a:t>
            </a: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If X ~ Poisson( </a:t>
            </a:r>
            <a:r>
              <a:rPr lang="en" altLang="es-ES" sz="2400" b="0" dirty="0">
                <a:solidFill>
                  <a:srgbClr val="000099"/>
                </a:solidFill>
                <a:cs typeface="Arial" panose="020B0604020202020204" pitchFamily="34" charset="0"/>
              </a:rPr>
              <a:t>λ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) 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and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k is a natural number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,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then:</a:t>
            </a: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11268" name="Text Box 8">
            <a:extLst>
              <a:ext uri="{FF2B5EF4-FFF2-40B4-BE49-F238E27FC236}">
                <a16:creationId xmlns:a16="http://schemas.microsoft.com/office/drawing/2014/main" id="{6A6C022D-B816-4DA9-B690-1AC70CFBC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361" y="6165304"/>
            <a:ext cx="1331640" cy="305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400" i="1" dirty="0">
                <a:solidFill>
                  <a:srgbClr val="000099"/>
                </a:solidFill>
              </a:rPr>
              <a:t>(Continued)</a:t>
            </a:r>
          </a:p>
        </p:txBody>
      </p:sp>
      <p:graphicFrame>
        <p:nvGraphicFramePr>
          <p:cNvPr id="11269" name="Object 12">
            <a:extLst>
              <a:ext uri="{FF2B5EF4-FFF2-40B4-BE49-F238E27FC236}">
                <a16:creationId xmlns:a16="http://schemas.microsoft.com/office/drawing/2014/main" id="{A0B2DA77-21EF-4A7D-A038-BE9D53A564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2363" y="5845175"/>
          <a:ext cx="244792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4" imgW="1269449" imgH="253890" progId="Equation.DSMT4">
                  <p:embed/>
                </p:oleObj>
              </mc:Choice>
              <mc:Fallback>
                <p:oleObj name="Equation" r:id="rId4" imgW="1269449" imgH="25389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5845175"/>
                        <a:ext cx="244792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4">
            <a:extLst>
              <a:ext uri="{FF2B5EF4-FFF2-40B4-BE49-F238E27FC236}">
                <a16:creationId xmlns:a16="http://schemas.microsoft.com/office/drawing/2014/main" id="{F8504A76-00E8-46E3-9F0E-FAD3057FC5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5150" y="5713413"/>
          <a:ext cx="2252663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6" imgW="1168400" imgH="419100" progId="Equation.DSMT4">
                  <p:embed/>
                </p:oleObj>
              </mc:Choice>
              <mc:Fallback>
                <p:oleObj name="Equation" r:id="rId6" imgW="1168400" imgH="4191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5713413"/>
                        <a:ext cx="2252663" cy="811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>
            <a:extLst>
              <a:ext uri="{FF2B5EF4-FFF2-40B4-BE49-F238E27FC236}">
                <a16:creationId xmlns:a16="http://schemas.microsoft.com/office/drawing/2014/main" id="{DFC1DC4D-AAE5-4D60-BA81-08843636D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/>
              <a:t>Poisson distribution</a:t>
            </a:r>
          </a:p>
        </p:txBody>
      </p:sp>
      <p:sp>
        <p:nvSpPr>
          <p:cNvPr id="12291" name="Text Box 7">
            <a:extLst>
              <a:ext uri="{FF2B5EF4-FFF2-40B4-BE49-F238E27FC236}">
                <a16:creationId xmlns:a16="http://schemas.microsoft.com/office/drawing/2014/main" id="{82AF8096-3501-4366-B9AD-7A50391C3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4369" y="6165304"/>
            <a:ext cx="1259632" cy="305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400" i="1" dirty="0">
                <a:solidFill>
                  <a:srgbClr val="000099"/>
                </a:solidFill>
              </a:rPr>
              <a:t>(Continued)</a:t>
            </a:r>
          </a:p>
        </p:txBody>
      </p:sp>
      <p:grpSp>
        <p:nvGrpSpPr>
          <p:cNvPr id="12292" name="Group 11">
            <a:extLst>
              <a:ext uri="{FF2B5EF4-FFF2-40B4-BE49-F238E27FC236}">
                <a16:creationId xmlns:a16="http://schemas.microsoft.com/office/drawing/2014/main" id="{362394C1-995E-4214-940B-52EA22EE0292}"/>
              </a:ext>
            </a:extLst>
          </p:cNvPr>
          <p:cNvGrpSpPr>
            <a:grpSpLocks/>
          </p:cNvGrpSpPr>
          <p:nvPr/>
        </p:nvGrpSpPr>
        <p:grpSpPr bwMode="auto">
          <a:xfrm>
            <a:off x="1474788" y="1052513"/>
            <a:ext cx="6192837" cy="5400675"/>
            <a:chOff x="295" y="503"/>
            <a:chExt cx="4317" cy="3765"/>
          </a:xfrm>
        </p:grpSpPr>
        <p:pic>
          <p:nvPicPr>
            <p:cNvPr id="12293" name="Picture 8">
              <a:extLst>
                <a:ext uri="{FF2B5EF4-FFF2-40B4-BE49-F238E27FC236}">
                  <a16:creationId xmlns:a16="http://schemas.microsoft.com/office/drawing/2014/main" id="{484BCADD-A68F-41F1-8DCA-07F463E819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" y="503"/>
              <a:ext cx="4309" cy="3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4" name="Picture 9">
              <a:extLst>
                <a:ext uri="{FF2B5EF4-FFF2-40B4-BE49-F238E27FC236}">
                  <a16:creationId xmlns:a16="http://schemas.microsoft.com/office/drawing/2014/main" id="{B7D391A0-D34E-42E6-87A4-FC3811509B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" y="3926"/>
              <a:ext cx="4309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>
            <a:extLst>
              <a:ext uri="{FF2B5EF4-FFF2-40B4-BE49-F238E27FC236}">
                <a16:creationId xmlns:a16="http://schemas.microsoft.com/office/drawing/2014/main" id="{B49BDC4F-AC74-42B1-8767-ED3153D73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/>
              <a:t>Poisson distribution</a:t>
            </a:r>
          </a:p>
        </p:txBody>
      </p:sp>
      <p:sp>
        <p:nvSpPr>
          <p:cNvPr id="13315" name="Text Box 6">
            <a:extLst>
              <a:ext uri="{FF2B5EF4-FFF2-40B4-BE49-F238E27FC236}">
                <a16:creationId xmlns:a16="http://schemas.microsoft.com/office/drawing/2014/main" id="{AC242593-C543-4833-8278-B051D91BE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55688"/>
            <a:ext cx="878522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Approximation of a Binomial </a:t>
            </a:r>
            <a:r>
              <a:rPr lang="es-ES" altLang="es-ES" sz="2400" b="0" dirty="0" err="1">
                <a:solidFill>
                  <a:srgbClr val="FF0000"/>
                </a:solidFill>
                <a:cs typeface="Times New Roman" panose="02020603050405020304" pitchFamily="18" charset="0"/>
              </a:rPr>
              <a:t>r.v</a:t>
            </a:r>
            <a:r>
              <a:rPr lang="es-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by a Poisson </a:t>
            </a:r>
            <a:r>
              <a:rPr lang="es-ES" altLang="es-ES" sz="2400" b="0" dirty="0" err="1">
                <a:solidFill>
                  <a:srgbClr val="FF0000"/>
                </a:solidFill>
                <a:cs typeface="Times New Roman" panose="02020603050405020304" pitchFamily="18" charset="0"/>
              </a:rPr>
              <a:t>r.v</a:t>
            </a:r>
            <a:r>
              <a:rPr lang="es-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: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If n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∞ </a:t>
            </a:r>
            <a:r>
              <a:rPr lang="es-ES" altLang="es-ES" sz="2400" b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and </a:t>
            </a:r>
            <a:r>
              <a:rPr lang="en" altLang="es-ES" sz="2400" b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p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0, then: B(n, p) ≈ Poisson(n·p)</a:t>
            </a:r>
          </a:p>
        </p:txBody>
      </p:sp>
      <p:pic>
        <p:nvPicPr>
          <p:cNvPr id="13316" name="Picture 11">
            <a:extLst>
              <a:ext uri="{FF2B5EF4-FFF2-40B4-BE49-F238E27FC236}">
                <a16:creationId xmlns:a16="http://schemas.microsoft.com/office/drawing/2014/main" id="{F097319A-B1A4-4075-B970-12BCCB704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2144713"/>
            <a:ext cx="2957512" cy="230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12">
            <a:extLst>
              <a:ext uri="{FF2B5EF4-FFF2-40B4-BE49-F238E27FC236}">
                <a16:creationId xmlns:a16="http://schemas.microsoft.com/office/drawing/2014/main" id="{6523BFA5-60D4-456B-81C8-75982B9E2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75" y="3079750"/>
            <a:ext cx="2973388" cy="231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3">
            <a:extLst>
              <a:ext uri="{FF2B5EF4-FFF2-40B4-BE49-F238E27FC236}">
                <a16:creationId xmlns:a16="http://schemas.microsoft.com/office/drawing/2014/main" id="{D60D1B92-0010-4C08-8E65-1AE4B996F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149725"/>
            <a:ext cx="2962275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Line 14">
            <a:extLst>
              <a:ext uri="{FF2B5EF4-FFF2-40B4-BE49-F238E27FC236}">
                <a16:creationId xmlns:a16="http://schemas.microsoft.com/office/drawing/2014/main" id="{EA76CF07-31E4-4377-B379-EDB9F4C4964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652963"/>
            <a:ext cx="4895850" cy="17287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13320" name="Text Box 15">
            <a:extLst>
              <a:ext uri="{FF2B5EF4-FFF2-40B4-BE49-F238E27FC236}">
                <a16:creationId xmlns:a16="http://schemas.microsoft.com/office/drawing/2014/main" id="{23F12F16-8170-4F18-96E6-A808BF7EE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5448300"/>
            <a:ext cx="1152525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800" b="0">
                <a:solidFill>
                  <a:srgbClr val="FF0000"/>
                </a:solidFill>
              </a:rPr>
              <a:t>n </a:t>
            </a:r>
            <a:r>
              <a:rPr lang="en" altLang="es-ES" sz="1800" b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n" altLang="es-ES" sz="2400" b="0">
                <a:solidFill>
                  <a:srgbClr val="FF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∞</a:t>
            </a:r>
          </a:p>
          <a:p>
            <a:pPr eaLnBrk="1" hangingPunct="1"/>
            <a:r>
              <a:rPr lang="en" altLang="es-ES" sz="1800" b="0">
                <a:solidFill>
                  <a:srgbClr val="FF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p  0</a:t>
            </a:r>
            <a:endParaRPr lang="es-ES" altLang="es-ES" sz="1800" b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>
            <a:extLst>
              <a:ext uri="{FF2B5EF4-FFF2-40B4-BE49-F238E27FC236}">
                <a16:creationId xmlns:a16="http://schemas.microsoft.com/office/drawing/2014/main" id="{06173F79-0FA4-45FD-80CB-CAF35AC18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/>
              <a:t>Random Variables</a:t>
            </a:r>
          </a:p>
        </p:txBody>
      </p:sp>
      <p:sp>
        <p:nvSpPr>
          <p:cNvPr id="3075" name="Text Box 7">
            <a:extLst>
              <a:ext uri="{FF2B5EF4-FFF2-40B4-BE49-F238E27FC236}">
                <a16:creationId xmlns:a16="http://schemas.microsoft.com/office/drawing/2014/main" id="{5CC4B5E1-00C8-45AF-9820-C8945BB24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90600"/>
            <a:ext cx="8785225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A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random variable (r.v.)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is any application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X: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dirty="0">
                <a:solidFill>
                  <a:schemeClr val="tx1"/>
                </a:solidFill>
              </a:rPr>
              <a:t>Ω </a:t>
            </a:r>
            <a:r>
              <a:rPr lang="en" altLang="es-ES" sz="2400" b="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n" altLang="es-ES" sz="2400" b="0" dirty="0">
                <a:solidFill>
                  <a:schemeClr val="tx1"/>
                </a:solidFill>
              </a:rPr>
              <a:t>lR</a:t>
            </a:r>
            <a:r>
              <a:rPr lang="en" altLang="es-ES" dirty="0"/>
              <a:t>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which assigns a real number to each elementary event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If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X(</a:t>
            </a:r>
            <a:r>
              <a:rPr lang="en" altLang="es-ES" sz="2400" b="0" dirty="0">
                <a:solidFill>
                  <a:schemeClr val="tx1"/>
                </a:solidFill>
              </a:rPr>
              <a:t>Ω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)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is countable, then X is said to be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discrete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. If </a:t>
            </a:r>
            <a:r>
              <a:rPr lang="en" altLang="es-ES" sz="2400" b="0" dirty="0">
                <a:solidFill>
                  <a:schemeClr val="tx1"/>
                </a:solidFill>
              </a:rPr>
              <a:t>X(Ω)</a:t>
            </a:r>
            <a:r>
              <a:rPr lang="en" altLang="es-ES" dirty="0"/>
              <a:t>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is uncountable we say that X is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continuous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chemeClr val="tx1"/>
                </a:solidFill>
              </a:rPr>
              <a:t>Example discrete </a:t>
            </a:r>
            <a:r>
              <a:rPr lang="es-ES" altLang="es-ES" sz="2400" b="0" dirty="0" err="1">
                <a:solidFill>
                  <a:schemeClr val="tx1"/>
                </a:solidFill>
              </a:rPr>
              <a:t>r.v</a:t>
            </a:r>
            <a:r>
              <a:rPr lang="es-ES" altLang="es-ES" sz="2400" b="0" dirty="0">
                <a:solidFill>
                  <a:schemeClr val="tx1"/>
                </a:solidFill>
              </a:rPr>
              <a:t>.</a:t>
            </a:r>
            <a:r>
              <a:rPr lang="en" altLang="es-ES" sz="2400" b="0" dirty="0">
                <a:solidFill>
                  <a:schemeClr val="tx1"/>
                </a:solidFill>
              </a:rPr>
              <a:t> </a:t>
            </a:r>
            <a:r>
              <a:rPr lang="en" altLang="es-ES" sz="2400" b="0" dirty="0">
                <a:solidFill>
                  <a:srgbClr val="000099"/>
                </a:solidFill>
              </a:rPr>
              <a:t>(tossing 3 coins):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X = “number of faces”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Ω =</a:t>
            </a:r>
            <a:r>
              <a:rPr lang="en" altLang="es-ES" sz="2000" dirty="0">
                <a:solidFill>
                  <a:srgbClr val="000099"/>
                </a:solidFill>
              </a:rPr>
              <a:t> </a:t>
            </a:r>
            <a:r>
              <a:rPr lang="en" altLang="es-ES" sz="2000" b="0" dirty="0">
                <a:solidFill>
                  <a:srgbClr val="000099"/>
                </a:solidFill>
              </a:rPr>
              <a:t>{ccc, cc+, c+c, +cc, c++, +c+, ++c, +++}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X(Ω) = {0, 1, 2, 3}</a:t>
            </a:r>
            <a:endParaRPr lang="ca-ES" altLang="es-ES" sz="2000" b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-ES" altLang="es-ES" sz="2400" b="0" dirty="0" err="1">
                <a:solidFill>
                  <a:schemeClr val="tx1"/>
                </a:solidFill>
                <a:cs typeface="Times New Roman" panose="02020603050405020304" pitchFamily="18" charset="0"/>
              </a:rPr>
              <a:t>Example</a:t>
            </a:r>
            <a:r>
              <a:rPr lang="es-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Continuous </a:t>
            </a:r>
            <a:r>
              <a:rPr lang="es-ES" altLang="es-ES" sz="2400" b="0" dirty="0" err="1">
                <a:solidFill>
                  <a:schemeClr val="tx1"/>
                </a:solidFill>
                <a:cs typeface="Times New Roman" panose="02020603050405020304" pitchFamily="18" charset="0"/>
              </a:rPr>
              <a:t>r.v</a:t>
            </a:r>
            <a:r>
              <a:rPr lang="es-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.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(throwing a dart at a target):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X = “distance of the dart to the center of the target”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X(Ω) = [0, L) (L = radius of target)</a:t>
            </a:r>
          </a:p>
        </p:txBody>
      </p:sp>
      <p:sp>
        <p:nvSpPr>
          <p:cNvPr id="3076" name="Text Box 14">
            <a:extLst>
              <a:ext uri="{FF2B5EF4-FFF2-40B4-BE49-F238E27FC236}">
                <a16:creationId xmlns:a16="http://schemas.microsoft.com/office/drawing/2014/main" id="{FFD998A2-C621-45CD-AF0F-828654054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6864" y="6165304"/>
            <a:ext cx="1403648" cy="305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400" i="1" dirty="0">
                <a:solidFill>
                  <a:srgbClr val="000099"/>
                </a:solidFill>
              </a:rPr>
              <a:t>(Continued)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>
            <a:extLst>
              <a:ext uri="{FF2B5EF4-FFF2-40B4-BE49-F238E27FC236}">
                <a16:creationId xmlns:a16="http://schemas.microsoft.com/office/drawing/2014/main" id="{901AF124-E437-4532-BE00-293E9B5A6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/>
              <a:t>Random Variables</a:t>
            </a:r>
          </a:p>
        </p:txBody>
      </p:sp>
      <p:sp>
        <p:nvSpPr>
          <p:cNvPr id="4099" name="Text Box 6">
            <a:extLst>
              <a:ext uri="{FF2B5EF4-FFF2-40B4-BE49-F238E27FC236}">
                <a16:creationId xmlns:a16="http://schemas.microsoft.com/office/drawing/2014/main" id="{F9F8C87C-BB37-42FA-83C5-A52026D2F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52513"/>
            <a:ext cx="9144000" cy="5601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The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probability function (</a:t>
            </a:r>
            <a:r>
              <a:rPr lang="es-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p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df)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associated with a discrete variable, X, is the map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f: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X(</a:t>
            </a:r>
            <a:r>
              <a:rPr lang="en" altLang="es-ES" sz="2400" b="0" dirty="0">
                <a:solidFill>
                  <a:schemeClr val="tx1"/>
                </a:solidFill>
              </a:rPr>
              <a:t>Ω) </a:t>
            </a:r>
            <a:r>
              <a:rPr lang="en" altLang="es-ES" sz="2400" b="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n" altLang="es-ES" sz="2400" b="0" dirty="0">
                <a:solidFill>
                  <a:schemeClr val="tx1"/>
                </a:solidFill>
              </a:rPr>
              <a:t>[0, 1]</a:t>
            </a:r>
            <a:r>
              <a:rPr lang="en" altLang="es-ES" dirty="0"/>
              <a:t>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such that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f(x</a:t>
            </a:r>
            <a:r>
              <a:rPr lang="en" altLang="es-ES" sz="2400" b="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) = P(X = x</a:t>
            </a:r>
            <a:r>
              <a:rPr lang="en" altLang="es-ES" sz="2400" b="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chemeClr val="tx1"/>
                </a:solidFill>
              </a:rPr>
              <a:t>Example </a:t>
            </a:r>
            <a:r>
              <a:rPr lang="en" altLang="es-ES" sz="2400" b="0" dirty="0">
                <a:solidFill>
                  <a:srgbClr val="000099"/>
                </a:solidFill>
              </a:rPr>
              <a:t>(tossing 3 coins):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X = “number of faces”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Ω =</a:t>
            </a:r>
            <a:r>
              <a:rPr lang="en" altLang="es-ES" sz="2000" dirty="0">
                <a:solidFill>
                  <a:srgbClr val="000099"/>
                </a:solidFill>
              </a:rPr>
              <a:t> </a:t>
            </a:r>
            <a:r>
              <a:rPr lang="en" altLang="es-ES" sz="2000" b="0" dirty="0">
                <a:solidFill>
                  <a:srgbClr val="000099"/>
                </a:solidFill>
              </a:rPr>
              <a:t>{ccc, cc+, c+c, +cc, c++, +c+, ++c, +++}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X( Ω ) = {0, 1, 2, 3}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f(0) = P(X = 0) = 1/8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2000" b="0" dirty="0">
                <a:solidFill>
                  <a:srgbClr val="000099"/>
                </a:solidFill>
              </a:rPr>
              <a:t>	f(1) = P(X = 1) = 3/8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2000" b="0" dirty="0">
                <a:solidFill>
                  <a:srgbClr val="000099"/>
                </a:solidFill>
              </a:rPr>
              <a:t>	f(2) = P(X = 2) = 3/8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2000" b="0" dirty="0">
                <a:solidFill>
                  <a:srgbClr val="000099"/>
                </a:solidFill>
              </a:rPr>
              <a:t>	f(3) = P(X = 3) = 1/8</a:t>
            </a:r>
            <a:endParaRPr lang="ca-ES" altLang="es-ES" sz="2000" b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-ES" altLang="es-ES" sz="2400" b="0" dirty="0" err="1">
                <a:solidFill>
                  <a:schemeClr val="tx1"/>
                </a:solidFill>
                <a:cs typeface="Times New Roman" panose="02020603050405020304" pitchFamily="18" charset="0"/>
              </a:rPr>
              <a:t>Remark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: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the sum of all the values that pdf takes must be 1, i.e.: </a:t>
            </a:r>
            <a:r>
              <a:rPr lang="en" altLang="es-ES" sz="2400" b="0" dirty="0">
                <a:solidFill>
                  <a:srgbClr val="FF0000"/>
                </a:solidFill>
                <a:cs typeface="Arial" panose="020B0604020202020204" pitchFamily="34" charset="0"/>
              </a:rPr>
              <a:t>Σ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f(x </a:t>
            </a:r>
            <a:r>
              <a:rPr lang="en" altLang="es-ES" sz="2400" b="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i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) </a:t>
            </a:r>
            <a:r>
              <a:rPr lang="en" altLang="es-ES" sz="2400" b="0" dirty="0">
                <a:solidFill>
                  <a:srgbClr val="FF0000"/>
                </a:solidFill>
              </a:rPr>
              <a:t>=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100" name="Text Box 7">
            <a:extLst>
              <a:ext uri="{FF2B5EF4-FFF2-40B4-BE49-F238E27FC236}">
                <a16:creationId xmlns:a16="http://schemas.microsoft.com/office/drawing/2014/main" id="{D8C2F37B-42AA-4B01-97E0-B3F66DF9D5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345" y="6165304"/>
            <a:ext cx="147565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400" i="1" dirty="0">
                <a:solidFill>
                  <a:srgbClr val="000099"/>
                </a:solidFill>
              </a:rPr>
              <a:t>(Continued)</a:t>
            </a:r>
          </a:p>
        </p:txBody>
      </p:sp>
      <p:pic>
        <p:nvPicPr>
          <p:cNvPr id="4101" name="Picture 8">
            <a:extLst>
              <a:ext uri="{FF2B5EF4-FFF2-40B4-BE49-F238E27FC236}">
                <a16:creationId xmlns:a16="http://schemas.microsoft.com/office/drawing/2014/main" id="{2A112836-DBBA-4632-9B36-A64317A51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3429000"/>
            <a:ext cx="34290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581FF538-BE77-4497-9955-2411CF332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/>
              <a:t>Random Variables</a:t>
            </a:r>
          </a:p>
        </p:txBody>
      </p:sp>
      <p:sp>
        <p:nvSpPr>
          <p:cNvPr id="5123" name="Text Box 6">
            <a:extLst>
              <a:ext uri="{FF2B5EF4-FFF2-40B4-BE49-F238E27FC236}">
                <a16:creationId xmlns:a16="http://schemas.microsoft.com/office/drawing/2014/main" id="{4901F6E4-73D9-4907-B4C4-115E0900E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52513"/>
            <a:ext cx="8964612" cy="5232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The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distribution function (</a:t>
            </a:r>
            <a:r>
              <a:rPr lang="es-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c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df)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associated with a discrete </a:t>
            </a:r>
            <a:r>
              <a:rPr lang="es-ES" altLang="es-ES" sz="2400" b="0" dirty="0" err="1">
                <a:solidFill>
                  <a:srgbClr val="000099"/>
                </a:solidFill>
                <a:cs typeface="Times New Roman" panose="02020603050405020304" pitchFamily="18" charset="0"/>
              </a:rPr>
              <a:t>r.v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.,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X, is the map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F: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X(</a:t>
            </a:r>
            <a:r>
              <a:rPr lang="en" altLang="es-ES" sz="2400" b="0" dirty="0">
                <a:solidFill>
                  <a:schemeClr val="tx1"/>
                </a:solidFill>
              </a:rPr>
              <a:t>Ω) </a:t>
            </a:r>
            <a:r>
              <a:rPr lang="en" altLang="es-ES" sz="2400" b="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n" altLang="es-ES" sz="2400" b="0" dirty="0">
                <a:solidFill>
                  <a:schemeClr val="tx1"/>
                </a:solidFill>
              </a:rPr>
              <a:t>[0, 1]</a:t>
            </a:r>
            <a:r>
              <a:rPr lang="en" altLang="es-ES" dirty="0"/>
              <a:t>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such that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F(x</a:t>
            </a:r>
            <a:r>
              <a:rPr lang="en" altLang="es-ES" sz="2400" b="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) = P(X &lt;= x</a:t>
            </a:r>
            <a:r>
              <a:rPr lang="en" altLang="es-ES" sz="2400" b="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chemeClr val="tx1"/>
                </a:solidFill>
              </a:rPr>
              <a:t>Example </a:t>
            </a:r>
            <a:r>
              <a:rPr lang="en" altLang="es-ES" sz="2400" b="0" dirty="0">
                <a:solidFill>
                  <a:srgbClr val="000099"/>
                </a:solidFill>
              </a:rPr>
              <a:t>(tossing 3 coins):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X = “number of faces”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Ω =</a:t>
            </a:r>
            <a:r>
              <a:rPr lang="en" altLang="es-ES" sz="2000" dirty="0">
                <a:solidFill>
                  <a:srgbClr val="000099"/>
                </a:solidFill>
              </a:rPr>
              <a:t> </a:t>
            </a:r>
            <a:r>
              <a:rPr lang="en" altLang="es-ES" sz="2000" b="0" dirty="0">
                <a:solidFill>
                  <a:srgbClr val="000099"/>
                </a:solidFill>
              </a:rPr>
              <a:t>{ccc, cc+, c+c, +cc, c++, +c+, ++c, +++}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X( Ω ) = {0, 1, 2, 3}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F(0) = P(X &lt;= 0) = 1/8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2000" b="0" dirty="0">
                <a:solidFill>
                  <a:srgbClr val="000099"/>
                </a:solidFill>
              </a:rPr>
              <a:t>	F(1) = P(X &lt;= 1) = 1/8 + 3/8 = 1/2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2000" b="0" dirty="0">
                <a:solidFill>
                  <a:srgbClr val="000099"/>
                </a:solidFill>
              </a:rPr>
              <a:t>	F(2) = P(X &lt;= 2) = 1/8 + 3/8 + 3/8 = 7/8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2000" b="0" dirty="0">
                <a:solidFill>
                  <a:srgbClr val="000099"/>
                </a:solidFill>
              </a:rPr>
              <a:t>	F(3) = P(X &lt;= 3) = 1</a:t>
            </a:r>
            <a:endParaRPr lang="ca-ES" altLang="es-ES" sz="2000" b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-ES" altLang="es-ES" sz="2400" b="0" dirty="0" err="1">
                <a:solidFill>
                  <a:schemeClr val="tx1"/>
                </a:solidFill>
                <a:cs typeface="Times New Roman" panose="02020603050405020304" pitchFamily="18" charset="0"/>
              </a:rPr>
              <a:t>Remark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: </a:t>
            </a:r>
            <a:r>
              <a:rPr lang="es-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c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df is monoton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e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increasing (from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0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to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1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) </a:t>
            </a:r>
            <a:r>
              <a:rPr lang="en" altLang="es-ES" sz="2400" b="0" dirty="0">
                <a:solidFill>
                  <a:srgbClr val="000099"/>
                </a:solidFill>
              </a:rPr>
              <a:t>and </a:t>
            </a:r>
            <a:r>
              <a:rPr lang="es-ES" altLang="es-ES" sz="2400" b="0" dirty="0" err="1">
                <a:solidFill>
                  <a:srgbClr val="000099"/>
                </a:solidFill>
              </a:rPr>
              <a:t>steppy</a:t>
            </a:r>
            <a:endParaRPr lang="ca-ES" altLang="es-ES" sz="2400" b="0" dirty="0">
              <a:solidFill>
                <a:srgbClr val="FF0000"/>
              </a:solidFill>
            </a:endParaRPr>
          </a:p>
        </p:txBody>
      </p:sp>
      <p:pic>
        <p:nvPicPr>
          <p:cNvPr id="5124" name="Picture 8">
            <a:extLst>
              <a:ext uri="{FF2B5EF4-FFF2-40B4-BE49-F238E27FC236}">
                <a16:creationId xmlns:a16="http://schemas.microsoft.com/office/drawing/2014/main" id="{C272CED9-36B1-45A6-8D65-EADDEC8F11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488" y="3356992"/>
            <a:ext cx="3429000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>
            <a:extLst>
              <a:ext uri="{FF2B5EF4-FFF2-40B4-BE49-F238E27FC236}">
                <a16:creationId xmlns:a16="http://schemas.microsoft.com/office/drawing/2014/main" id="{C130D260-2DBD-45FA-B26F-7C73B2B61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dirty="0"/>
              <a:t>Features </a:t>
            </a:r>
            <a:r>
              <a:rPr lang="es-ES" altLang="es-ES" dirty="0" err="1"/>
              <a:t>of</a:t>
            </a:r>
            <a:r>
              <a:rPr lang="es-ES" altLang="es-ES" dirty="0"/>
              <a:t> a </a:t>
            </a:r>
            <a:r>
              <a:rPr lang="es-ES" altLang="es-ES" dirty="0" err="1"/>
              <a:t>Discrete</a:t>
            </a:r>
            <a:r>
              <a:rPr lang="es-ES" altLang="es-ES" dirty="0"/>
              <a:t> </a:t>
            </a:r>
            <a:r>
              <a:rPr lang="es-ES" altLang="es-ES" dirty="0" err="1"/>
              <a:t>r.v</a:t>
            </a:r>
            <a:r>
              <a:rPr lang="es-ES" altLang="es-ES" dirty="0"/>
              <a:t>.</a:t>
            </a:r>
            <a:endParaRPr lang="en" altLang="es-ES" dirty="0"/>
          </a:p>
        </p:txBody>
      </p:sp>
      <p:sp>
        <p:nvSpPr>
          <p:cNvPr id="6147" name="Text Box 6">
            <a:extLst>
              <a:ext uri="{FF2B5EF4-FFF2-40B4-BE49-F238E27FC236}">
                <a16:creationId xmlns:a16="http://schemas.microsoft.com/office/drawing/2014/main" id="{35E21479-6D54-404F-8776-54F9C2FD7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41400"/>
            <a:ext cx="8785225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Expectation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of a X </a:t>
            </a:r>
            <a:r>
              <a:rPr lang="es-ES" altLang="es-ES" sz="2400" b="0" dirty="0" err="1">
                <a:solidFill>
                  <a:srgbClr val="000099"/>
                </a:solidFill>
                <a:cs typeface="Times New Roman" panose="02020603050405020304" pitchFamily="18" charset="0"/>
              </a:rPr>
              <a:t>r.v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.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:</a:t>
            </a:r>
            <a:endParaRPr lang="ca-ES" altLang="es-ES" sz="2400" b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Variance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of a X </a:t>
            </a:r>
            <a:r>
              <a:rPr lang="es-ES" altLang="es-ES" sz="2400" b="0" dirty="0" err="1">
                <a:solidFill>
                  <a:srgbClr val="000099"/>
                </a:solidFill>
                <a:cs typeface="Times New Roman" panose="02020603050405020304" pitchFamily="18" charset="0"/>
              </a:rPr>
              <a:t>r.v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.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Standard deviation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of a X </a:t>
            </a:r>
            <a:r>
              <a:rPr lang="es-ES" altLang="es-ES" sz="2400" b="0" dirty="0" err="1">
                <a:solidFill>
                  <a:srgbClr val="000099"/>
                </a:solidFill>
                <a:cs typeface="Times New Roman" panose="02020603050405020304" pitchFamily="18" charset="0"/>
              </a:rPr>
              <a:t>r.v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.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chemeClr val="tx1"/>
                </a:solidFill>
              </a:rPr>
              <a:t>Example </a:t>
            </a:r>
            <a:r>
              <a:rPr lang="en" altLang="es-ES" sz="2400" b="0" dirty="0">
                <a:solidFill>
                  <a:srgbClr val="000099"/>
                </a:solidFill>
              </a:rPr>
              <a:t>(tossing 3 coins):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X = “number of faces”; X( Ω ) = {0, 1, 2, 3}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f(0) = f(3) = 1/8 f(1) = f(2) = 3/8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E[X] = Σ (x </a:t>
            </a:r>
            <a:r>
              <a:rPr lang="en" altLang="es-ES" sz="2000" b="0" baseline="-25000" dirty="0">
                <a:solidFill>
                  <a:srgbClr val="000099"/>
                </a:solidFill>
              </a:rPr>
              <a:t>i </a:t>
            </a:r>
            <a:r>
              <a:rPr lang="en" altLang="es-ES" sz="2000" b="0" dirty="0">
                <a:solidFill>
                  <a:srgbClr val="000099"/>
                </a:solidFill>
              </a:rPr>
              <a:t>· f(x </a:t>
            </a:r>
            <a:r>
              <a:rPr lang="en" altLang="es-ES" sz="2000" b="0" baseline="-25000" dirty="0">
                <a:solidFill>
                  <a:srgbClr val="000099"/>
                </a:solidFill>
              </a:rPr>
              <a:t>i </a:t>
            </a:r>
            <a:r>
              <a:rPr lang="en" altLang="es-ES" sz="2000" b="0" dirty="0">
                <a:solidFill>
                  <a:srgbClr val="000099"/>
                </a:solidFill>
              </a:rPr>
              <a:t>))</a:t>
            </a:r>
            <a:r>
              <a:rPr lang="en" altLang="es-ES" sz="2000" dirty="0">
                <a:solidFill>
                  <a:srgbClr val="000099"/>
                </a:solidFill>
              </a:rPr>
              <a:t> </a:t>
            </a:r>
            <a:r>
              <a:rPr lang="en" altLang="es-ES" sz="2000" b="0" dirty="0">
                <a:solidFill>
                  <a:srgbClr val="000099"/>
                </a:solidFill>
              </a:rPr>
              <a:t>=</a:t>
            </a:r>
            <a:r>
              <a:rPr lang="en" altLang="es-ES" sz="2000" dirty="0">
                <a:solidFill>
                  <a:srgbClr val="000099"/>
                </a:solidFill>
              </a:rPr>
              <a:t> </a:t>
            </a:r>
            <a:r>
              <a:rPr lang="en" altLang="es-ES" sz="2000" b="0" dirty="0">
                <a:solidFill>
                  <a:srgbClr val="000099"/>
                </a:solidFill>
              </a:rPr>
              <a:t>0·1/8 + 1·3/8 + 2·3/8 + 3·1/8 = 3/2 = 1.5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E[X</a:t>
            </a:r>
            <a:r>
              <a:rPr lang="en" altLang="es-ES" sz="2000" b="0" baseline="30000" dirty="0">
                <a:solidFill>
                  <a:srgbClr val="000099"/>
                </a:solidFill>
              </a:rPr>
              <a:t>2 </a:t>
            </a:r>
            <a:r>
              <a:rPr lang="en" altLang="es-ES" sz="2000" b="0" dirty="0">
                <a:solidFill>
                  <a:srgbClr val="000099"/>
                </a:solidFill>
              </a:rPr>
              <a:t>] = Σ (x </a:t>
            </a:r>
            <a:r>
              <a:rPr lang="en" altLang="es-ES" sz="2000" b="0" baseline="-25000" dirty="0">
                <a:solidFill>
                  <a:srgbClr val="000099"/>
                </a:solidFill>
              </a:rPr>
              <a:t>i </a:t>
            </a:r>
            <a:r>
              <a:rPr lang="en" altLang="es-ES" sz="2000" b="0" baseline="30000" dirty="0">
                <a:solidFill>
                  <a:srgbClr val="000099"/>
                </a:solidFill>
              </a:rPr>
              <a:t>2 </a:t>
            </a:r>
            <a:r>
              <a:rPr lang="en" altLang="es-ES" sz="2000" b="0" dirty="0">
                <a:solidFill>
                  <a:srgbClr val="000099"/>
                </a:solidFill>
              </a:rPr>
              <a:t>· f(x </a:t>
            </a:r>
            <a:r>
              <a:rPr lang="en" altLang="es-ES" sz="2000" b="0" baseline="-25000" dirty="0">
                <a:solidFill>
                  <a:srgbClr val="000099"/>
                </a:solidFill>
              </a:rPr>
              <a:t>i </a:t>
            </a:r>
            <a:r>
              <a:rPr lang="en" altLang="es-ES" sz="2000" b="0" dirty="0">
                <a:solidFill>
                  <a:srgbClr val="000099"/>
                </a:solidFill>
              </a:rPr>
              <a:t>)) = 0</a:t>
            </a:r>
            <a:r>
              <a:rPr lang="en" altLang="es-ES" sz="2000" b="0" baseline="30000" dirty="0">
                <a:solidFill>
                  <a:srgbClr val="000099"/>
                </a:solidFill>
              </a:rPr>
              <a:t>2 </a:t>
            </a:r>
            <a:r>
              <a:rPr lang="en" altLang="es-ES" b="0" dirty="0">
                <a:solidFill>
                  <a:srgbClr val="000099"/>
                </a:solidFill>
              </a:rPr>
              <a:t>·</a:t>
            </a:r>
            <a:r>
              <a:rPr lang="en" altLang="es-ES" sz="2000" b="0" dirty="0">
                <a:solidFill>
                  <a:srgbClr val="000099"/>
                </a:solidFill>
              </a:rPr>
              <a:t>1/8 + 1</a:t>
            </a:r>
            <a:r>
              <a:rPr lang="en" altLang="es-ES" sz="2000" b="0" baseline="30000" dirty="0">
                <a:solidFill>
                  <a:srgbClr val="000099"/>
                </a:solidFill>
              </a:rPr>
              <a:t>2 </a:t>
            </a:r>
            <a:r>
              <a:rPr lang="en" altLang="es-ES" sz="2000" b="0" dirty="0">
                <a:solidFill>
                  <a:srgbClr val="000099"/>
                </a:solidFill>
              </a:rPr>
              <a:t>· 3/8 + 2</a:t>
            </a:r>
            <a:r>
              <a:rPr lang="en" altLang="es-ES" sz="2000" b="0" baseline="30000" dirty="0">
                <a:solidFill>
                  <a:srgbClr val="000099"/>
                </a:solidFill>
              </a:rPr>
              <a:t>2 </a:t>
            </a:r>
            <a:r>
              <a:rPr lang="en" altLang="es-ES" sz="2000" b="0" dirty="0">
                <a:solidFill>
                  <a:srgbClr val="000099"/>
                </a:solidFill>
              </a:rPr>
              <a:t>· 3/8</a:t>
            </a:r>
            <a:r>
              <a:rPr lang="en" altLang="es-ES" b="0" dirty="0">
                <a:solidFill>
                  <a:srgbClr val="000099"/>
                </a:solidFill>
              </a:rPr>
              <a:t> </a:t>
            </a:r>
            <a:r>
              <a:rPr lang="en" altLang="es-ES" sz="2000" b="0" dirty="0">
                <a:solidFill>
                  <a:srgbClr val="000099"/>
                </a:solidFill>
              </a:rPr>
              <a:t>+ 3</a:t>
            </a:r>
            <a:r>
              <a:rPr lang="en" altLang="es-ES" sz="2000" b="0" baseline="30000" dirty="0">
                <a:solidFill>
                  <a:srgbClr val="000099"/>
                </a:solidFill>
              </a:rPr>
              <a:t>2 </a:t>
            </a:r>
            <a:r>
              <a:rPr lang="en" altLang="es-ES" b="0" dirty="0">
                <a:solidFill>
                  <a:srgbClr val="000099"/>
                </a:solidFill>
              </a:rPr>
              <a:t>·</a:t>
            </a:r>
            <a:r>
              <a:rPr lang="en" altLang="es-ES" sz="2000" b="0" dirty="0">
                <a:solidFill>
                  <a:srgbClr val="000099"/>
                </a:solidFill>
              </a:rPr>
              <a:t>1/8</a:t>
            </a:r>
            <a:r>
              <a:rPr lang="en" altLang="es-ES" sz="2000" b="0" baseline="-25000" dirty="0">
                <a:solidFill>
                  <a:srgbClr val="000099"/>
                </a:solidFill>
              </a:rPr>
              <a:t> </a:t>
            </a:r>
            <a:r>
              <a:rPr lang="en" altLang="es-ES" sz="2000" b="0" dirty="0">
                <a:solidFill>
                  <a:srgbClr val="000099"/>
                </a:solidFill>
              </a:rPr>
              <a:t>= 3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Var[X] = 3 - 1.5 </a:t>
            </a:r>
            <a:r>
              <a:rPr lang="en" altLang="es-ES" sz="2000" b="0" baseline="30000" dirty="0">
                <a:solidFill>
                  <a:srgbClr val="000099"/>
                </a:solidFill>
                <a:sym typeface="Wingdings" panose="05000000000000000000" pitchFamily="2" charset="2"/>
              </a:rPr>
              <a:t>2 </a:t>
            </a: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= 0.75  </a:t>
            </a:r>
            <a:r>
              <a:rPr lang="en" altLang="es-ES" sz="2000" b="0" dirty="0">
                <a:solidFill>
                  <a:srgbClr val="000099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σ </a:t>
            </a: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= 0.866</a:t>
            </a:r>
            <a:endParaRPr lang="es-ES" altLang="es-ES" sz="1600" b="0" baseline="3000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-ES" altLang="es-ES" sz="2400" b="0" dirty="0" err="1">
                <a:solidFill>
                  <a:schemeClr val="tx1"/>
                </a:solidFill>
              </a:rPr>
              <a:t>Remark</a:t>
            </a:r>
            <a:r>
              <a:rPr lang="en" altLang="es-ES" sz="2400" b="0" dirty="0">
                <a:solidFill>
                  <a:schemeClr val="tx1"/>
                </a:solidFill>
              </a:rPr>
              <a:t>:</a:t>
            </a:r>
            <a:r>
              <a:rPr lang="en" altLang="es-ES" sz="2400" dirty="0"/>
              <a:t> </a:t>
            </a:r>
            <a:r>
              <a:rPr lang="en" altLang="es-ES" sz="2400" b="0" dirty="0">
                <a:solidFill>
                  <a:srgbClr val="000099"/>
                </a:solidFill>
              </a:rPr>
              <a:t>the smaller </a:t>
            </a:r>
            <a:r>
              <a:rPr lang="en" altLang="es-ES" sz="2400" b="0" dirty="0">
                <a:solidFill>
                  <a:srgbClr val="000099"/>
                </a:solidFill>
                <a:sym typeface="Wingdings" panose="05000000000000000000" pitchFamily="2" charset="2"/>
              </a:rPr>
              <a:t>σ is, </a:t>
            </a:r>
            <a:r>
              <a:rPr lang="en" altLang="es-ES" sz="2400" b="0" dirty="0">
                <a:solidFill>
                  <a:srgbClr val="000099"/>
                </a:solidFill>
              </a:rPr>
              <a:t>the more concentrated around E[X] the values x</a:t>
            </a:r>
            <a:r>
              <a:rPr lang="es-ES" altLang="es-ES" sz="2400" b="0" baseline="-25000" dirty="0">
                <a:solidFill>
                  <a:srgbClr val="000099"/>
                </a:solidFill>
              </a:rPr>
              <a:t>i</a:t>
            </a:r>
            <a:r>
              <a:rPr lang="en" altLang="es-ES" sz="2400" b="0" baseline="-25000" dirty="0">
                <a:solidFill>
                  <a:srgbClr val="000099"/>
                </a:solidFill>
              </a:rPr>
              <a:t> </a:t>
            </a:r>
            <a:r>
              <a:rPr lang="es-ES" altLang="es-ES" sz="2400" b="0" dirty="0">
                <a:solidFill>
                  <a:srgbClr val="000099"/>
                </a:solidFill>
              </a:rPr>
              <a:t>are</a:t>
            </a:r>
            <a:endParaRPr lang="en" altLang="es-ES" sz="2400" b="0" dirty="0">
              <a:solidFill>
                <a:srgbClr val="000099"/>
              </a:solidFill>
            </a:endParaRPr>
          </a:p>
        </p:txBody>
      </p:sp>
      <p:graphicFrame>
        <p:nvGraphicFramePr>
          <p:cNvPr id="6148" name="Object 7">
            <a:extLst>
              <a:ext uri="{FF2B5EF4-FFF2-40B4-BE49-F238E27FC236}">
                <a16:creationId xmlns:a16="http://schemas.microsoft.com/office/drawing/2014/main" id="{1E183C30-8406-4BD1-AE8D-39F04D478D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625083"/>
              </p:ext>
            </p:extLst>
          </p:nvPr>
        </p:nvGraphicFramePr>
        <p:xfrm>
          <a:off x="3964781" y="1066254"/>
          <a:ext cx="2911475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0" name="Equation" r:id="rId4" imgW="1511300" imgH="254000" progId="Equation.DSMT4">
                  <p:embed/>
                </p:oleObj>
              </mc:Choice>
              <mc:Fallback>
                <p:oleObj name="Equation" r:id="rId4" imgW="1511300" imgH="254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4781" y="1066254"/>
                        <a:ext cx="2911475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8">
            <a:extLst>
              <a:ext uri="{FF2B5EF4-FFF2-40B4-BE49-F238E27FC236}">
                <a16:creationId xmlns:a16="http://schemas.microsoft.com/office/drawing/2014/main" id="{C9B2CA78-FF75-4402-9701-B3C503A24F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462189"/>
              </p:ext>
            </p:extLst>
          </p:nvPr>
        </p:nvGraphicFramePr>
        <p:xfrm>
          <a:off x="3419872" y="1537653"/>
          <a:ext cx="4011612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1" name="Equation" r:id="rId6" imgW="2082800" imgH="292100" progId="Equation.DSMT4">
                  <p:embed/>
                </p:oleObj>
              </mc:Choice>
              <mc:Fallback>
                <p:oleObj name="Equation" r:id="rId6" imgW="2082800" imgH="292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1537653"/>
                        <a:ext cx="4011612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9">
            <a:extLst>
              <a:ext uri="{FF2B5EF4-FFF2-40B4-BE49-F238E27FC236}">
                <a16:creationId xmlns:a16="http://schemas.microsoft.com/office/drawing/2014/main" id="{E2B146C6-F2C4-4137-9CBC-B168A0F30E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5749779"/>
              </p:ext>
            </p:extLst>
          </p:nvPr>
        </p:nvGraphicFramePr>
        <p:xfrm>
          <a:off x="4691360" y="2132856"/>
          <a:ext cx="1320800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2" name="Equation" r:id="rId8" imgW="685800" imgH="254000" progId="Equation.DSMT4">
                  <p:embed/>
                </p:oleObj>
              </mc:Choice>
              <mc:Fallback>
                <p:oleObj name="Equation" r:id="rId8" imgW="685800" imgH="254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1360" y="2132856"/>
                        <a:ext cx="1320800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Text Box 10">
            <a:extLst>
              <a:ext uri="{FF2B5EF4-FFF2-40B4-BE49-F238E27FC236}">
                <a16:creationId xmlns:a16="http://schemas.microsoft.com/office/drawing/2014/main" id="{69FE4AFF-53A6-4D56-B47A-9B59247EB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361" y="6165304"/>
            <a:ext cx="1331640" cy="305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400" i="1" dirty="0">
                <a:solidFill>
                  <a:srgbClr val="000099"/>
                </a:solidFill>
              </a:rPr>
              <a:t>(Continued)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BA9DDA37-7E43-4C90-9858-E77FE7EA5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dirty="0"/>
              <a:t>Features </a:t>
            </a:r>
            <a:r>
              <a:rPr lang="es-ES" altLang="es-ES" dirty="0" err="1"/>
              <a:t>of</a:t>
            </a:r>
            <a:r>
              <a:rPr lang="es-ES" altLang="es-ES" dirty="0"/>
              <a:t> a </a:t>
            </a:r>
            <a:r>
              <a:rPr lang="es-ES" altLang="es-ES" dirty="0" err="1"/>
              <a:t>Discrete</a:t>
            </a:r>
            <a:r>
              <a:rPr lang="es-ES" altLang="es-ES" dirty="0"/>
              <a:t> </a:t>
            </a:r>
            <a:r>
              <a:rPr lang="es-ES" altLang="es-ES" dirty="0" err="1"/>
              <a:t>r.v</a:t>
            </a:r>
            <a:r>
              <a:rPr lang="es-ES" altLang="es-ES" dirty="0"/>
              <a:t>.</a:t>
            </a:r>
            <a:endParaRPr lang="en" altLang="es-ES" dirty="0"/>
          </a:p>
        </p:txBody>
      </p:sp>
      <p:sp>
        <p:nvSpPr>
          <p:cNvPr id="7171" name="Text Box 6">
            <a:extLst>
              <a:ext uri="{FF2B5EF4-FFF2-40B4-BE49-F238E27FC236}">
                <a16:creationId xmlns:a16="http://schemas.microsoft.com/office/drawing/2014/main" id="{78C7888C-E821-4241-8781-9A83C6FE2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125538"/>
            <a:ext cx="856932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25488" indent="357188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Chebyshev’s </a:t>
            </a:r>
            <a:r>
              <a:rPr lang="es-ES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T</a:t>
            </a:r>
            <a:r>
              <a:rPr lang="en" altLang="es-ES" sz="2400" b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heorem</a:t>
            </a:r>
            <a:r>
              <a:rPr lang="en" altLang="es-ES" sz="2400" b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“it is very unlikely to find data that is very far from the </a:t>
            </a:r>
            <a:r>
              <a:rPr lang="es-ES" altLang="es-ES" sz="2400" b="0" dirty="0" err="1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expectation</a:t>
            </a: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; less likely the further we move away from this </a:t>
            </a:r>
            <a:r>
              <a:rPr lang="es-ES" altLang="es-ES" sz="2400" b="0" dirty="0" err="1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expectation</a:t>
            </a: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”</a:t>
            </a:r>
            <a:endParaRPr lang="ca-ES" altLang="es-ES" sz="2000" b="0" dirty="0">
              <a:solidFill>
                <a:srgbClr val="333399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7172" name="Object 7">
            <a:extLst>
              <a:ext uri="{FF2B5EF4-FFF2-40B4-BE49-F238E27FC236}">
                <a16:creationId xmlns:a16="http://schemas.microsoft.com/office/drawing/2014/main" id="{019EDCB3-D5FD-4DE8-9FC6-4D1E044931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4113" y="2524125"/>
          <a:ext cx="4295775" cy="1192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4" imgW="2197100" imgH="609600" progId="Equation.DSMT4">
                  <p:embed/>
                </p:oleObj>
              </mc:Choice>
              <mc:Fallback>
                <p:oleObj name="Equation" r:id="rId4" imgW="2197100" imgH="609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2524125"/>
                        <a:ext cx="4295775" cy="1192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Rectangle 11">
            <a:extLst>
              <a:ext uri="{FF2B5EF4-FFF2-40B4-BE49-F238E27FC236}">
                <a16:creationId xmlns:a16="http://schemas.microsoft.com/office/drawing/2014/main" id="{AE0D094F-3E62-41C9-B6BA-8EE3A1BF8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67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graphicFrame>
        <p:nvGraphicFramePr>
          <p:cNvPr id="7174" name="Object 10">
            <a:extLst>
              <a:ext uri="{FF2B5EF4-FFF2-40B4-BE49-F238E27FC236}">
                <a16:creationId xmlns:a16="http://schemas.microsoft.com/office/drawing/2014/main" id="{DA5F0E21-E0EC-44CC-B81B-15EFEA2581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1775" y="3716338"/>
          <a:ext cx="3671888" cy="2744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Picture" r:id="rId6" imgW="2036064" imgH="1524000" progId="Word.Picture.8">
                  <p:embed/>
                </p:oleObj>
              </mc:Choice>
              <mc:Fallback>
                <p:oleObj name="Picture" r:id="rId6" imgW="2036064" imgH="1524000" progId="Word.Picture.8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3716338"/>
                        <a:ext cx="3671888" cy="2744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AutoShape 13">
            <a:extLst>
              <a:ext uri="{FF2B5EF4-FFF2-40B4-BE49-F238E27FC236}">
                <a16:creationId xmlns:a16="http://schemas.microsoft.com/office/drawing/2014/main" id="{F4021597-4ACA-484E-911A-E69E3F6B2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125" y="4244975"/>
            <a:ext cx="2232025" cy="508000"/>
          </a:xfrm>
          <a:prstGeom prst="foldedCorner">
            <a:avLst>
              <a:gd name="adj" fmla="val 12500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1200" b="0">
                <a:solidFill>
                  <a:schemeClr val="tx1"/>
                </a:solidFill>
              </a:rPr>
              <a:t>Only cases where k&gt;1 provide useful information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>
            <a:extLst>
              <a:ext uri="{FF2B5EF4-FFF2-40B4-BE49-F238E27FC236}">
                <a16:creationId xmlns:a16="http://schemas.microsoft.com/office/drawing/2014/main" id="{94B3F5AD-8A84-4575-9D4E-9F4F57654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/>
              <a:t>Binomial distribution</a:t>
            </a:r>
          </a:p>
        </p:txBody>
      </p:sp>
      <p:sp>
        <p:nvSpPr>
          <p:cNvPr id="8195" name="Text Box 6">
            <a:extLst>
              <a:ext uri="{FF2B5EF4-FFF2-40B4-BE49-F238E27FC236}">
                <a16:creationId xmlns:a16="http://schemas.microsoft.com/office/drawing/2014/main" id="{F0DF548E-A3B6-412E-B1F4-DA04ECF76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63625"/>
            <a:ext cx="8812212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Bernoulli experiment: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random experiment with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2 possible outcomes,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success or failure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(1/0, white/black, on/off...), with constant probability of success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p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. If X is the number: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X ~ B(p)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independent Bernoulli experiments are performed and X is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the number of successes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in the n tests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X we will say that it follows a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Binomial distribution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, i.e.: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X ~ B(n, p)</a:t>
            </a:r>
            <a:endParaRPr lang="ca-ES" altLang="es-ES" sz="2400" b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If X ~ B(n, p) and </a:t>
            </a:r>
            <a:r>
              <a:rPr lang="en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k = number of successes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in the n trials, then:</a:t>
            </a: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If X ~ B(n, p)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endParaRPr lang="ca-ES" altLang="es-ES" sz="24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8196" name="Object 8">
            <a:extLst>
              <a:ext uri="{FF2B5EF4-FFF2-40B4-BE49-F238E27FC236}">
                <a16:creationId xmlns:a16="http://schemas.microsoft.com/office/drawing/2014/main" id="{1A1D3484-E86D-46BF-831D-0D46122749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7313" y="4087813"/>
          <a:ext cx="3498850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3" name="Equation" r:id="rId4" imgW="1816100" imgH="457200" progId="Equation.DSMT4">
                  <p:embed/>
                </p:oleObj>
              </mc:Choice>
              <mc:Fallback>
                <p:oleObj name="Equation" r:id="rId4" imgW="1816100" imgH="457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4087813"/>
                        <a:ext cx="3498850" cy="88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Text Box 10">
            <a:extLst>
              <a:ext uri="{FF2B5EF4-FFF2-40B4-BE49-F238E27FC236}">
                <a16:creationId xmlns:a16="http://schemas.microsoft.com/office/drawing/2014/main" id="{DD7ED52E-DCC3-499D-BC90-EFB47DB514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353" y="6165304"/>
            <a:ext cx="1403648" cy="305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400" i="1" dirty="0">
                <a:solidFill>
                  <a:srgbClr val="000099"/>
                </a:solidFill>
              </a:rPr>
              <a:t>(Continued)</a:t>
            </a:r>
          </a:p>
        </p:txBody>
      </p:sp>
      <p:graphicFrame>
        <p:nvGraphicFramePr>
          <p:cNvPr id="8198" name="Object 11">
            <a:extLst>
              <a:ext uri="{FF2B5EF4-FFF2-40B4-BE49-F238E27FC236}">
                <a16:creationId xmlns:a16="http://schemas.microsoft.com/office/drawing/2014/main" id="{9DD057BB-C8C7-4B1C-A0F7-5731B7BC59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3469293"/>
              </p:ext>
            </p:extLst>
          </p:nvPr>
        </p:nvGraphicFramePr>
        <p:xfrm>
          <a:off x="900113" y="4725144"/>
          <a:ext cx="19812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" name="Equation" r:id="rId6" imgW="1028700" imgH="457200" progId="Equation.DSMT4">
                  <p:embed/>
                </p:oleObj>
              </mc:Choice>
              <mc:Fallback>
                <p:oleObj name="Equation" r:id="rId6" imgW="1028700" imgH="457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725144"/>
                        <a:ext cx="1981200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12">
            <a:extLst>
              <a:ext uri="{FF2B5EF4-FFF2-40B4-BE49-F238E27FC236}">
                <a16:creationId xmlns:a16="http://schemas.microsoft.com/office/drawing/2014/main" id="{C625CCB5-443B-4359-838D-7FD732E939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045310"/>
              </p:ext>
            </p:extLst>
          </p:nvPr>
        </p:nvGraphicFramePr>
        <p:xfrm>
          <a:off x="5011738" y="4979516"/>
          <a:ext cx="20796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" name="Equation" r:id="rId8" imgW="1079032" imgH="203112" progId="Equation.DSMT4">
                  <p:embed/>
                </p:oleObj>
              </mc:Choice>
              <mc:Fallback>
                <p:oleObj name="Equation" r:id="rId8" imgW="1079032" imgH="20311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738" y="4979516"/>
                        <a:ext cx="20796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13">
            <a:extLst>
              <a:ext uri="{FF2B5EF4-FFF2-40B4-BE49-F238E27FC236}">
                <a16:creationId xmlns:a16="http://schemas.microsoft.com/office/drawing/2014/main" id="{5A5E4271-5AC1-41A3-9BFF-044248A4DB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485289"/>
              </p:ext>
            </p:extLst>
          </p:nvPr>
        </p:nvGraphicFramePr>
        <p:xfrm>
          <a:off x="2987824" y="5662067"/>
          <a:ext cx="156686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" name="Equation" r:id="rId10" imgW="812447" imgH="253890" progId="Equation.DSMT4">
                  <p:embed/>
                </p:oleObj>
              </mc:Choice>
              <mc:Fallback>
                <p:oleObj name="Equation" r:id="rId10" imgW="812447" imgH="25389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5662067"/>
                        <a:ext cx="1566862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14">
            <a:extLst>
              <a:ext uri="{FF2B5EF4-FFF2-40B4-BE49-F238E27FC236}">
                <a16:creationId xmlns:a16="http://schemas.microsoft.com/office/drawing/2014/main" id="{115F5098-8F5C-4747-880E-BC61422F35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344896"/>
              </p:ext>
            </p:extLst>
          </p:nvPr>
        </p:nvGraphicFramePr>
        <p:xfrm>
          <a:off x="4686449" y="5673179"/>
          <a:ext cx="269398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" name="Equation" r:id="rId12" imgW="1396394" imgH="253890" progId="Equation.DSMT4">
                  <p:embed/>
                </p:oleObj>
              </mc:Choice>
              <mc:Fallback>
                <p:oleObj name="Equation" r:id="rId12" imgW="1396394" imgH="25389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449" y="5673179"/>
                        <a:ext cx="2693987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6">
            <a:extLst>
              <a:ext uri="{FF2B5EF4-FFF2-40B4-BE49-F238E27FC236}">
                <a16:creationId xmlns:a16="http://schemas.microsoft.com/office/drawing/2014/main" id="{FDA973DD-F7B4-4111-BF9B-D2511BDCD7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637510"/>
              </p:ext>
            </p:extLst>
          </p:nvPr>
        </p:nvGraphicFramePr>
        <p:xfrm>
          <a:off x="7526338" y="4977928"/>
          <a:ext cx="114935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8" name="Equation" r:id="rId14" imgW="596641" imgH="177723" progId="Equation.DSMT4">
                  <p:embed/>
                </p:oleObj>
              </mc:Choice>
              <mc:Fallback>
                <p:oleObj name="Equation" r:id="rId14" imgW="596641" imgH="177723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6338" y="4977928"/>
                        <a:ext cx="114935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id="{1339A60C-64E8-431F-B49E-4CF5A563B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/>
              <a:t>Binomial distribution</a:t>
            </a:r>
          </a:p>
        </p:txBody>
      </p:sp>
      <p:pic>
        <p:nvPicPr>
          <p:cNvPr id="9219" name="Picture 6">
            <a:extLst>
              <a:ext uri="{FF2B5EF4-FFF2-40B4-BE49-F238E27FC236}">
                <a16:creationId xmlns:a16="http://schemas.microsoft.com/office/drawing/2014/main" id="{D2DFDCD4-553E-45BA-BFEF-586086C405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341438"/>
            <a:ext cx="6831012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 Box 8">
            <a:extLst>
              <a:ext uri="{FF2B5EF4-FFF2-40B4-BE49-F238E27FC236}">
                <a16:creationId xmlns:a16="http://schemas.microsoft.com/office/drawing/2014/main" id="{FD67B3A0-47B2-4E51-94C6-10167BAD6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353" y="6093296"/>
            <a:ext cx="140364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400" i="1" dirty="0">
                <a:solidFill>
                  <a:srgbClr val="000099"/>
                </a:solidFill>
              </a:rPr>
              <a:t>(Continued)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>
            <a:extLst>
              <a:ext uri="{FF2B5EF4-FFF2-40B4-BE49-F238E27FC236}">
                <a16:creationId xmlns:a16="http://schemas.microsoft.com/office/drawing/2014/main" id="{FB8EB511-20D7-4578-AC00-1F8263119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/>
              <a:t>Binomial distribution</a:t>
            </a:r>
          </a:p>
        </p:txBody>
      </p:sp>
      <p:pic>
        <p:nvPicPr>
          <p:cNvPr id="10243" name="Picture 16">
            <a:extLst>
              <a:ext uri="{FF2B5EF4-FFF2-40B4-BE49-F238E27FC236}">
                <a16:creationId xmlns:a16="http://schemas.microsoft.com/office/drawing/2014/main" id="{DE3765A3-9B81-4406-A034-E44788F43C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052513"/>
            <a:ext cx="6911975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iseño predeterminad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0000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15111</TotalTime>
  <Words>1096</Words>
  <Application>Microsoft Office PowerPoint</Application>
  <PresentationFormat>Presentación en pantalla (4:3)</PresentationFormat>
  <Paragraphs>86</Paragraphs>
  <Slides>12</Slides>
  <Notes>12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PMingLiU</vt:lpstr>
      <vt:lpstr>Arial</vt:lpstr>
      <vt:lpstr>Arial Black</vt:lpstr>
      <vt:lpstr>Times New Roman</vt:lpstr>
      <vt:lpstr>Wingdings</vt:lpstr>
      <vt:lpstr>Diseño predeterminado</vt:lpstr>
      <vt:lpstr>Equation</vt:lpstr>
      <vt:lpstr>Picture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Ángel Alejandro Juan Pérez</dc:creator>
  <cp:lastModifiedBy>UPC</cp:lastModifiedBy>
  <cp:revision>979</cp:revision>
  <dcterms:created xsi:type="dcterms:W3CDTF">2003-01-27T23:00:03Z</dcterms:created>
  <dcterms:modified xsi:type="dcterms:W3CDTF">2025-10-29T16:08:31Z</dcterms:modified>
</cp:coreProperties>
</file>