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465" r:id="rId2"/>
    <p:sldId id="464" r:id="rId3"/>
    <p:sldId id="487" r:id="rId4"/>
    <p:sldId id="488" r:id="rId5"/>
    <p:sldId id="489" r:id="rId6"/>
    <p:sldId id="490" r:id="rId7"/>
    <p:sldId id="491" r:id="rId8"/>
    <p:sldId id="496" r:id="rId9"/>
    <p:sldId id="492" r:id="rId10"/>
    <p:sldId id="493" r:id="rId11"/>
    <p:sldId id="494" r:id="rId12"/>
    <p:sldId id="495" r:id="rId13"/>
  </p:sldIdLst>
  <p:sldSz cx="9144000" cy="6858000" type="screen4x3"/>
  <p:notesSz cx="7099300" cy="10234613"/>
  <p:defaultTextStyle>
    <a:defPPr>
      <a:defRPr lang="es"/>
    </a:defPPr>
    <a:lvl1pPr algn="l" rtl="0" fontAlgn="base">
      <a:spcBef>
        <a:spcPct val="50000"/>
      </a:spcBef>
      <a:spcAft>
        <a:spcPct val="0"/>
      </a:spcAft>
      <a:defRPr sz="2800" b="1" kern="1200">
        <a:solidFill>
          <a:schemeClr val="bg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50000"/>
      </a:spcBef>
      <a:spcAft>
        <a:spcPct val="0"/>
      </a:spcAft>
      <a:defRPr sz="2800" b="1" kern="1200">
        <a:solidFill>
          <a:schemeClr val="bg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50000"/>
      </a:spcBef>
      <a:spcAft>
        <a:spcPct val="0"/>
      </a:spcAft>
      <a:defRPr sz="2800" b="1" kern="1200">
        <a:solidFill>
          <a:schemeClr val="bg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50000"/>
      </a:spcBef>
      <a:spcAft>
        <a:spcPct val="0"/>
      </a:spcAft>
      <a:defRPr sz="2800" b="1" kern="1200">
        <a:solidFill>
          <a:schemeClr val="bg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50000"/>
      </a:spcBef>
      <a:spcAft>
        <a:spcPct val="0"/>
      </a:spcAft>
      <a:defRPr sz="2800" b="1" kern="1200">
        <a:solidFill>
          <a:schemeClr val="bg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2800" b="1" kern="1200">
        <a:solidFill>
          <a:schemeClr val="bg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sz="2800" b="1" kern="1200">
        <a:solidFill>
          <a:schemeClr val="bg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sz="2800" b="1" kern="1200">
        <a:solidFill>
          <a:schemeClr val="bg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sz="2800" b="1" kern="1200">
        <a:solidFill>
          <a:schemeClr val="bg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CCFF"/>
    <a:srgbClr val="006699"/>
    <a:srgbClr val="0066CC"/>
    <a:srgbClr val="006600"/>
    <a:srgbClr val="000099"/>
    <a:srgbClr val="FF0000"/>
    <a:srgbClr val="FFFF99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130" autoAdjust="0"/>
    <p:restoredTop sz="94660" autoAdjust="0"/>
  </p:normalViewPr>
  <p:slideViewPr>
    <p:cSldViewPr>
      <p:cViewPr varScale="1">
        <p:scale>
          <a:sx n="63" d="100"/>
          <a:sy n="63" d="100"/>
        </p:scale>
        <p:origin x="1212" y="60"/>
      </p:cViewPr>
      <p:guideLst>
        <p:guide orient="horz" pos="2160"/>
        <p:guide pos="2880"/>
      </p:guideLst>
    </p:cSldViewPr>
  </p:slideViewPr>
  <p:outlineViewPr>
    <p:cViewPr>
      <p:scale>
        <a:sx n="25" d="100"/>
        <a:sy n="25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6.wmf"/><Relationship Id="rId1" Type="http://schemas.openxmlformats.org/officeDocument/2006/relationships/image" Target="../media/image5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image" Target="../media/image8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image" Target="../media/image11.wmf"/><Relationship Id="rId1" Type="http://schemas.openxmlformats.org/officeDocument/2006/relationships/image" Target="../media/image10.wmf"/><Relationship Id="rId6" Type="http://schemas.openxmlformats.org/officeDocument/2006/relationships/image" Target="../media/image15.wmf"/><Relationship Id="rId5" Type="http://schemas.openxmlformats.org/officeDocument/2006/relationships/image" Target="../media/image14.wmf"/><Relationship Id="rId4" Type="http://schemas.openxmlformats.org/officeDocument/2006/relationships/image" Target="../media/image13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19.wmf"/><Relationship Id="rId1" Type="http://schemas.openxmlformats.org/officeDocument/2006/relationships/image" Target="../media/image18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>
            <a:extLst>
              <a:ext uri="{FF2B5EF4-FFF2-40B4-BE49-F238E27FC236}">
                <a16:creationId xmlns:a16="http://schemas.microsoft.com/office/drawing/2014/main" id="{9056B8FF-75DA-4421-AD2E-1B6936907827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488" tIns="47745" rIns="95488" bIns="47745" numCol="1" anchor="t" anchorCtr="0" compatLnSpc="1">
            <a:prstTxWarp prst="textNoShape">
              <a:avLst/>
            </a:prstTxWarp>
          </a:bodyPr>
          <a:lstStyle>
            <a:lvl1pPr defTabSz="955675">
              <a:spcBef>
                <a:spcPct val="0"/>
              </a:spcBef>
              <a:defRPr sz="1200" b="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altLang="es-ES"/>
          </a:p>
        </p:txBody>
      </p:sp>
      <p:sp>
        <p:nvSpPr>
          <p:cNvPr id="62467" name="Rectangle 3">
            <a:extLst>
              <a:ext uri="{FF2B5EF4-FFF2-40B4-BE49-F238E27FC236}">
                <a16:creationId xmlns:a16="http://schemas.microsoft.com/office/drawing/2014/main" id="{481766B1-E0F9-47C8-9A5C-DBC80BBA4FEE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2725" y="0"/>
            <a:ext cx="3076575" cy="51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488" tIns="47745" rIns="95488" bIns="47745" numCol="1" anchor="t" anchorCtr="0" compatLnSpc="1">
            <a:prstTxWarp prst="textNoShape">
              <a:avLst/>
            </a:prstTxWarp>
          </a:bodyPr>
          <a:lstStyle>
            <a:lvl1pPr algn="r" defTabSz="955675">
              <a:spcBef>
                <a:spcPct val="0"/>
              </a:spcBef>
              <a:defRPr sz="1200" b="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altLang="es-ES"/>
          </a:p>
        </p:txBody>
      </p:sp>
      <p:sp>
        <p:nvSpPr>
          <p:cNvPr id="62468" name="Rectangle 4">
            <a:extLst>
              <a:ext uri="{FF2B5EF4-FFF2-40B4-BE49-F238E27FC236}">
                <a16:creationId xmlns:a16="http://schemas.microsoft.com/office/drawing/2014/main" id="{CEB8B757-772F-47D6-9FF3-041F563229C1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723438"/>
            <a:ext cx="3076575" cy="51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488" tIns="47745" rIns="95488" bIns="47745" numCol="1" anchor="b" anchorCtr="0" compatLnSpc="1">
            <a:prstTxWarp prst="textNoShape">
              <a:avLst/>
            </a:prstTxWarp>
          </a:bodyPr>
          <a:lstStyle>
            <a:lvl1pPr defTabSz="955675">
              <a:spcBef>
                <a:spcPct val="0"/>
              </a:spcBef>
              <a:defRPr sz="1200" b="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altLang="es-ES"/>
          </a:p>
        </p:txBody>
      </p:sp>
      <p:sp>
        <p:nvSpPr>
          <p:cNvPr id="62469" name="Rectangle 5">
            <a:extLst>
              <a:ext uri="{FF2B5EF4-FFF2-40B4-BE49-F238E27FC236}">
                <a16:creationId xmlns:a16="http://schemas.microsoft.com/office/drawing/2014/main" id="{FA3D4396-157E-48CB-B5A9-EE53FB33730A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2725" y="9723438"/>
            <a:ext cx="3076575" cy="51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488" tIns="47745" rIns="95488" bIns="47745" numCol="1" anchor="b" anchorCtr="0" compatLnSpc="1">
            <a:prstTxWarp prst="textNoShape">
              <a:avLst/>
            </a:prstTxWarp>
          </a:bodyPr>
          <a:lstStyle>
            <a:lvl1pPr algn="r" defTabSz="955675">
              <a:spcBef>
                <a:spcPct val="0"/>
              </a:spcBef>
              <a:defRPr sz="1200" b="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</a:lstStyle>
          <a:p>
            <a:fld id="{628B209A-13EF-4EF0-B901-38826282A0F3}" type="slidenum">
              <a:rPr lang="en-US" altLang="es-ES"/>
              <a:pPr/>
              <a:t>‹Nº›</a:t>
            </a:fld>
            <a:endParaRPr lang="en-US" alt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9858" name="Rectangle 1026">
            <a:extLst>
              <a:ext uri="{FF2B5EF4-FFF2-40B4-BE49-F238E27FC236}">
                <a16:creationId xmlns:a16="http://schemas.microsoft.com/office/drawing/2014/main" id="{8DD1B0E2-E2EA-42AA-9FB9-2CAEC09C5A27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55938" cy="474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488" tIns="47745" rIns="95488" bIns="47745" numCol="1" anchor="t" anchorCtr="0" compatLnSpc="1">
            <a:prstTxWarp prst="textNoShape">
              <a:avLst/>
            </a:prstTxWarp>
          </a:bodyPr>
          <a:lstStyle>
            <a:lvl1pPr defTabSz="955675">
              <a:spcBef>
                <a:spcPct val="0"/>
              </a:spcBef>
              <a:defRPr sz="1200" b="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altLang="es-ES"/>
          </a:p>
        </p:txBody>
      </p:sp>
      <p:sp>
        <p:nvSpPr>
          <p:cNvPr id="249859" name="Rectangle 1027">
            <a:extLst>
              <a:ext uri="{FF2B5EF4-FFF2-40B4-BE49-F238E27FC236}">
                <a16:creationId xmlns:a16="http://schemas.microsoft.com/office/drawing/2014/main" id="{F50AD1D0-695D-4F49-89FF-5AC0660FE1D5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4019550" y="0"/>
            <a:ext cx="3055938" cy="474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488" tIns="47745" rIns="95488" bIns="47745" numCol="1" anchor="t" anchorCtr="0" compatLnSpc="1">
            <a:prstTxWarp prst="textNoShape">
              <a:avLst/>
            </a:prstTxWarp>
          </a:bodyPr>
          <a:lstStyle>
            <a:lvl1pPr algn="r" defTabSz="955675">
              <a:spcBef>
                <a:spcPct val="0"/>
              </a:spcBef>
              <a:defRPr sz="1200" b="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altLang="es-ES"/>
          </a:p>
        </p:txBody>
      </p:sp>
      <p:sp>
        <p:nvSpPr>
          <p:cNvPr id="14340" name="Rectangle 1028">
            <a:extLst>
              <a:ext uri="{FF2B5EF4-FFF2-40B4-BE49-F238E27FC236}">
                <a16:creationId xmlns:a16="http://schemas.microsoft.com/office/drawing/2014/main" id="{6509F99E-1F9E-4C8A-BE02-7DC6A6B89096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047750" y="790575"/>
            <a:ext cx="5057775" cy="37925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49861" name="Rectangle 1029">
            <a:extLst>
              <a:ext uri="{FF2B5EF4-FFF2-40B4-BE49-F238E27FC236}">
                <a16:creationId xmlns:a16="http://schemas.microsoft.com/office/drawing/2014/main" id="{BF966DD5-9A36-408C-9345-5ABE648C37A4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65200" y="4900613"/>
            <a:ext cx="5224463" cy="4583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488" tIns="47745" rIns="95488" bIns="4774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ES" noProof="0"/>
              <a:t>Haga clic para modificar el estilo de texto del patrón</a:t>
            </a:r>
          </a:p>
          <a:p>
            <a:pPr lvl="1"/>
            <a:r>
              <a:rPr lang="es-ES" altLang="es-ES" noProof="0"/>
              <a:t>Segundo nivel</a:t>
            </a:r>
          </a:p>
          <a:p>
            <a:pPr lvl="2"/>
            <a:r>
              <a:rPr lang="es-ES" altLang="es-ES" noProof="0"/>
              <a:t>Tercer nivel</a:t>
            </a:r>
          </a:p>
          <a:p>
            <a:pPr lvl="3"/>
            <a:r>
              <a:rPr lang="es-ES" altLang="es-ES" noProof="0"/>
              <a:t>Cuarto nivel</a:t>
            </a:r>
          </a:p>
          <a:p>
            <a:pPr lvl="4"/>
            <a:r>
              <a:rPr lang="es-ES" altLang="es-ES" noProof="0"/>
              <a:t>Quinto nivel</a:t>
            </a:r>
          </a:p>
        </p:txBody>
      </p:sp>
      <p:sp>
        <p:nvSpPr>
          <p:cNvPr id="249862" name="Rectangle 1030">
            <a:extLst>
              <a:ext uri="{FF2B5EF4-FFF2-40B4-BE49-F238E27FC236}">
                <a16:creationId xmlns:a16="http://schemas.microsoft.com/office/drawing/2014/main" id="{401AA236-0970-4F76-B340-4DA171CDDDF9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721850"/>
            <a:ext cx="3055938" cy="4714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488" tIns="47745" rIns="95488" bIns="47745" numCol="1" anchor="b" anchorCtr="0" compatLnSpc="1">
            <a:prstTxWarp prst="textNoShape">
              <a:avLst/>
            </a:prstTxWarp>
          </a:bodyPr>
          <a:lstStyle>
            <a:lvl1pPr defTabSz="955675">
              <a:spcBef>
                <a:spcPct val="0"/>
              </a:spcBef>
              <a:defRPr sz="1200" b="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altLang="es-ES"/>
          </a:p>
        </p:txBody>
      </p:sp>
      <p:sp>
        <p:nvSpPr>
          <p:cNvPr id="249863" name="Rectangle 1031">
            <a:extLst>
              <a:ext uri="{FF2B5EF4-FFF2-40B4-BE49-F238E27FC236}">
                <a16:creationId xmlns:a16="http://schemas.microsoft.com/office/drawing/2014/main" id="{6A7494A4-AFE2-4085-AF32-2ABD7022D4F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19550" y="9721850"/>
            <a:ext cx="3055938" cy="4714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5488" tIns="47745" rIns="95488" bIns="47745" numCol="1" anchor="b" anchorCtr="0" compatLnSpc="1">
            <a:prstTxWarp prst="textNoShape">
              <a:avLst/>
            </a:prstTxWarp>
          </a:bodyPr>
          <a:lstStyle>
            <a:lvl1pPr algn="r" defTabSz="955675">
              <a:spcBef>
                <a:spcPct val="0"/>
              </a:spcBef>
              <a:defRPr sz="1200" b="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</a:lstStyle>
          <a:p>
            <a:fld id="{B227A244-634D-4E74-90D8-6C5243C5C41D}" type="slidenum">
              <a:rPr lang="en-US" altLang="es-ES"/>
              <a:pPr/>
              <a:t>‹Nº›</a:t>
            </a:fld>
            <a:endParaRPr lang="en-US" alt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1031">
            <a:extLst>
              <a:ext uri="{FF2B5EF4-FFF2-40B4-BE49-F238E27FC236}">
                <a16:creationId xmlns:a16="http://schemas.microsoft.com/office/drawing/2014/main" id="{684D27D3-4CDD-49DE-9A03-0BB3E64B3BC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556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556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556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556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556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556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556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556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556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6533935D-6531-4294-B4F9-1605CA215075}" type="slidenum">
              <a:rPr lang="en-US" altLang="es-ES"/>
              <a:pPr eaLnBrk="1" hangingPunct="1">
                <a:spcBef>
                  <a:spcPct val="0"/>
                </a:spcBef>
              </a:pPr>
              <a:t>1</a:t>
            </a:fld>
            <a:endParaRPr lang="en-US" altLang="es-ES"/>
          </a:p>
        </p:txBody>
      </p:sp>
      <p:sp>
        <p:nvSpPr>
          <p:cNvPr id="15363" name="Rectangle 2">
            <a:extLst>
              <a:ext uri="{FF2B5EF4-FFF2-40B4-BE49-F238E27FC236}">
                <a16:creationId xmlns:a16="http://schemas.microsoft.com/office/drawing/2014/main" id="{C269518E-3334-4FD4-B9B9-C3CC739CAC9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>
            <a:extLst>
              <a:ext uri="{FF2B5EF4-FFF2-40B4-BE49-F238E27FC236}">
                <a16:creationId xmlns:a16="http://schemas.microsoft.com/office/drawing/2014/main" id="{4C8CD234-1E43-4E1E-8F13-833837A6C13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s-E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1031">
            <a:extLst>
              <a:ext uri="{FF2B5EF4-FFF2-40B4-BE49-F238E27FC236}">
                <a16:creationId xmlns:a16="http://schemas.microsoft.com/office/drawing/2014/main" id="{89910A6A-3EAE-4D4F-BF5A-E07519EA9F1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556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556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556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556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556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556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556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556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556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88BBDCC6-1D25-40A4-BACD-7A3C8FBF5CD1}" type="slidenum">
              <a:rPr lang="en-US" altLang="es-ES"/>
              <a:pPr eaLnBrk="1" hangingPunct="1">
                <a:spcBef>
                  <a:spcPct val="0"/>
                </a:spcBef>
              </a:pPr>
              <a:t>10</a:t>
            </a:fld>
            <a:endParaRPr lang="en-US" altLang="es-ES"/>
          </a:p>
        </p:txBody>
      </p:sp>
      <p:sp>
        <p:nvSpPr>
          <p:cNvPr id="24579" name="Rectangle 2">
            <a:extLst>
              <a:ext uri="{FF2B5EF4-FFF2-40B4-BE49-F238E27FC236}">
                <a16:creationId xmlns:a16="http://schemas.microsoft.com/office/drawing/2014/main" id="{68CC4307-126C-49F9-A895-3CFC3BC11C7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80" name="Rectangle 3">
            <a:extLst>
              <a:ext uri="{FF2B5EF4-FFF2-40B4-BE49-F238E27FC236}">
                <a16:creationId xmlns:a16="http://schemas.microsoft.com/office/drawing/2014/main" id="{0CE91731-CC7A-47D7-BACE-496CA3918B5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s-E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1031">
            <a:extLst>
              <a:ext uri="{FF2B5EF4-FFF2-40B4-BE49-F238E27FC236}">
                <a16:creationId xmlns:a16="http://schemas.microsoft.com/office/drawing/2014/main" id="{4B5DD201-B1FF-48C7-B9C7-391FC8F48E1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556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556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556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556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556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556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556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556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556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55F8C63A-F88A-421F-A276-B5FDBA81820A}" type="slidenum">
              <a:rPr lang="en-US" altLang="es-ES"/>
              <a:pPr eaLnBrk="1" hangingPunct="1">
                <a:spcBef>
                  <a:spcPct val="0"/>
                </a:spcBef>
              </a:pPr>
              <a:t>11</a:t>
            </a:fld>
            <a:endParaRPr lang="en-US" altLang="es-ES"/>
          </a:p>
        </p:txBody>
      </p:sp>
      <p:sp>
        <p:nvSpPr>
          <p:cNvPr id="25603" name="Rectangle 2">
            <a:extLst>
              <a:ext uri="{FF2B5EF4-FFF2-40B4-BE49-F238E27FC236}">
                <a16:creationId xmlns:a16="http://schemas.microsoft.com/office/drawing/2014/main" id="{6AE60020-9957-4E13-95AE-0265C6D1867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>
            <a:extLst>
              <a:ext uri="{FF2B5EF4-FFF2-40B4-BE49-F238E27FC236}">
                <a16:creationId xmlns:a16="http://schemas.microsoft.com/office/drawing/2014/main" id="{7350C4BF-FC76-4C92-9E43-8ADEC121413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s-E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1031">
            <a:extLst>
              <a:ext uri="{FF2B5EF4-FFF2-40B4-BE49-F238E27FC236}">
                <a16:creationId xmlns:a16="http://schemas.microsoft.com/office/drawing/2014/main" id="{94D1B6FF-94A6-4FAC-9089-9551D796811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556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556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556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556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556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556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556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556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556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88D9E296-1278-4901-97E1-D286793DCFBF}" type="slidenum">
              <a:rPr lang="en-US" altLang="es-ES"/>
              <a:pPr eaLnBrk="1" hangingPunct="1">
                <a:spcBef>
                  <a:spcPct val="0"/>
                </a:spcBef>
              </a:pPr>
              <a:t>12</a:t>
            </a:fld>
            <a:endParaRPr lang="en-US" altLang="es-ES"/>
          </a:p>
        </p:txBody>
      </p:sp>
      <p:sp>
        <p:nvSpPr>
          <p:cNvPr id="26627" name="Rectangle 2">
            <a:extLst>
              <a:ext uri="{FF2B5EF4-FFF2-40B4-BE49-F238E27FC236}">
                <a16:creationId xmlns:a16="http://schemas.microsoft.com/office/drawing/2014/main" id="{077D5AF6-4E34-4A97-B314-29F25829846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8" name="Rectangle 3">
            <a:extLst>
              <a:ext uri="{FF2B5EF4-FFF2-40B4-BE49-F238E27FC236}">
                <a16:creationId xmlns:a16="http://schemas.microsoft.com/office/drawing/2014/main" id="{46BE26BB-0A68-4624-816B-DE344BE9795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s-E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1031">
            <a:extLst>
              <a:ext uri="{FF2B5EF4-FFF2-40B4-BE49-F238E27FC236}">
                <a16:creationId xmlns:a16="http://schemas.microsoft.com/office/drawing/2014/main" id="{AEEB136B-E8F6-4900-8D5B-0825C3299A4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556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556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556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556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556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556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556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556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556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90619C6A-E5F6-46D0-8DF8-949A4E7EDE8B}" type="slidenum">
              <a:rPr lang="en-US" altLang="es-ES"/>
              <a:pPr eaLnBrk="1" hangingPunct="1">
                <a:spcBef>
                  <a:spcPct val="0"/>
                </a:spcBef>
              </a:pPr>
              <a:t>2</a:t>
            </a:fld>
            <a:endParaRPr lang="en-US" altLang="es-ES"/>
          </a:p>
        </p:txBody>
      </p:sp>
      <p:sp>
        <p:nvSpPr>
          <p:cNvPr id="16387" name="Rectangle 2">
            <a:extLst>
              <a:ext uri="{FF2B5EF4-FFF2-40B4-BE49-F238E27FC236}">
                <a16:creationId xmlns:a16="http://schemas.microsoft.com/office/drawing/2014/main" id="{FAF51381-A8F0-430E-A784-86BB5FDD8A7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>
            <a:extLst>
              <a:ext uri="{FF2B5EF4-FFF2-40B4-BE49-F238E27FC236}">
                <a16:creationId xmlns:a16="http://schemas.microsoft.com/office/drawing/2014/main" id="{F170CA04-57D4-4390-9FE8-AD08C87853A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s-E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1031">
            <a:extLst>
              <a:ext uri="{FF2B5EF4-FFF2-40B4-BE49-F238E27FC236}">
                <a16:creationId xmlns:a16="http://schemas.microsoft.com/office/drawing/2014/main" id="{AC28A038-A88C-4CD9-8E02-E6153A72ECC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556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556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556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556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556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556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556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556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556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4AD7DB60-C5C8-4343-B50B-0B1D3D526396}" type="slidenum">
              <a:rPr lang="en-US" altLang="es-ES"/>
              <a:pPr eaLnBrk="1" hangingPunct="1">
                <a:spcBef>
                  <a:spcPct val="0"/>
                </a:spcBef>
              </a:pPr>
              <a:t>3</a:t>
            </a:fld>
            <a:endParaRPr lang="en-US" altLang="es-ES"/>
          </a:p>
        </p:txBody>
      </p:sp>
      <p:sp>
        <p:nvSpPr>
          <p:cNvPr id="17411" name="Rectangle 2">
            <a:extLst>
              <a:ext uri="{FF2B5EF4-FFF2-40B4-BE49-F238E27FC236}">
                <a16:creationId xmlns:a16="http://schemas.microsoft.com/office/drawing/2014/main" id="{12CC4195-DF97-4444-BB93-FEB5F765616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>
            <a:extLst>
              <a:ext uri="{FF2B5EF4-FFF2-40B4-BE49-F238E27FC236}">
                <a16:creationId xmlns:a16="http://schemas.microsoft.com/office/drawing/2014/main" id="{B27ED206-2A4B-4E06-A56A-5A06F7E20EE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s-E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1031">
            <a:extLst>
              <a:ext uri="{FF2B5EF4-FFF2-40B4-BE49-F238E27FC236}">
                <a16:creationId xmlns:a16="http://schemas.microsoft.com/office/drawing/2014/main" id="{1013137F-7ACD-48DA-B7CA-D8FA9FC4C97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556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556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556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556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556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556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556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556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556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D9DAA0D4-6989-40A9-8782-0E54EFB024C1}" type="slidenum">
              <a:rPr lang="en-US" altLang="es-ES"/>
              <a:pPr eaLnBrk="1" hangingPunct="1">
                <a:spcBef>
                  <a:spcPct val="0"/>
                </a:spcBef>
              </a:pPr>
              <a:t>4</a:t>
            </a:fld>
            <a:endParaRPr lang="en-US" altLang="es-ES"/>
          </a:p>
        </p:txBody>
      </p:sp>
      <p:sp>
        <p:nvSpPr>
          <p:cNvPr id="18435" name="Rectangle 2">
            <a:extLst>
              <a:ext uri="{FF2B5EF4-FFF2-40B4-BE49-F238E27FC236}">
                <a16:creationId xmlns:a16="http://schemas.microsoft.com/office/drawing/2014/main" id="{726BD067-3852-44CF-B193-89F1BA8A30F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6" name="Rectangle 3">
            <a:extLst>
              <a:ext uri="{FF2B5EF4-FFF2-40B4-BE49-F238E27FC236}">
                <a16:creationId xmlns:a16="http://schemas.microsoft.com/office/drawing/2014/main" id="{EFE235C0-03C9-42CE-9B0F-1FAB055D355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s-E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1031">
            <a:extLst>
              <a:ext uri="{FF2B5EF4-FFF2-40B4-BE49-F238E27FC236}">
                <a16:creationId xmlns:a16="http://schemas.microsoft.com/office/drawing/2014/main" id="{8F2CC7C3-7DAE-4176-A67F-F19F3B568A4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556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556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556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556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556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556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556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556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556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39F1A02F-8CAF-449E-99A7-FFC9E0F1633E}" type="slidenum">
              <a:rPr lang="en-US" altLang="es-ES"/>
              <a:pPr eaLnBrk="1" hangingPunct="1">
                <a:spcBef>
                  <a:spcPct val="0"/>
                </a:spcBef>
              </a:pPr>
              <a:t>5</a:t>
            </a:fld>
            <a:endParaRPr lang="en-US" altLang="es-ES"/>
          </a:p>
        </p:txBody>
      </p:sp>
      <p:sp>
        <p:nvSpPr>
          <p:cNvPr id="19459" name="Rectangle 2">
            <a:extLst>
              <a:ext uri="{FF2B5EF4-FFF2-40B4-BE49-F238E27FC236}">
                <a16:creationId xmlns:a16="http://schemas.microsoft.com/office/drawing/2014/main" id="{A388E201-474C-426C-B9E0-5E3D09D23BE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60" name="Rectangle 3">
            <a:extLst>
              <a:ext uri="{FF2B5EF4-FFF2-40B4-BE49-F238E27FC236}">
                <a16:creationId xmlns:a16="http://schemas.microsoft.com/office/drawing/2014/main" id="{CC0F795B-98AE-47AD-9274-94D3AAFAB22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s-E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1031">
            <a:extLst>
              <a:ext uri="{FF2B5EF4-FFF2-40B4-BE49-F238E27FC236}">
                <a16:creationId xmlns:a16="http://schemas.microsoft.com/office/drawing/2014/main" id="{6B4BEF49-F687-4502-BDDD-4E1490F2FA8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556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556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556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556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556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556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556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556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556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ADDEA0A2-838B-4377-84E5-1422895302B7}" type="slidenum">
              <a:rPr lang="en-US" altLang="es-ES"/>
              <a:pPr eaLnBrk="1" hangingPunct="1">
                <a:spcBef>
                  <a:spcPct val="0"/>
                </a:spcBef>
              </a:pPr>
              <a:t>6</a:t>
            </a:fld>
            <a:endParaRPr lang="en-US" altLang="es-ES"/>
          </a:p>
        </p:txBody>
      </p:sp>
      <p:sp>
        <p:nvSpPr>
          <p:cNvPr id="20483" name="Rectangle 2">
            <a:extLst>
              <a:ext uri="{FF2B5EF4-FFF2-40B4-BE49-F238E27FC236}">
                <a16:creationId xmlns:a16="http://schemas.microsoft.com/office/drawing/2014/main" id="{EA3C5D39-613C-4375-9A47-BBFF2DE99AB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4" name="Rectangle 3">
            <a:extLst>
              <a:ext uri="{FF2B5EF4-FFF2-40B4-BE49-F238E27FC236}">
                <a16:creationId xmlns:a16="http://schemas.microsoft.com/office/drawing/2014/main" id="{1EE74A3A-621F-444A-940C-8A4B59D3756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s-E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1031">
            <a:extLst>
              <a:ext uri="{FF2B5EF4-FFF2-40B4-BE49-F238E27FC236}">
                <a16:creationId xmlns:a16="http://schemas.microsoft.com/office/drawing/2014/main" id="{C8D2F064-EEAE-44FD-AF13-836BAF52A57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556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556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556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556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556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556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556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556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556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1A1B7146-7AA2-4C08-8D02-EB561ABC5441}" type="slidenum">
              <a:rPr lang="en-US" altLang="es-ES"/>
              <a:pPr eaLnBrk="1" hangingPunct="1">
                <a:spcBef>
                  <a:spcPct val="0"/>
                </a:spcBef>
              </a:pPr>
              <a:t>7</a:t>
            </a:fld>
            <a:endParaRPr lang="en-US" altLang="es-ES"/>
          </a:p>
        </p:txBody>
      </p:sp>
      <p:sp>
        <p:nvSpPr>
          <p:cNvPr id="21507" name="Rectangle 2">
            <a:extLst>
              <a:ext uri="{FF2B5EF4-FFF2-40B4-BE49-F238E27FC236}">
                <a16:creationId xmlns:a16="http://schemas.microsoft.com/office/drawing/2014/main" id="{23B676CF-69AC-4022-849E-C0AAEC99499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8" name="Rectangle 3">
            <a:extLst>
              <a:ext uri="{FF2B5EF4-FFF2-40B4-BE49-F238E27FC236}">
                <a16:creationId xmlns:a16="http://schemas.microsoft.com/office/drawing/2014/main" id="{B18738B8-F88D-46E4-9830-E00D5592391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s-E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1031">
            <a:extLst>
              <a:ext uri="{FF2B5EF4-FFF2-40B4-BE49-F238E27FC236}">
                <a16:creationId xmlns:a16="http://schemas.microsoft.com/office/drawing/2014/main" id="{6D755206-AA34-4EAE-A024-6DF485FEDF2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556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556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556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556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556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556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556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556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556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6BC89CF8-CE3C-4620-9972-CFE5C2EE3839}" type="slidenum">
              <a:rPr lang="en-US" altLang="es-ES"/>
              <a:pPr eaLnBrk="1" hangingPunct="1">
                <a:spcBef>
                  <a:spcPct val="0"/>
                </a:spcBef>
              </a:pPr>
              <a:t>8</a:t>
            </a:fld>
            <a:endParaRPr lang="en-US" altLang="es-ES"/>
          </a:p>
        </p:txBody>
      </p:sp>
      <p:sp>
        <p:nvSpPr>
          <p:cNvPr id="22531" name="Rectangle 2">
            <a:extLst>
              <a:ext uri="{FF2B5EF4-FFF2-40B4-BE49-F238E27FC236}">
                <a16:creationId xmlns:a16="http://schemas.microsoft.com/office/drawing/2014/main" id="{EFC841C6-CF02-47DF-A4AA-D0F5B95ECF1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2" name="Rectangle 3">
            <a:extLst>
              <a:ext uri="{FF2B5EF4-FFF2-40B4-BE49-F238E27FC236}">
                <a16:creationId xmlns:a16="http://schemas.microsoft.com/office/drawing/2014/main" id="{BCFE0B04-792A-4226-A42B-57F3732A613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s-E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1031">
            <a:extLst>
              <a:ext uri="{FF2B5EF4-FFF2-40B4-BE49-F238E27FC236}">
                <a16:creationId xmlns:a16="http://schemas.microsoft.com/office/drawing/2014/main" id="{4A77F449-BC08-4788-9BF8-A7A50E2D190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556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556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556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556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55675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556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556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556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556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33A8C88A-170A-4FEE-971F-287CF7957C3D}" type="slidenum">
              <a:rPr lang="en-US" altLang="es-ES"/>
              <a:pPr eaLnBrk="1" hangingPunct="1">
                <a:spcBef>
                  <a:spcPct val="0"/>
                </a:spcBef>
              </a:pPr>
              <a:t>9</a:t>
            </a:fld>
            <a:endParaRPr lang="en-US" altLang="es-ES"/>
          </a:p>
        </p:txBody>
      </p:sp>
      <p:sp>
        <p:nvSpPr>
          <p:cNvPr id="23555" name="Rectangle 2">
            <a:extLst>
              <a:ext uri="{FF2B5EF4-FFF2-40B4-BE49-F238E27FC236}">
                <a16:creationId xmlns:a16="http://schemas.microsoft.com/office/drawing/2014/main" id="{256E4E9B-3B4B-4002-A72A-EECBB3E11F6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6" name="Rectangle 3">
            <a:extLst>
              <a:ext uri="{FF2B5EF4-FFF2-40B4-BE49-F238E27FC236}">
                <a16:creationId xmlns:a16="http://schemas.microsoft.com/office/drawing/2014/main" id="{E90916B3-BFA8-43F6-8C8B-ADB7500EAD8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s-E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ca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s-ES"/>
              <a:t>Haga clic para modificar el estilo de subtítulo del patrón</a:t>
            </a:r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3455870277"/>
      </p:ext>
    </p:extLst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ca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100820867"/>
      </p:ext>
    </p:extLst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ca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4042541428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ca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2212676038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  <a:endParaRPr lang="ca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</p:spTree>
    <p:extLst>
      <p:ext uri="{BB962C8B-B14F-4D97-AF65-F5344CB8AC3E}">
        <p14:creationId xmlns:p14="http://schemas.microsoft.com/office/powerpoint/2010/main" val="945983548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ca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ca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1267199352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ca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ca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2840121583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1279594689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12947658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ca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ca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</p:spTree>
    <p:extLst>
      <p:ext uri="{BB962C8B-B14F-4D97-AF65-F5344CB8AC3E}">
        <p14:creationId xmlns:p14="http://schemas.microsoft.com/office/powerpoint/2010/main" val="2710552134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ca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a-ES" noProof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</p:spTree>
    <p:extLst>
      <p:ext uri="{BB962C8B-B14F-4D97-AF65-F5344CB8AC3E}">
        <p14:creationId xmlns:p14="http://schemas.microsoft.com/office/powerpoint/2010/main" val="495371936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7" descr="capçalera_epseb">
            <a:extLst>
              <a:ext uri="{FF2B5EF4-FFF2-40B4-BE49-F238E27FC236}">
                <a16:creationId xmlns:a16="http://schemas.microsoft.com/office/drawing/2014/main" id="{F94EDCAA-64D0-4131-AA78-D3474CBC3EE1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3746500" cy="520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Line 9">
            <a:extLst>
              <a:ext uri="{FF2B5EF4-FFF2-40B4-BE49-F238E27FC236}">
                <a16:creationId xmlns:a16="http://schemas.microsoft.com/office/drawing/2014/main" id="{9F04097E-F62C-427F-9F26-A9BC807C48BF}"/>
              </a:ext>
            </a:extLst>
          </p:cNvPr>
          <p:cNvSpPr>
            <a:spLocks noChangeShapeType="1"/>
          </p:cNvSpPr>
          <p:nvPr userDrawn="1"/>
        </p:nvSpPr>
        <p:spPr bwMode="auto">
          <a:xfrm>
            <a:off x="0" y="549275"/>
            <a:ext cx="9144000" cy="0"/>
          </a:xfrm>
          <a:prstGeom prst="line">
            <a:avLst/>
          </a:prstGeom>
          <a:noFill/>
          <a:ln w="28575">
            <a:solidFill>
              <a:srgbClr val="BC2E1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a-ES"/>
          </a:p>
        </p:txBody>
      </p:sp>
      <p:sp>
        <p:nvSpPr>
          <p:cNvPr id="1028" name="Line 10">
            <a:extLst>
              <a:ext uri="{FF2B5EF4-FFF2-40B4-BE49-F238E27FC236}">
                <a16:creationId xmlns:a16="http://schemas.microsoft.com/office/drawing/2014/main" id="{BE5A1A75-BF04-43D3-B728-400C086EC9F9}"/>
              </a:ext>
            </a:extLst>
          </p:cNvPr>
          <p:cNvSpPr>
            <a:spLocks noChangeShapeType="1"/>
          </p:cNvSpPr>
          <p:nvPr userDrawn="1"/>
        </p:nvSpPr>
        <p:spPr bwMode="auto">
          <a:xfrm>
            <a:off x="0" y="6524625"/>
            <a:ext cx="9144000" cy="0"/>
          </a:xfrm>
          <a:prstGeom prst="line">
            <a:avLst/>
          </a:prstGeom>
          <a:noFill/>
          <a:ln w="28575">
            <a:solidFill>
              <a:srgbClr val="2E7CAD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a-ES"/>
          </a:p>
        </p:txBody>
      </p:sp>
      <p:sp>
        <p:nvSpPr>
          <p:cNvPr id="1029" name="Text Box 11">
            <a:extLst>
              <a:ext uri="{FF2B5EF4-FFF2-40B4-BE49-F238E27FC236}">
                <a16:creationId xmlns:a16="http://schemas.microsoft.com/office/drawing/2014/main" id="{91433D45-750E-474B-A77D-B0F033BF2005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0" y="549275"/>
            <a:ext cx="9144000" cy="457200"/>
          </a:xfrm>
          <a:prstGeom prst="rect">
            <a:avLst/>
          </a:prstGeom>
          <a:solidFill>
            <a:srgbClr val="2E7CAD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800" b="1">
                <a:solidFill>
                  <a:schemeClr val="bg1"/>
                </a:solidFill>
                <a:latin typeface="Arial" charset="0"/>
              </a:defRPr>
            </a:lvl1pPr>
            <a:lvl2pPr marL="742950" indent="-285750" eaLnBrk="0" hangingPunct="0">
              <a:defRPr sz="2800" b="1">
                <a:solidFill>
                  <a:schemeClr val="bg1"/>
                </a:solidFill>
                <a:latin typeface="Arial" charset="0"/>
              </a:defRPr>
            </a:lvl2pPr>
            <a:lvl3pPr marL="1143000" indent="-228600" eaLnBrk="0" hangingPunct="0">
              <a:defRPr sz="2800" b="1">
                <a:solidFill>
                  <a:schemeClr val="bg1"/>
                </a:solidFill>
                <a:latin typeface="Arial" charset="0"/>
              </a:defRPr>
            </a:lvl3pPr>
            <a:lvl4pPr marL="1600200" indent="-228600" eaLnBrk="0" hangingPunct="0">
              <a:defRPr sz="2800" b="1">
                <a:solidFill>
                  <a:schemeClr val="bg1"/>
                </a:solidFill>
                <a:latin typeface="Arial" charset="0"/>
              </a:defRPr>
            </a:lvl4pPr>
            <a:lvl5pPr marL="2057400" indent="-228600" eaLnBrk="0" hangingPunct="0">
              <a:defRPr sz="2800" b="1">
                <a:solidFill>
                  <a:schemeClr val="bg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charset="0"/>
              </a:defRPr>
            </a:lvl9pPr>
          </a:lstStyle>
          <a:p>
            <a:pPr algn="ctr" eaLnBrk="1" hangingPunct="1">
              <a:defRPr/>
            </a:pPr>
            <a:endParaRPr lang="en-US" altLang="es-ES" sz="2400">
              <a:cs typeface="Times New Roman" pitchFamily="18" charset="0"/>
            </a:endParaRPr>
          </a:p>
        </p:txBody>
      </p:sp>
      <p:sp>
        <p:nvSpPr>
          <p:cNvPr id="1031" name="Rectangle 8">
            <a:extLst>
              <a:ext uri="{FF2B5EF4-FFF2-40B4-BE49-F238E27FC236}">
                <a16:creationId xmlns:a16="http://schemas.microsoft.com/office/drawing/2014/main" id="{ECF298EA-343F-4CC5-BB09-DCB3ACA5E96A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5148263" y="121851"/>
            <a:ext cx="3931974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800" b="1">
                <a:solidFill>
                  <a:schemeClr val="bg1"/>
                </a:solidFill>
                <a:latin typeface="Arial" charset="0"/>
              </a:defRPr>
            </a:lvl1pPr>
            <a:lvl2pPr marL="742950" indent="-285750" eaLnBrk="0" hangingPunct="0">
              <a:defRPr sz="2800" b="1">
                <a:solidFill>
                  <a:schemeClr val="bg1"/>
                </a:solidFill>
                <a:latin typeface="Arial" charset="0"/>
              </a:defRPr>
            </a:lvl2pPr>
            <a:lvl3pPr marL="1143000" indent="-228600" eaLnBrk="0" hangingPunct="0">
              <a:defRPr sz="2800" b="1">
                <a:solidFill>
                  <a:schemeClr val="bg1"/>
                </a:solidFill>
                <a:latin typeface="Arial" charset="0"/>
              </a:defRPr>
            </a:lvl3pPr>
            <a:lvl4pPr marL="1600200" indent="-228600" eaLnBrk="0" hangingPunct="0">
              <a:defRPr sz="2800" b="1">
                <a:solidFill>
                  <a:schemeClr val="bg1"/>
                </a:solidFill>
                <a:latin typeface="Arial" charset="0"/>
              </a:defRPr>
            </a:lvl4pPr>
            <a:lvl5pPr marL="2057400" indent="-228600" eaLnBrk="0" hangingPunct="0">
              <a:defRPr sz="2800" b="1">
                <a:solidFill>
                  <a:schemeClr val="bg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defRPr/>
            </a:pPr>
            <a:r>
              <a:rPr lang="ca-ES" altLang="es-ES" sz="1200" b="0" dirty="0" err="1">
                <a:solidFill>
                  <a:srgbClr val="BC2E16"/>
                </a:solidFill>
                <a:latin typeface="Arial Black" pitchFamily="34" charset="0"/>
                <a:cs typeface="Times New Roman" pitchFamily="18" charset="0"/>
              </a:rPr>
              <a:t>Grado</a:t>
            </a:r>
            <a:r>
              <a:rPr lang="ca-ES" altLang="es-ES" sz="1200" b="0" dirty="0">
                <a:solidFill>
                  <a:srgbClr val="BC2E16"/>
                </a:solidFill>
                <a:latin typeface="Arial Black" pitchFamily="34" charset="0"/>
                <a:cs typeface="Times New Roman" pitchFamily="18" charset="0"/>
              </a:rPr>
              <a:t> en Arquitectura Técnica y </a:t>
            </a:r>
            <a:r>
              <a:rPr lang="ca-ES" altLang="es-ES" sz="1200" b="0" dirty="0" err="1">
                <a:solidFill>
                  <a:srgbClr val="BC2E16"/>
                </a:solidFill>
                <a:latin typeface="Arial Black" pitchFamily="34" charset="0"/>
                <a:cs typeface="Times New Roman" pitchFamily="18" charset="0"/>
              </a:rPr>
              <a:t>Edificación</a:t>
            </a:r>
            <a:endParaRPr lang="ca-ES" altLang="es-ES" sz="1800" b="0" dirty="0">
              <a:solidFill>
                <a:srgbClr val="BC2E16"/>
              </a:solidFill>
            </a:endParaRPr>
          </a:p>
        </p:txBody>
      </p:sp>
      <p:sp>
        <p:nvSpPr>
          <p:cNvPr id="8" name="Rectangle 12">
            <a:extLst>
              <a:ext uri="{FF2B5EF4-FFF2-40B4-BE49-F238E27FC236}">
                <a16:creationId xmlns:a16="http://schemas.microsoft.com/office/drawing/2014/main" id="{86006E21-CEA3-465B-80B5-3DB0BD2802C6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6592121"/>
            <a:ext cx="9144000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spcBef>
                <a:spcPct val="0"/>
              </a:spcBef>
              <a:tabLst>
                <a:tab pos="3767138" algn="l"/>
                <a:tab pos="6099175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>
              <a:spcBef>
                <a:spcPct val="0"/>
              </a:spcBef>
              <a:tabLst>
                <a:tab pos="3767138" algn="l"/>
                <a:tab pos="6099175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>
              <a:spcBef>
                <a:spcPct val="0"/>
              </a:spcBef>
              <a:tabLst>
                <a:tab pos="3767138" algn="l"/>
                <a:tab pos="6099175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>
              <a:spcBef>
                <a:spcPct val="0"/>
              </a:spcBef>
              <a:tabLst>
                <a:tab pos="3767138" algn="l"/>
                <a:tab pos="6099175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>
              <a:spcBef>
                <a:spcPct val="0"/>
              </a:spcBef>
              <a:tabLst>
                <a:tab pos="3767138" algn="l"/>
                <a:tab pos="6099175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3767138" algn="l"/>
                <a:tab pos="6099175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3767138" algn="l"/>
                <a:tab pos="6099175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3767138" algn="l"/>
                <a:tab pos="6099175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3767138" algn="l"/>
                <a:tab pos="6099175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ca-ES" altLang="es-ES" sz="1200" b="0" dirty="0" err="1">
                <a:solidFill>
                  <a:srgbClr val="2E7CAD"/>
                </a:solidFill>
                <a:latin typeface="Arial Black" pitchFamily="34" charset="0"/>
                <a:cs typeface="Times New Roman" pitchFamily="18" charset="0"/>
              </a:rPr>
              <a:t>Asignatura</a:t>
            </a:r>
            <a:r>
              <a:rPr lang="ca-ES" altLang="es-ES" sz="1200" b="0" dirty="0">
                <a:solidFill>
                  <a:srgbClr val="2E7CAD"/>
                </a:solidFill>
                <a:latin typeface="Arial Black" pitchFamily="34" charset="0"/>
                <a:cs typeface="Times New Roman" pitchFamily="18" charset="0"/>
              </a:rPr>
              <a:t>: Estadística Aplicada (EA)	        </a:t>
            </a:r>
            <a:fld id="{20A9951D-0125-4175-9228-BAF9591C74C0}" type="slidenum">
              <a:rPr lang="ca-ES" altLang="es-ES" sz="1200" b="0" smtClean="0">
                <a:solidFill>
                  <a:srgbClr val="2E7CAD"/>
                </a:solidFill>
                <a:latin typeface="Arial Black" pitchFamily="34" charset="0"/>
                <a:cs typeface="Times New Roman" pitchFamily="18" charset="0"/>
              </a:rPr>
              <a:t>‹Nº›</a:t>
            </a:fld>
            <a:r>
              <a:rPr lang="ca-ES" altLang="es-ES" sz="1200" b="0" dirty="0">
                <a:solidFill>
                  <a:srgbClr val="2E7CAD"/>
                </a:solidFill>
                <a:latin typeface="Arial Black" pitchFamily="34" charset="0"/>
                <a:cs typeface="Times New Roman" pitchFamily="18" charset="0"/>
              </a:rPr>
              <a:t>/12                         </a:t>
            </a:r>
            <a:r>
              <a:rPr lang="ca-ES" altLang="es-ES" sz="1200" b="0" dirty="0" err="1">
                <a:solidFill>
                  <a:srgbClr val="2E7CAD"/>
                </a:solidFill>
                <a:latin typeface="Arial Black" pitchFamily="34" charset="0"/>
                <a:cs typeface="Times New Roman" pitchFamily="18" charset="0"/>
              </a:rPr>
              <a:t>Profesorado</a:t>
            </a:r>
            <a:r>
              <a:rPr lang="ca-ES" altLang="es-ES" sz="1200" b="0" dirty="0">
                <a:solidFill>
                  <a:srgbClr val="2E7CAD"/>
                </a:solidFill>
                <a:latin typeface="Arial Black" pitchFamily="34" charset="0"/>
                <a:cs typeface="Times New Roman" pitchFamily="18" charset="0"/>
              </a:rPr>
              <a:t>: Equipo </a:t>
            </a:r>
            <a:r>
              <a:rPr lang="ca-ES" altLang="es-ES" sz="1200" b="0" dirty="0" err="1">
                <a:solidFill>
                  <a:srgbClr val="2E7CAD"/>
                </a:solidFill>
                <a:latin typeface="Arial Black" pitchFamily="34" charset="0"/>
                <a:cs typeface="Times New Roman" pitchFamily="18" charset="0"/>
              </a:rPr>
              <a:t>Docente</a:t>
            </a:r>
            <a:r>
              <a:rPr lang="ca-ES" altLang="es-ES" sz="1200" b="0" dirty="0">
                <a:solidFill>
                  <a:srgbClr val="2E7CAD"/>
                </a:solidFill>
                <a:latin typeface="Arial Black" pitchFamily="34" charset="0"/>
                <a:cs typeface="Times New Roman" pitchFamily="18" charset="0"/>
              </a:rPr>
              <a:t> de EA</a:t>
            </a:r>
            <a:endParaRPr lang="es-ES" altLang="es-ES" sz="1800" b="0" dirty="0">
              <a:solidFill>
                <a:srgbClr val="2E7CAD"/>
              </a:solidFill>
              <a:latin typeface="Arial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7" Type="http://schemas.openxmlformats.org/officeDocument/2006/relationships/image" Target="../media/image19.wmf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13.bin"/><Relationship Id="rId5" Type="http://schemas.openxmlformats.org/officeDocument/2006/relationships/image" Target="../media/image18.wmf"/><Relationship Id="rId4" Type="http://schemas.openxmlformats.org/officeDocument/2006/relationships/oleObject" Target="../embeddings/oleObject12.bin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1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4.png"/><Relationship Id="rId4" Type="http://schemas.openxmlformats.org/officeDocument/2006/relationships/image" Target="../media/image2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3" Type="http://schemas.openxmlformats.org/officeDocument/2006/relationships/notesSlide" Target="../notesSlides/notesSlide5.xml"/><Relationship Id="rId7" Type="http://schemas.openxmlformats.org/officeDocument/2006/relationships/image" Target="../media/image6.wmf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5" Type="http://schemas.openxmlformats.org/officeDocument/2006/relationships/image" Target="../media/image5.wmf"/><Relationship Id="rId4" Type="http://schemas.openxmlformats.org/officeDocument/2006/relationships/oleObject" Target="../embeddings/oleObject1.bin"/><Relationship Id="rId9" Type="http://schemas.openxmlformats.org/officeDocument/2006/relationships/image" Target="../media/image7.w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7" Type="http://schemas.openxmlformats.org/officeDocument/2006/relationships/image" Target="../media/image9.wmf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5.bin"/><Relationship Id="rId5" Type="http://schemas.openxmlformats.org/officeDocument/2006/relationships/image" Target="../media/image8.wmf"/><Relationship Id="rId4" Type="http://schemas.openxmlformats.org/officeDocument/2006/relationships/oleObject" Target="../embeddings/oleObject4.bin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8.bin"/><Relationship Id="rId13" Type="http://schemas.openxmlformats.org/officeDocument/2006/relationships/image" Target="../media/image14.wmf"/><Relationship Id="rId3" Type="http://schemas.openxmlformats.org/officeDocument/2006/relationships/notesSlide" Target="../notesSlides/notesSlide7.xml"/><Relationship Id="rId7" Type="http://schemas.openxmlformats.org/officeDocument/2006/relationships/image" Target="../media/image11.wmf"/><Relationship Id="rId12" Type="http://schemas.openxmlformats.org/officeDocument/2006/relationships/oleObject" Target="../embeddings/oleObject10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7.bin"/><Relationship Id="rId11" Type="http://schemas.openxmlformats.org/officeDocument/2006/relationships/image" Target="../media/image13.wmf"/><Relationship Id="rId5" Type="http://schemas.openxmlformats.org/officeDocument/2006/relationships/image" Target="../media/image10.wmf"/><Relationship Id="rId15" Type="http://schemas.openxmlformats.org/officeDocument/2006/relationships/image" Target="../media/image15.wmf"/><Relationship Id="rId10" Type="http://schemas.openxmlformats.org/officeDocument/2006/relationships/oleObject" Target="../embeddings/oleObject9.bin"/><Relationship Id="rId4" Type="http://schemas.openxmlformats.org/officeDocument/2006/relationships/oleObject" Target="../embeddings/oleObject6.bin"/><Relationship Id="rId9" Type="http://schemas.openxmlformats.org/officeDocument/2006/relationships/image" Target="../media/image12.wmf"/><Relationship Id="rId14" Type="http://schemas.openxmlformats.org/officeDocument/2006/relationships/oleObject" Target="../embeddings/oleObject11.bin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9">
            <a:extLst>
              <a:ext uri="{FF2B5EF4-FFF2-40B4-BE49-F238E27FC236}">
                <a16:creationId xmlns:a16="http://schemas.microsoft.com/office/drawing/2014/main" id="{D641DEDD-A72A-462A-97FD-856343AB2CB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9250" y="1412875"/>
            <a:ext cx="8424863" cy="16312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FF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" altLang="zh-MO" sz="4000" dirty="0">
                <a:solidFill>
                  <a:srgbClr val="006600"/>
                </a:solidFill>
                <a:ea typeface="PMingLiU" panose="02020500000000000000" pitchFamily="18" charset="-120"/>
              </a:rPr>
              <a:t>ESTADÍSTICA APLICADA</a:t>
            </a:r>
          </a:p>
          <a:p>
            <a:pPr algn="ctr" eaLnBrk="1" hangingPunct="1"/>
            <a:r>
              <a:rPr lang="es" altLang="zh-MO" sz="4000" dirty="0">
                <a:solidFill>
                  <a:srgbClr val="FF0000"/>
                </a:solidFill>
                <a:ea typeface="PMingLiU" panose="02020500000000000000" pitchFamily="18" charset="-120"/>
              </a:rPr>
              <a:t>Variables Aleatorias Discretas</a:t>
            </a:r>
            <a:endParaRPr lang="es-ES" altLang="zh-MO" sz="1600" dirty="0">
              <a:solidFill>
                <a:srgbClr val="FF0000"/>
              </a:solidFill>
              <a:ea typeface="PMingLiU" panose="02020500000000000000" pitchFamily="18" charset="-120"/>
            </a:endParaRPr>
          </a:p>
        </p:txBody>
      </p:sp>
      <p:pic>
        <p:nvPicPr>
          <p:cNvPr id="2051" name="Picture 18">
            <a:extLst>
              <a:ext uri="{FF2B5EF4-FFF2-40B4-BE49-F238E27FC236}">
                <a16:creationId xmlns:a16="http://schemas.microsoft.com/office/drawing/2014/main" id="{EF3629C0-DDF6-4145-933C-D03F65C7020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7675" y="3740150"/>
            <a:ext cx="3819525" cy="2352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 Box 4">
            <a:extLst>
              <a:ext uri="{FF2B5EF4-FFF2-40B4-BE49-F238E27FC236}">
                <a16:creationId xmlns:a16="http://schemas.microsoft.com/office/drawing/2014/main" id="{93DDCC78-E0BA-465C-AA22-0280B4B44A3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549275"/>
            <a:ext cx="9144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" altLang="es-ES"/>
              <a:t>Distribución de Poisson</a:t>
            </a:r>
          </a:p>
        </p:txBody>
      </p:sp>
      <p:sp>
        <p:nvSpPr>
          <p:cNvPr id="11267" name="Text Box 6">
            <a:extLst>
              <a:ext uri="{FF2B5EF4-FFF2-40B4-BE49-F238E27FC236}">
                <a16:creationId xmlns:a16="http://schemas.microsoft.com/office/drawing/2014/main" id="{50314020-7143-4974-A043-740E3EA598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038225"/>
            <a:ext cx="8964613" cy="48936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355600" indent="-355600" defTabSz="9525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808038" indent="-273050" defTabSz="9525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defTabSz="9525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8039100" indent="-457200" defTabSz="9525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8686800" indent="-457200" defTabSz="9525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9144000" indent="-457200" defTabSz="9525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9601200" indent="-457200" defTabSz="9525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10058400" indent="-457200" defTabSz="9525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10515600" indent="-457200" defTabSz="9525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es" altLang="es-ES" sz="2400" b="0" dirty="0">
                <a:solidFill>
                  <a:srgbClr val="FF0000"/>
                </a:solidFill>
                <a:cs typeface="Times New Roman" panose="02020603050405020304" pitchFamily="18" charset="0"/>
              </a:rPr>
              <a:t>Experiencia de Poisson: </a:t>
            </a:r>
            <a:r>
              <a:rPr lang="es" altLang="es-ES" sz="2400" b="0" dirty="0">
                <a:solidFill>
                  <a:srgbClr val="000099"/>
                </a:solidFill>
                <a:cs typeface="Times New Roman" panose="02020603050405020304" pitchFamily="18" charset="0"/>
              </a:rPr>
              <a:t>experimento aleatorio consistente en registrar la observación de un </a:t>
            </a:r>
            <a:r>
              <a:rPr lang="es-ES" altLang="es-ES" sz="2400" b="0" dirty="0">
                <a:solidFill>
                  <a:srgbClr val="000099"/>
                </a:solidFill>
                <a:cs typeface="Times New Roman" panose="02020603050405020304" pitchFamily="18" charset="0"/>
              </a:rPr>
              <a:t>suceso</a:t>
            </a:r>
            <a:r>
              <a:rPr lang="es" altLang="es-ES" sz="2400" b="0" dirty="0">
                <a:solidFill>
                  <a:srgbClr val="000099"/>
                </a:solidFill>
                <a:cs typeface="Times New Roman" panose="02020603050405020304" pitchFamily="18" charset="0"/>
              </a:rPr>
              <a:t> puntual e independiente en un intervalo continuo de tiempo o de espacio (p.e.: llegada de un coche a un peaje, llegada de una petición a un servidor web, aparición de una quiebra en una estructura, ...)</a:t>
            </a:r>
          </a:p>
          <a:p>
            <a:pPr eaLnBrk="1" hangingPunct="1"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es" altLang="es-ES" sz="2400" b="0" dirty="0">
                <a:solidFill>
                  <a:srgbClr val="000099"/>
                </a:solidFill>
                <a:cs typeface="Times New Roman" panose="02020603050405020304" pitchFamily="18" charset="0"/>
              </a:rPr>
              <a:t>En una experiencia de Poisson, si llamamos </a:t>
            </a:r>
            <a:r>
              <a:rPr lang="es" altLang="es-ES" sz="2400" b="0" dirty="0">
                <a:solidFill>
                  <a:srgbClr val="FF0000"/>
                </a:solidFill>
                <a:cs typeface="Times New Roman" panose="02020603050405020304" pitchFamily="18" charset="0"/>
              </a:rPr>
              <a:t>X = “número de ocurrencias en un intervalo determinado”</a:t>
            </a:r>
            <a:r>
              <a:rPr lang="es" altLang="es-ES" sz="2400" b="0" dirty="0">
                <a:solidFill>
                  <a:srgbClr val="000099"/>
                </a:solidFill>
                <a:cs typeface="Times New Roman" panose="02020603050405020304" pitchFamily="18" charset="0"/>
              </a:rPr>
              <a:t>, </a:t>
            </a:r>
            <a:r>
              <a:rPr lang="es-ES" altLang="es-ES" sz="2400" b="0" dirty="0">
                <a:solidFill>
                  <a:srgbClr val="000099"/>
                </a:solidFill>
                <a:cs typeface="Times New Roman" panose="02020603050405020304" pitchFamily="18" charset="0"/>
              </a:rPr>
              <a:t>esta </a:t>
            </a:r>
            <a:r>
              <a:rPr lang="es-ES" altLang="es-ES" sz="2400" b="0" dirty="0" err="1">
                <a:solidFill>
                  <a:srgbClr val="000099"/>
                </a:solidFill>
                <a:cs typeface="Times New Roman" panose="02020603050405020304" pitchFamily="18" charset="0"/>
              </a:rPr>
              <a:t>v.a.</a:t>
            </a:r>
            <a:r>
              <a:rPr lang="es-ES" altLang="es-ES" sz="2400" b="0" dirty="0">
                <a:solidFill>
                  <a:srgbClr val="000099"/>
                </a:solidFill>
                <a:cs typeface="Times New Roman" panose="02020603050405020304" pitchFamily="18" charset="0"/>
              </a:rPr>
              <a:t> sigue</a:t>
            </a:r>
            <a:r>
              <a:rPr lang="es" altLang="es-ES" sz="2400" b="0" dirty="0">
                <a:solidFill>
                  <a:srgbClr val="000099"/>
                </a:solidFill>
                <a:cs typeface="Times New Roman" panose="02020603050405020304" pitchFamily="18" charset="0"/>
              </a:rPr>
              <a:t> una </a:t>
            </a:r>
            <a:r>
              <a:rPr lang="es" altLang="es-ES" sz="2400" b="0" dirty="0">
                <a:solidFill>
                  <a:srgbClr val="FF0000"/>
                </a:solidFill>
                <a:cs typeface="Times New Roman" panose="02020603050405020304" pitchFamily="18" charset="0"/>
              </a:rPr>
              <a:t>distribución de Poisson </a:t>
            </a:r>
            <a:r>
              <a:rPr lang="es" altLang="es-ES" sz="2400" b="0" dirty="0">
                <a:solidFill>
                  <a:srgbClr val="000099"/>
                </a:solidFill>
                <a:cs typeface="Times New Roman" panose="02020603050405020304" pitchFamily="18" charset="0"/>
              </a:rPr>
              <a:t>de parámetro </a:t>
            </a:r>
            <a:r>
              <a:rPr lang="es" altLang="es-ES" sz="2400" b="0" dirty="0">
                <a:solidFill>
                  <a:srgbClr val="FF0000"/>
                </a:solidFill>
                <a:cs typeface="Times New Roman" panose="02020603050405020304" pitchFamily="18" charset="0"/>
              </a:rPr>
              <a:t>λ</a:t>
            </a:r>
            <a:r>
              <a:rPr lang="es" altLang="es-ES" sz="2400" b="0" dirty="0">
                <a:solidFill>
                  <a:srgbClr val="000099"/>
                </a:solidFill>
                <a:cs typeface="Arial" panose="020B0604020202020204" pitchFamily="34" charset="0"/>
              </a:rPr>
              <a:t>, donde </a:t>
            </a:r>
            <a:r>
              <a:rPr lang="es" altLang="es-ES" sz="2400" b="0" dirty="0">
                <a:solidFill>
                  <a:srgbClr val="000099"/>
                </a:solidFill>
              </a:rPr>
              <a:t>λ es la </a:t>
            </a:r>
            <a:r>
              <a:rPr lang="es" altLang="es-ES" sz="2400" b="0" dirty="0">
                <a:solidFill>
                  <a:schemeClr val="tx1"/>
                </a:solidFill>
              </a:rPr>
              <a:t>media </a:t>
            </a:r>
            <a:r>
              <a:rPr lang="es" altLang="es-ES" sz="2400" b="0" dirty="0">
                <a:solidFill>
                  <a:srgbClr val="000099"/>
                </a:solidFill>
              </a:rPr>
              <a:t>de observaciones por unidad de tiempo, i.e.: </a:t>
            </a:r>
            <a:r>
              <a:rPr lang="es" altLang="es-ES" sz="2400" b="0" dirty="0">
                <a:solidFill>
                  <a:srgbClr val="FF0000"/>
                </a:solidFill>
              </a:rPr>
              <a:t>X ~ Poisson(λ) </a:t>
            </a:r>
            <a:r>
              <a:rPr lang="es" altLang="es-ES" sz="2400" b="0" dirty="0">
                <a:solidFill>
                  <a:srgbClr val="000099"/>
                </a:solidFill>
              </a:rPr>
              <a:t>(p.e.: número de coches que llegan a lo largo de 3 horas, número de clientes que llegan </a:t>
            </a:r>
            <a:r>
              <a:rPr lang="es-ES" altLang="es-ES" sz="2400" b="0" dirty="0">
                <a:solidFill>
                  <a:srgbClr val="000099"/>
                </a:solidFill>
              </a:rPr>
              <a:t>en una mañana, …)</a:t>
            </a:r>
            <a:endParaRPr lang="ca-ES" altLang="es-ES" sz="2400" b="0" dirty="0">
              <a:solidFill>
                <a:srgbClr val="000099"/>
              </a:solidFill>
              <a:cs typeface="Times New Roman" panose="02020603050405020304" pitchFamily="18" charset="0"/>
            </a:endParaRPr>
          </a:p>
          <a:p>
            <a:pPr eaLnBrk="1" hangingPunct="1"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es" altLang="es-ES" sz="2400" b="0" dirty="0">
                <a:solidFill>
                  <a:srgbClr val="000099"/>
                </a:solidFill>
                <a:cs typeface="Times New Roman" panose="02020603050405020304" pitchFamily="18" charset="0"/>
              </a:rPr>
              <a:t>Si X ~ Poisson( </a:t>
            </a:r>
            <a:r>
              <a:rPr lang="es" altLang="es-ES" sz="2400" b="0" dirty="0">
                <a:solidFill>
                  <a:srgbClr val="000099"/>
                </a:solidFill>
                <a:cs typeface="Arial" panose="020B0604020202020204" pitchFamily="34" charset="0"/>
              </a:rPr>
              <a:t>λ </a:t>
            </a:r>
            <a:r>
              <a:rPr lang="es" altLang="es-ES" sz="2400" b="0" dirty="0">
                <a:solidFill>
                  <a:srgbClr val="000099"/>
                </a:solidFill>
                <a:cs typeface="Times New Roman" panose="02020603050405020304" pitchFamily="18" charset="0"/>
              </a:rPr>
              <a:t>) </a:t>
            </a:r>
            <a:r>
              <a:rPr lang="es-ES" altLang="es-ES" sz="2400" b="0" dirty="0">
                <a:solidFill>
                  <a:srgbClr val="000099"/>
                </a:solidFill>
                <a:cs typeface="Times New Roman" panose="02020603050405020304" pitchFamily="18" charset="0"/>
              </a:rPr>
              <a:t>y </a:t>
            </a:r>
            <a:r>
              <a:rPr lang="es" altLang="es-ES" sz="2400" b="0" dirty="0">
                <a:solidFill>
                  <a:srgbClr val="000099"/>
                </a:solidFill>
                <a:cs typeface="Times New Roman" panose="02020603050405020304" pitchFamily="18" charset="0"/>
              </a:rPr>
              <a:t>k es un natural</a:t>
            </a:r>
            <a:r>
              <a:rPr lang="es" altLang="es-ES" sz="2400" b="0" dirty="0">
                <a:solidFill>
                  <a:schemeClr val="tx1"/>
                </a:solidFill>
                <a:cs typeface="Times New Roman" panose="02020603050405020304" pitchFamily="18" charset="0"/>
              </a:rPr>
              <a:t>, </a:t>
            </a:r>
            <a:r>
              <a:rPr lang="es" altLang="es-ES" sz="2400" b="0" dirty="0">
                <a:solidFill>
                  <a:srgbClr val="000099"/>
                </a:solidFill>
                <a:cs typeface="Times New Roman" panose="02020603050405020304" pitchFamily="18" charset="0"/>
              </a:rPr>
              <a:t>entonces:</a:t>
            </a:r>
            <a:endParaRPr lang="ca-ES" altLang="es-ES" sz="2400" b="0" dirty="0">
              <a:solidFill>
                <a:srgbClr val="000099"/>
              </a:solidFill>
              <a:cs typeface="Times New Roman" panose="02020603050405020304" pitchFamily="18" charset="0"/>
              <a:sym typeface="Wingdings" panose="05000000000000000000" pitchFamily="2" charset="2"/>
            </a:endParaRPr>
          </a:p>
        </p:txBody>
      </p:sp>
      <p:sp>
        <p:nvSpPr>
          <p:cNvPr id="11268" name="Text Box 8">
            <a:extLst>
              <a:ext uri="{FF2B5EF4-FFF2-40B4-BE49-F238E27FC236}">
                <a16:creationId xmlns:a16="http://schemas.microsoft.com/office/drawing/2014/main" id="{6A6C022D-B816-4DA9-B690-1AC70CFBC07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91475" y="6165850"/>
            <a:ext cx="115252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s" altLang="es-ES" sz="1400" i="1">
                <a:solidFill>
                  <a:srgbClr val="000099"/>
                </a:solidFill>
              </a:rPr>
              <a:t>(Continúa)</a:t>
            </a:r>
          </a:p>
        </p:txBody>
      </p:sp>
      <p:graphicFrame>
        <p:nvGraphicFramePr>
          <p:cNvPr id="11269" name="Object 12">
            <a:extLst>
              <a:ext uri="{FF2B5EF4-FFF2-40B4-BE49-F238E27FC236}">
                <a16:creationId xmlns:a16="http://schemas.microsoft.com/office/drawing/2014/main" id="{A0B2DA77-21EF-4A7D-A038-BE9D53A564E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932363" y="5845175"/>
          <a:ext cx="2447925" cy="492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05" name="Equation" r:id="rId4" imgW="1269449" imgH="253890" progId="Equation.DSMT4">
                  <p:embed/>
                </p:oleObj>
              </mc:Choice>
              <mc:Fallback>
                <p:oleObj name="Equation" r:id="rId4" imgW="1269449" imgH="253890" progId="Equation.DSMT4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32363" y="5845175"/>
                        <a:ext cx="2447925" cy="492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0" name="Object 14">
            <a:extLst>
              <a:ext uri="{FF2B5EF4-FFF2-40B4-BE49-F238E27FC236}">
                <a16:creationId xmlns:a16="http://schemas.microsoft.com/office/drawing/2014/main" id="{F8504A76-00E8-46E3-9F0E-FAD3057FC58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835150" y="5713413"/>
          <a:ext cx="2252663" cy="8112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06" name="Equation" r:id="rId6" imgW="1168400" imgH="419100" progId="Equation.DSMT4">
                  <p:embed/>
                </p:oleObj>
              </mc:Choice>
              <mc:Fallback>
                <p:oleObj name="Equation" r:id="rId6" imgW="1168400" imgH="419100" progId="Equation.DSMT4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35150" y="5713413"/>
                        <a:ext cx="2252663" cy="8112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ext Box 4">
            <a:extLst>
              <a:ext uri="{FF2B5EF4-FFF2-40B4-BE49-F238E27FC236}">
                <a16:creationId xmlns:a16="http://schemas.microsoft.com/office/drawing/2014/main" id="{DFC1DC4D-AAE5-4D60-BA81-08843636DB9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549275"/>
            <a:ext cx="9144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" altLang="es-ES"/>
              <a:t>Distribución de Poisson</a:t>
            </a:r>
          </a:p>
        </p:txBody>
      </p:sp>
      <p:sp>
        <p:nvSpPr>
          <p:cNvPr id="12291" name="Text Box 7">
            <a:extLst>
              <a:ext uri="{FF2B5EF4-FFF2-40B4-BE49-F238E27FC236}">
                <a16:creationId xmlns:a16="http://schemas.microsoft.com/office/drawing/2014/main" id="{82AF8096-3501-4366-B9AD-7A50391C3E2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91475" y="6165850"/>
            <a:ext cx="115252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s" altLang="es-ES" sz="1400" i="1">
                <a:solidFill>
                  <a:srgbClr val="000099"/>
                </a:solidFill>
              </a:rPr>
              <a:t>(Continúa)</a:t>
            </a:r>
          </a:p>
        </p:txBody>
      </p:sp>
      <p:grpSp>
        <p:nvGrpSpPr>
          <p:cNvPr id="12292" name="Group 11">
            <a:extLst>
              <a:ext uri="{FF2B5EF4-FFF2-40B4-BE49-F238E27FC236}">
                <a16:creationId xmlns:a16="http://schemas.microsoft.com/office/drawing/2014/main" id="{362394C1-995E-4214-940B-52EA22EE0292}"/>
              </a:ext>
            </a:extLst>
          </p:cNvPr>
          <p:cNvGrpSpPr>
            <a:grpSpLocks/>
          </p:cNvGrpSpPr>
          <p:nvPr/>
        </p:nvGrpSpPr>
        <p:grpSpPr bwMode="auto">
          <a:xfrm>
            <a:off x="1474788" y="1052513"/>
            <a:ext cx="6192837" cy="5400675"/>
            <a:chOff x="295" y="503"/>
            <a:chExt cx="4317" cy="3765"/>
          </a:xfrm>
        </p:grpSpPr>
        <p:pic>
          <p:nvPicPr>
            <p:cNvPr id="12293" name="Picture 8">
              <a:extLst>
                <a:ext uri="{FF2B5EF4-FFF2-40B4-BE49-F238E27FC236}">
                  <a16:creationId xmlns:a16="http://schemas.microsoft.com/office/drawing/2014/main" id="{484BCADD-A68F-41F1-8DCA-07F463E819F7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5" y="503"/>
              <a:ext cx="4309" cy="35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2294" name="Picture 9">
              <a:extLst>
                <a:ext uri="{FF2B5EF4-FFF2-40B4-BE49-F238E27FC236}">
                  <a16:creationId xmlns:a16="http://schemas.microsoft.com/office/drawing/2014/main" id="{B7D391A0-D34E-42E6-87A4-FC3811509B83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03" y="3926"/>
              <a:ext cx="4309" cy="3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 Box 4">
            <a:extLst>
              <a:ext uri="{FF2B5EF4-FFF2-40B4-BE49-F238E27FC236}">
                <a16:creationId xmlns:a16="http://schemas.microsoft.com/office/drawing/2014/main" id="{B49BDC4F-AC74-42B1-8767-ED3153D7386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549275"/>
            <a:ext cx="9144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" altLang="es-ES"/>
              <a:t>Distribución de Poisson</a:t>
            </a:r>
          </a:p>
        </p:txBody>
      </p:sp>
      <p:sp>
        <p:nvSpPr>
          <p:cNvPr id="13315" name="Text Box 6">
            <a:extLst>
              <a:ext uri="{FF2B5EF4-FFF2-40B4-BE49-F238E27FC236}">
                <a16:creationId xmlns:a16="http://schemas.microsoft.com/office/drawing/2014/main" id="{AC242593-C543-4833-8278-B051D91BEEB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9388" y="1055688"/>
            <a:ext cx="8785225" cy="1015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55600" indent="-355600" defTabSz="9525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808038" indent="-273050" defTabSz="9525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defTabSz="9525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8039100" indent="-457200" defTabSz="9525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8686800" indent="-457200" defTabSz="9525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9144000" indent="-457200" defTabSz="9525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9601200" indent="-457200" defTabSz="9525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10058400" indent="-457200" defTabSz="9525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10515600" indent="-457200" defTabSz="9525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es" altLang="es-ES" sz="2400" b="0" dirty="0">
                <a:solidFill>
                  <a:srgbClr val="FF0000"/>
                </a:solidFill>
                <a:cs typeface="Times New Roman" panose="02020603050405020304" pitchFamily="18" charset="0"/>
              </a:rPr>
              <a:t>Aproximación de una v.a. Binomial por una </a:t>
            </a:r>
            <a:r>
              <a:rPr lang="es-ES" altLang="es-ES" sz="2400" b="0" dirty="0" err="1">
                <a:solidFill>
                  <a:srgbClr val="FF0000"/>
                </a:solidFill>
                <a:cs typeface="Times New Roman" panose="02020603050405020304" pitchFamily="18" charset="0"/>
              </a:rPr>
              <a:t>v.a.</a:t>
            </a:r>
            <a:r>
              <a:rPr lang="es-ES" altLang="es-ES" sz="2400" b="0">
                <a:solidFill>
                  <a:srgbClr val="FF0000"/>
                </a:solidFill>
                <a:cs typeface="Times New Roman" panose="02020603050405020304" pitchFamily="18" charset="0"/>
              </a:rPr>
              <a:t> </a:t>
            </a:r>
            <a:r>
              <a:rPr lang="es" altLang="es-ES" sz="2400" b="0">
                <a:solidFill>
                  <a:srgbClr val="FF0000"/>
                </a:solidFill>
                <a:cs typeface="Times New Roman" panose="02020603050405020304" pitchFamily="18" charset="0"/>
              </a:rPr>
              <a:t>Poisson</a:t>
            </a:r>
            <a:r>
              <a:rPr lang="es" altLang="es-ES" sz="2400" b="0" dirty="0">
                <a:solidFill>
                  <a:srgbClr val="FF0000"/>
                </a:solidFill>
                <a:cs typeface="Times New Roman" panose="02020603050405020304" pitchFamily="18" charset="0"/>
              </a:rPr>
              <a:t>:</a:t>
            </a:r>
            <a:r>
              <a:rPr lang="es" altLang="es-ES" sz="2400" b="0" dirty="0">
                <a:solidFill>
                  <a:schemeClr val="tx1"/>
                </a:solidFill>
                <a:cs typeface="Times New Roman" panose="02020603050405020304" pitchFamily="18" charset="0"/>
              </a:rPr>
              <a:t> </a:t>
            </a:r>
          </a:p>
          <a:p>
            <a:pPr eaLnBrk="1" hangingPunct="1">
              <a:buClr>
                <a:srgbClr val="FF0000"/>
              </a:buClr>
              <a:buFont typeface="Wingdings" panose="05000000000000000000" pitchFamily="2" charset="2"/>
              <a:buNone/>
            </a:pPr>
            <a:r>
              <a:rPr lang="es" altLang="es-ES" sz="2400" b="0" dirty="0">
                <a:solidFill>
                  <a:srgbClr val="000099"/>
                </a:solidFill>
                <a:cs typeface="Times New Roman" panose="02020603050405020304" pitchFamily="18" charset="0"/>
              </a:rPr>
              <a:t>Si n </a:t>
            </a:r>
            <a:r>
              <a:rPr lang="es" altLang="es-ES" sz="2400" b="0" dirty="0">
                <a:solidFill>
                  <a:srgbClr val="000099"/>
                </a:solidFill>
                <a:cs typeface="Times New Roman" panose="02020603050405020304" pitchFamily="18" charset="0"/>
                <a:sym typeface="Wingdings" panose="05000000000000000000" pitchFamily="2" charset="2"/>
              </a:rPr>
              <a:t> ∞ </a:t>
            </a:r>
            <a:r>
              <a:rPr lang="ca-ES" altLang="es-ES" sz="2400" b="0" dirty="0">
                <a:solidFill>
                  <a:srgbClr val="000099"/>
                </a:solidFill>
                <a:cs typeface="Times New Roman" panose="02020603050405020304" pitchFamily="18" charset="0"/>
                <a:sym typeface="Wingdings" panose="05000000000000000000" pitchFamily="2" charset="2"/>
              </a:rPr>
              <a:t>y </a:t>
            </a:r>
            <a:r>
              <a:rPr lang="es" altLang="es-ES" sz="2400" b="0" dirty="0">
                <a:solidFill>
                  <a:srgbClr val="000099"/>
                </a:solidFill>
                <a:cs typeface="Times New Roman" panose="02020603050405020304" pitchFamily="18" charset="0"/>
                <a:sym typeface="Wingdings" panose="05000000000000000000" pitchFamily="2" charset="2"/>
              </a:rPr>
              <a:t>p  0, entonces: B(n, p) ≈ Poisson(n·p)</a:t>
            </a:r>
          </a:p>
        </p:txBody>
      </p:sp>
      <p:pic>
        <p:nvPicPr>
          <p:cNvPr id="13316" name="Picture 11">
            <a:extLst>
              <a:ext uri="{FF2B5EF4-FFF2-40B4-BE49-F238E27FC236}">
                <a16:creationId xmlns:a16="http://schemas.microsoft.com/office/drawing/2014/main" id="{F097319A-B1A4-4075-B970-12BCCB70456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4788" y="2144713"/>
            <a:ext cx="2957512" cy="2309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17" name="Picture 12">
            <a:extLst>
              <a:ext uri="{FF2B5EF4-FFF2-40B4-BE49-F238E27FC236}">
                <a16:creationId xmlns:a16="http://schemas.microsoft.com/office/drawing/2014/main" id="{6523BFA5-60D4-456B-81C8-75982B9E256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63875" y="3079750"/>
            <a:ext cx="2973388" cy="2317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18" name="Picture 13">
            <a:extLst>
              <a:ext uri="{FF2B5EF4-FFF2-40B4-BE49-F238E27FC236}">
                <a16:creationId xmlns:a16="http://schemas.microsoft.com/office/drawing/2014/main" id="{D60D1B92-0010-4C08-8E65-1AE4B996F80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0425" y="4149725"/>
            <a:ext cx="2962275" cy="2292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19" name="Line 14">
            <a:extLst>
              <a:ext uri="{FF2B5EF4-FFF2-40B4-BE49-F238E27FC236}">
                <a16:creationId xmlns:a16="http://schemas.microsoft.com/office/drawing/2014/main" id="{EA76CF07-31E4-4377-B379-EDB9F4C49645}"/>
              </a:ext>
            </a:extLst>
          </p:cNvPr>
          <p:cNvSpPr>
            <a:spLocks noChangeShapeType="1"/>
          </p:cNvSpPr>
          <p:nvPr/>
        </p:nvSpPr>
        <p:spPr bwMode="auto">
          <a:xfrm>
            <a:off x="971550" y="4652963"/>
            <a:ext cx="4895850" cy="1728787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ca-ES"/>
          </a:p>
        </p:txBody>
      </p:sp>
      <p:sp>
        <p:nvSpPr>
          <p:cNvPr id="13320" name="Text Box 15">
            <a:extLst>
              <a:ext uri="{FF2B5EF4-FFF2-40B4-BE49-F238E27FC236}">
                <a16:creationId xmlns:a16="http://schemas.microsoft.com/office/drawing/2014/main" id="{23F12F16-8170-4F18-96E6-A808BF7EE12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51050" y="5448300"/>
            <a:ext cx="1152525" cy="869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s" altLang="es-ES" sz="1800" b="0">
                <a:solidFill>
                  <a:srgbClr val="FF0000"/>
                </a:solidFill>
              </a:rPr>
              <a:t>n </a:t>
            </a:r>
            <a:r>
              <a:rPr lang="es" altLang="es-ES" sz="1800" b="0">
                <a:solidFill>
                  <a:srgbClr val="FF0000"/>
                </a:solidFill>
                <a:sym typeface="Wingdings" panose="05000000000000000000" pitchFamily="2" charset="2"/>
              </a:rPr>
              <a:t> </a:t>
            </a:r>
            <a:r>
              <a:rPr lang="es" altLang="es-ES" sz="2400" b="0">
                <a:solidFill>
                  <a:srgbClr val="FF0000"/>
                </a:solidFill>
                <a:cs typeface="Arial" panose="020B0604020202020204" pitchFamily="34" charset="0"/>
                <a:sym typeface="Wingdings" panose="05000000000000000000" pitchFamily="2" charset="2"/>
              </a:rPr>
              <a:t>∞</a:t>
            </a:r>
          </a:p>
          <a:p>
            <a:pPr eaLnBrk="1" hangingPunct="1"/>
            <a:r>
              <a:rPr lang="es" altLang="es-ES" sz="1800" b="0">
                <a:solidFill>
                  <a:srgbClr val="FF0000"/>
                </a:solidFill>
                <a:cs typeface="Arial" panose="020B0604020202020204" pitchFamily="34" charset="0"/>
                <a:sym typeface="Wingdings" panose="05000000000000000000" pitchFamily="2" charset="2"/>
              </a:rPr>
              <a:t>p  0</a:t>
            </a:r>
            <a:endParaRPr lang="es-ES" altLang="es-ES" sz="1800" b="0">
              <a:solidFill>
                <a:srgbClr val="FF0000"/>
              </a:solidFill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4">
            <a:extLst>
              <a:ext uri="{FF2B5EF4-FFF2-40B4-BE49-F238E27FC236}">
                <a16:creationId xmlns:a16="http://schemas.microsoft.com/office/drawing/2014/main" id="{06173F79-0FA4-45FD-80CB-CAF35AC18D2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549275"/>
            <a:ext cx="9144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" altLang="es-ES"/>
              <a:t>Variables Aleatorias</a:t>
            </a:r>
          </a:p>
        </p:txBody>
      </p:sp>
      <p:sp>
        <p:nvSpPr>
          <p:cNvPr id="3075" name="Text Box 7">
            <a:extLst>
              <a:ext uri="{FF2B5EF4-FFF2-40B4-BE49-F238E27FC236}">
                <a16:creationId xmlns:a16="http://schemas.microsoft.com/office/drawing/2014/main" id="{5CC4B5E1-00C8-45AF-9820-C8945BB24E3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9388" y="990600"/>
            <a:ext cx="8785225" cy="53245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55600" indent="-355600" defTabSz="9525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808038" indent="-273050" defTabSz="9525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defTabSz="9525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8039100" indent="-457200" defTabSz="9525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8686800" indent="-457200" defTabSz="9525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9144000" indent="-457200" defTabSz="9525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9601200" indent="-457200" defTabSz="9525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10058400" indent="-457200" defTabSz="9525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10515600" indent="-457200" defTabSz="9525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es" altLang="es-ES" sz="2400" b="0" dirty="0">
                <a:solidFill>
                  <a:srgbClr val="000099"/>
                </a:solidFill>
                <a:cs typeface="Times New Roman" panose="02020603050405020304" pitchFamily="18" charset="0"/>
              </a:rPr>
              <a:t>Una </a:t>
            </a:r>
            <a:r>
              <a:rPr lang="es" altLang="es-ES" sz="2400" b="0" dirty="0">
                <a:solidFill>
                  <a:srgbClr val="FF0000"/>
                </a:solidFill>
                <a:cs typeface="Times New Roman" panose="02020603050405020304" pitchFamily="18" charset="0"/>
              </a:rPr>
              <a:t>variable aleatoria (v.a.) </a:t>
            </a:r>
            <a:r>
              <a:rPr lang="es" altLang="es-ES" sz="2400" b="0" dirty="0">
                <a:solidFill>
                  <a:srgbClr val="000099"/>
                </a:solidFill>
                <a:cs typeface="Times New Roman" panose="02020603050405020304" pitchFamily="18" charset="0"/>
              </a:rPr>
              <a:t>es toda aplicación</a:t>
            </a:r>
            <a:r>
              <a:rPr lang="es" altLang="es-ES" sz="2400" b="0" dirty="0">
                <a:solidFill>
                  <a:srgbClr val="FF0000"/>
                </a:solidFill>
                <a:cs typeface="Times New Roman" panose="02020603050405020304" pitchFamily="18" charset="0"/>
              </a:rPr>
              <a:t> </a:t>
            </a:r>
            <a:r>
              <a:rPr lang="es" altLang="es-ES" sz="2400" b="0" dirty="0">
                <a:solidFill>
                  <a:schemeClr val="tx1"/>
                </a:solidFill>
                <a:cs typeface="Times New Roman" panose="02020603050405020304" pitchFamily="18" charset="0"/>
              </a:rPr>
              <a:t>X:</a:t>
            </a:r>
            <a:r>
              <a:rPr lang="es" altLang="es-ES" sz="2400" b="0" dirty="0">
                <a:solidFill>
                  <a:srgbClr val="FF0000"/>
                </a:solidFill>
                <a:cs typeface="Times New Roman" panose="02020603050405020304" pitchFamily="18" charset="0"/>
              </a:rPr>
              <a:t> </a:t>
            </a:r>
            <a:r>
              <a:rPr lang="es" altLang="es-ES" sz="2400" b="0" dirty="0">
                <a:solidFill>
                  <a:schemeClr val="tx1"/>
                </a:solidFill>
              </a:rPr>
              <a:t>Ω </a:t>
            </a:r>
            <a:r>
              <a:rPr lang="es" altLang="es-ES" sz="2400" b="0" dirty="0">
                <a:solidFill>
                  <a:schemeClr val="tx1"/>
                </a:solidFill>
                <a:sym typeface="Wingdings" panose="05000000000000000000" pitchFamily="2" charset="2"/>
              </a:rPr>
              <a:t> </a:t>
            </a:r>
            <a:r>
              <a:rPr lang="es" altLang="es-ES" sz="2400" b="0" dirty="0">
                <a:solidFill>
                  <a:schemeClr val="tx1"/>
                </a:solidFill>
              </a:rPr>
              <a:t>lR</a:t>
            </a:r>
            <a:r>
              <a:rPr lang="es" altLang="es-ES" dirty="0"/>
              <a:t> </a:t>
            </a:r>
            <a:r>
              <a:rPr lang="es" altLang="es-ES" sz="2400" b="0" dirty="0">
                <a:solidFill>
                  <a:srgbClr val="000099"/>
                </a:solidFill>
                <a:cs typeface="Times New Roman" panose="02020603050405020304" pitchFamily="18" charset="0"/>
              </a:rPr>
              <a:t>que asigna un número real a cada </a:t>
            </a:r>
            <a:r>
              <a:rPr lang="es-ES" altLang="es-ES" sz="2400" b="0" dirty="0">
                <a:solidFill>
                  <a:srgbClr val="000099"/>
                </a:solidFill>
                <a:cs typeface="Times New Roman" panose="02020603050405020304" pitchFamily="18" charset="0"/>
              </a:rPr>
              <a:t>suceso</a:t>
            </a:r>
            <a:r>
              <a:rPr lang="es" altLang="es-ES" sz="2400" b="0" dirty="0">
                <a:solidFill>
                  <a:srgbClr val="000099"/>
                </a:solidFill>
                <a:cs typeface="Times New Roman" panose="02020603050405020304" pitchFamily="18" charset="0"/>
              </a:rPr>
              <a:t> elemental</a:t>
            </a:r>
          </a:p>
          <a:p>
            <a:pPr eaLnBrk="1" hangingPunct="1"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es" altLang="es-ES" sz="2400" b="0" dirty="0">
                <a:solidFill>
                  <a:srgbClr val="000099"/>
                </a:solidFill>
                <a:cs typeface="Times New Roman" panose="02020603050405020304" pitchFamily="18" charset="0"/>
              </a:rPr>
              <a:t>Si </a:t>
            </a:r>
            <a:r>
              <a:rPr lang="es" altLang="es-ES" sz="2400" b="0" dirty="0">
                <a:solidFill>
                  <a:schemeClr val="tx1"/>
                </a:solidFill>
                <a:cs typeface="Times New Roman" panose="02020603050405020304" pitchFamily="18" charset="0"/>
              </a:rPr>
              <a:t>X(</a:t>
            </a:r>
            <a:r>
              <a:rPr lang="es" altLang="es-ES" sz="2400" b="0" dirty="0">
                <a:solidFill>
                  <a:schemeClr val="tx1"/>
                </a:solidFill>
              </a:rPr>
              <a:t>Ω</a:t>
            </a:r>
            <a:r>
              <a:rPr lang="es" altLang="es-ES" sz="2400" b="0" dirty="0">
                <a:solidFill>
                  <a:schemeClr val="tx1"/>
                </a:solidFill>
                <a:cs typeface="Times New Roman" panose="02020603050405020304" pitchFamily="18" charset="0"/>
              </a:rPr>
              <a:t>) </a:t>
            </a:r>
            <a:r>
              <a:rPr lang="es" altLang="es-ES" sz="2400" b="0" dirty="0">
                <a:solidFill>
                  <a:srgbClr val="000099"/>
                </a:solidFill>
                <a:cs typeface="Times New Roman" panose="02020603050405020304" pitchFamily="18" charset="0"/>
              </a:rPr>
              <a:t>es numerable se dice que X es </a:t>
            </a:r>
            <a:r>
              <a:rPr lang="es" altLang="es-ES" sz="2400" b="0" dirty="0">
                <a:solidFill>
                  <a:srgbClr val="FF0000"/>
                </a:solidFill>
                <a:cs typeface="Times New Roman" panose="02020603050405020304" pitchFamily="18" charset="0"/>
              </a:rPr>
              <a:t>discreta</a:t>
            </a:r>
            <a:r>
              <a:rPr lang="es" altLang="es-ES" sz="2400" b="0" dirty="0">
                <a:solidFill>
                  <a:srgbClr val="000099"/>
                </a:solidFill>
                <a:cs typeface="Times New Roman" panose="02020603050405020304" pitchFamily="18" charset="0"/>
              </a:rPr>
              <a:t>. Si </a:t>
            </a:r>
            <a:r>
              <a:rPr lang="es" altLang="es-ES" sz="2400" b="0" dirty="0">
                <a:solidFill>
                  <a:schemeClr val="tx1"/>
                </a:solidFill>
              </a:rPr>
              <a:t>X(Ω)</a:t>
            </a:r>
            <a:r>
              <a:rPr lang="es" altLang="es-ES" dirty="0"/>
              <a:t> </a:t>
            </a:r>
            <a:r>
              <a:rPr lang="es" altLang="es-ES" sz="2400" b="0" dirty="0">
                <a:solidFill>
                  <a:srgbClr val="000099"/>
                </a:solidFill>
                <a:cs typeface="Times New Roman" panose="02020603050405020304" pitchFamily="18" charset="0"/>
              </a:rPr>
              <a:t>es no numerable se dice que X es </a:t>
            </a:r>
            <a:r>
              <a:rPr lang="es" altLang="es-ES" sz="2400" b="0" dirty="0">
                <a:solidFill>
                  <a:srgbClr val="FF0000"/>
                </a:solidFill>
                <a:cs typeface="Times New Roman" panose="02020603050405020304" pitchFamily="18" charset="0"/>
              </a:rPr>
              <a:t>continua</a:t>
            </a:r>
          </a:p>
          <a:p>
            <a:pPr eaLnBrk="1" hangingPunct="1"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es" altLang="es-ES" sz="2400" b="0" dirty="0">
                <a:solidFill>
                  <a:schemeClr val="tx1"/>
                </a:solidFill>
              </a:rPr>
              <a:t>Ejemplo v.a. discreta </a:t>
            </a:r>
            <a:r>
              <a:rPr lang="es" altLang="es-ES" sz="2400" b="0" dirty="0">
                <a:solidFill>
                  <a:srgbClr val="000099"/>
                </a:solidFill>
              </a:rPr>
              <a:t>(lanzamiento de 3 monedas):</a:t>
            </a:r>
          </a:p>
          <a:p>
            <a:pPr lvl="1" eaLnBrk="1" hangingPunct="1"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es" altLang="es-ES" sz="2000" b="0" dirty="0">
                <a:solidFill>
                  <a:srgbClr val="000099"/>
                </a:solidFill>
              </a:rPr>
              <a:t>X = “número de caras”</a:t>
            </a:r>
          </a:p>
          <a:p>
            <a:pPr lvl="1" eaLnBrk="1" hangingPunct="1"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es" altLang="es-ES" sz="2000" b="0" dirty="0">
                <a:solidFill>
                  <a:srgbClr val="000099"/>
                </a:solidFill>
              </a:rPr>
              <a:t>Ω =</a:t>
            </a:r>
            <a:r>
              <a:rPr lang="es" altLang="es-ES" sz="2000" dirty="0">
                <a:solidFill>
                  <a:srgbClr val="000099"/>
                </a:solidFill>
              </a:rPr>
              <a:t> </a:t>
            </a:r>
            <a:r>
              <a:rPr lang="es" altLang="es-ES" sz="2000" b="0" dirty="0">
                <a:solidFill>
                  <a:srgbClr val="000099"/>
                </a:solidFill>
              </a:rPr>
              <a:t>{ccc, cc+, c+c, +cc, c++, +c+, ++c, +++}</a:t>
            </a:r>
          </a:p>
          <a:p>
            <a:pPr lvl="1" eaLnBrk="1" hangingPunct="1"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es" altLang="es-ES" sz="2000" b="0" dirty="0">
                <a:solidFill>
                  <a:srgbClr val="000099"/>
                </a:solidFill>
              </a:rPr>
              <a:t>X( Ω ) = {0, 1, 2, 3}</a:t>
            </a:r>
            <a:endParaRPr lang="ca-ES" altLang="es-ES" sz="2000" b="0" dirty="0">
              <a:solidFill>
                <a:srgbClr val="FF0000"/>
              </a:solidFill>
              <a:cs typeface="Times New Roman" panose="02020603050405020304" pitchFamily="18" charset="0"/>
            </a:endParaRPr>
          </a:p>
          <a:p>
            <a:pPr eaLnBrk="1" hangingPunct="1"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es" altLang="es-ES" sz="2400" b="0" dirty="0">
                <a:solidFill>
                  <a:schemeClr val="tx1"/>
                </a:solidFill>
                <a:cs typeface="Times New Roman" panose="02020603050405020304" pitchFamily="18" charset="0"/>
              </a:rPr>
              <a:t>Ejemplo v.a. continua </a:t>
            </a:r>
            <a:r>
              <a:rPr lang="es" altLang="es-ES" sz="2400" b="0" dirty="0">
                <a:solidFill>
                  <a:srgbClr val="000099"/>
                </a:solidFill>
                <a:cs typeface="Times New Roman" panose="02020603050405020304" pitchFamily="18" charset="0"/>
              </a:rPr>
              <a:t>(lanzamiento de dardo a diana):</a:t>
            </a:r>
          </a:p>
          <a:p>
            <a:pPr lvl="1" eaLnBrk="1" hangingPunct="1"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es" altLang="es-ES" sz="2000" b="0" dirty="0">
                <a:solidFill>
                  <a:srgbClr val="000099"/>
                </a:solidFill>
              </a:rPr>
              <a:t>X = “distancia del dardo al centro de la diana”</a:t>
            </a:r>
          </a:p>
          <a:p>
            <a:pPr lvl="1" eaLnBrk="1" hangingPunct="1"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es" altLang="es-ES" sz="2000" b="0" dirty="0">
                <a:solidFill>
                  <a:srgbClr val="000099"/>
                </a:solidFill>
              </a:rPr>
              <a:t>X( Ω ) = [0, L) (L = radio de la diana)</a:t>
            </a:r>
          </a:p>
        </p:txBody>
      </p:sp>
      <p:sp>
        <p:nvSpPr>
          <p:cNvPr id="3076" name="Text Box 14">
            <a:extLst>
              <a:ext uri="{FF2B5EF4-FFF2-40B4-BE49-F238E27FC236}">
                <a16:creationId xmlns:a16="http://schemas.microsoft.com/office/drawing/2014/main" id="{FFD998A2-C621-45CD-AF0F-82865405480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91475" y="6165850"/>
            <a:ext cx="115252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s" altLang="es-ES" sz="1400" i="1">
                <a:solidFill>
                  <a:srgbClr val="000099"/>
                </a:solidFill>
              </a:rPr>
              <a:t>(Continúa)</a:t>
            </a:r>
          </a:p>
        </p:txBody>
      </p:sp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4">
            <a:extLst>
              <a:ext uri="{FF2B5EF4-FFF2-40B4-BE49-F238E27FC236}">
                <a16:creationId xmlns:a16="http://schemas.microsoft.com/office/drawing/2014/main" id="{901AF124-E437-4532-BE00-293E9B5A62F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549275"/>
            <a:ext cx="9144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" altLang="es-ES"/>
              <a:t>Variables Aleatorias</a:t>
            </a:r>
          </a:p>
        </p:txBody>
      </p:sp>
      <p:sp>
        <p:nvSpPr>
          <p:cNvPr id="4099" name="Text Box 6">
            <a:extLst>
              <a:ext uri="{FF2B5EF4-FFF2-40B4-BE49-F238E27FC236}">
                <a16:creationId xmlns:a16="http://schemas.microsoft.com/office/drawing/2014/main" id="{F9F8C87C-BB37-42FA-83C5-A52026D2F9E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9388" y="995819"/>
            <a:ext cx="8785225" cy="56015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55600" indent="-355600" defTabSz="9525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808038" indent="-273050" defTabSz="9525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defTabSz="9525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8039100" indent="-457200" defTabSz="9525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8686800" indent="-457200" defTabSz="9525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9144000" indent="-457200" defTabSz="9525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9601200" indent="-457200" defTabSz="9525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10058400" indent="-457200" defTabSz="9525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10515600" indent="-457200" defTabSz="9525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es" altLang="es-ES" sz="2400" b="0" dirty="0">
                <a:solidFill>
                  <a:srgbClr val="000099"/>
                </a:solidFill>
                <a:cs typeface="Times New Roman" panose="02020603050405020304" pitchFamily="18" charset="0"/>
              </a:rPr>
              <a:t>La </a:t>
            </a:r>
            <a:r>
              <a:rPr lang="es" altLang="es-ES" sz="2400" b="0" dirty="0">
                <a:solidFill>
                  <a:srgbClr val="FF0000"/>
                </a:solidFill>
                <a:cs typeface="Times New Roman" panose="02020603050405020304" pitchFamily="18" charset="0"/>
              </a:rPr>
              <a:t>función de probabilidad (f.p.) </a:t>
            </a:r>
            <a:r>
              <a:rPr lang="es" altLang="es-ES" sz="2400" b="0" dirty="0">
                <a:solidFill>
                  <a:srgbClr val="000099"/>
                </a:solidFill>
                <a:cs typeface="Times New Roman" panose="02020603050405020304" pitchFamily="18" charset="0"/>
              </a:rPr>
              <a:t>asociada a una v.a. discreta, X, es la aplicación </a:t>
            </a:r>
            <a:r>
              <a:rPr lang="es" altLang="es-ES" sz="2400" b="0" dirty="0">
                <a:solidFill>
                  <a:schemeClr val="tx1"/>
                </a:solidFill>
                <a:cs typeface="Times New Roman" panose="02020603050405020304" pitchFamily="18" charset="0"/>
              </a:rPr>
              <a:t>f:</a:t>
            </a:r>
            <a:r>
              <a:rPr lang="es" altLang="es-ES" sz="2400" b="0" dirty="0">
                <a:solidFill>
                  <a:srgbClr val="FF0000"/>
                </a:solidFill>
                <a:cs typeface="Times New Roman" panose="02020603050405020304" pitchFamily="18" charset="0"/>
              </a:rPr>
              <a:t> </a:t>
            </a:r>
            <a:r>
              <a:rPr lang="es" altLang="es-ES" sz="2400" b="0" dirty="0">
                <a:solidFill>
                  <a:schemeClr val="tx1"/>
                </a:solidFill>
                <a:cs typeface="Times New Roman" panose="02020603050405020304" pitchFamily="18" charset="0"/>
              </a:rPr>
              <a:t>X(</a:t>
            </a:r>
            <a:r>
              <a:rPr lang="es" altLang="es-ES" sz="2400" b="0" dirty="0">
                <a:solidFill>
                  <a:schemeClr val="tx1"/>
                </a:solidFill>
              </a:rPr>
              <a:t>Ω) </a:t>
            </a:r>
            <a:r>
              <a:rPr lang="es" altLang="es-ES" sz="2400" b="0" dirty="0">
                <a:solidFill>
                  <a:schemeClr val="tx1"/>
                </a:solidFill>
                <a:sym typeface="Wingdings" panose="05000000000000000000" pitchFamily="2" charset="2"/>
              </a:rPr>
              <a:t> </a:t>
            </a:r>
            <a:r>
              <a:rPr lang="es" altLang="es-ES" sz="2400" b="0" dirty="0">
                <a:solidFill>
                  <a:schemeClr val="tx1"/>
                </a:solidFill>
              </a:rPr>
              <a:t>[0, 1]</a:t>
            </a:r>
            <a:r>
              <a:rPr lang="es" altLang="es-ES" dirty="0"/>
              <a:t> </a:t>
            </a:r>
            <a:r>
              <a:rPr lang="es-ES" altLang="es-ES" sz="2400" b="0" dirty="0">
                <a:solidFill>
                  <a:srgbClr val="000099"/>
                </a:solidFill>
                <a:cs typeface="Times New Roman" panose="02020603050405020304" pitchFamily="18" charset="0"/>
              </a:rPr>
              <a:t>tal que </a:t>
            </a:r>
            <a:r>
              <a:rPr lang="es" altLang="es-ES" sz="2400" b="0" dirty="0">
                <a:solidFill>
                  <a:srgbClr val="FF0000"/>
                </a:solidFill>
                <a:cs typeface="Times New Roman" panose="02020603050405020304" pitchFamily="18" charset="0"/>
              </a:rPr>
              <a:t>f(x</a:t>
            </a:r>
            <a:r>
              <a:rPr lang="es" altLang="es-ES" sz="2400" b="0" baseline="-25000" dirty="0">
                <a:solidFill>
                  <a:srgbClr val="FF0000"/>
                </a:solidFill>
                <a:cs typeface="Times New Roman" panose="02020603050405020304" pitchFamily="18" charset="0"/>
              </a:rPr>
              <a:t>i</a:t>
            </a:r>
            <a:r>
              <a:rPr lang="es" altLang="es-ES" sz="2400" b="0" dirty="0">
                <a:solidFill>
                  <a:srgbClr val="FF0000"/>
                </a:solidFill>
                <a:cs typeface="Times New Roman" panose="02020603050405020304" pitchFamily="18" charset="0"/>
              </a:rPr>
              <a:t>) = P(X = x</a:t>
            </a:r>
            <a:r>
              <a:rPr lang="es" altLang="es-ES" sz="2400" b="0" baseline="-25000" dirty="0">
                <a:solidFill>
                  <a:srgbClr val="FF0000"/>
                </a:solidFill>
                <a:cs typeface="Times New Roman" panose="02020603050405020304" pitchFamily="18" charset="0"/>
              </a:rPr>
              <a:t>i</a:t>
            </a:r>
            <a:r>
              <a:rPr lang="es" altLang="es-ES" sz="2400" b="0" dirty="0">
                <a:solidFill>
                  <a:srgbClr val="FF0000"/>
                </a:solidFill>
                <a:cs typeface="Times New Roman" panose="02020603050405020304" pitchFamily="18" charset="0"/>
              </a:rPr>
              <a:t>)</a:t>
            </a:r>
          </a:p>
          <a:p>
            <a:pPr eaLnBrk="1" hangingPunct="1"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es" altLang="es-ES" sz="2400" b="0" dirty="0">
                <a:solidFill>
                  <a:schemeClr val="tx1"/>
                </a:solidFill>
              </a:rPr>
              <a:t>Ejemplo </a:t>
            </a:r>
            <a:r>
              <a:rPr lang="es" altLang="es-ES" sz="2400" b="0" dirty="0">
                <a:solidFill>
                  <a:srgbClr val="000099"/>
                </a:solidFill>
              </a:rPr>
              <a:t>(lanzamiento de 3 monedas):</a:t>
            </a:r>
          </a:p>
          <a:p>
            <a:pPr lvl="1" eaLnBrk="1" hangingPunct="1"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es" altLang="es-ES" sz="2000" b="0" dirty="0">
                <a:solidFill>
                  <a:srgbClr val="000099"/>
                </a:solidFill>
              </a:rPr>
              <a:t>X = “número de caras”</a:t>
            </a:r>
          </a:p>
          <a:p>
            <a:pPr lvl="1" eaLnBrk="1" hangingPunct="1"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es" altLang="es-ES" sz="2000" b="0" dirty="0">
                <a:solidFill>
                  <a:srgbClr val="000099"/>
                </a:solidFill>
              </a:rPr>
              <a:t>Ω =</a:t>
            </a:r>
            <a:r>
              <a:rPr lang="es" altLang="es-ES" sz="2000" dirty="0">
                <a:solidFill>
                  <a:srgbClr val="000099"/>
                </a:solidFill>
              </a:rPr>
              <a:t> </a:t>
            </a:r>
            <a:r>
              <a:rPr lang="es" altLang="es-ES" sz="2000" b="0" dirty="0">
                <a:solidFill>
                  <a:srgbClr val="000099"/>
                </a:solidFill>
              </a:rPr>
              <a:t>{ccc, cc+, c+c, +cc, c++, +c+, ++c, +++}</a:t>
            </a:r>
          </a:p>
          <a:p>
            <a:pPr lvl="1" eaLnBrk="1" hangingPunct="1"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es" altLang="es-ES" sz="2000" b="0" dirty="0">
                <a:solidFill>
                  <a:srgbClr val="000099"/>
                </a:solidFill>
              </a:rPr>
              <a:t>X( Ω ) = {0, 1, 2, 3}</a:t>
            </a:r>
          </a:p>
          <a:p>
            <a:pPr lvl="1" eaLnBrk="1" hangingPunct="1"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es" altLang="es-ES" sz="2000" b="0" dirty="0">
                <a:solidFill>
                  <a:srgbClr val="000099"/>
                </a:solidFill>
              </a:rPr>
              <a:t>f(0) = P(X = 0) = 1/8</a:t>
            </a:r>
          </a:p>
          <a:p>
            <a:pPr lvl="1" eaLnBrk="1" hangingPunct="1">
              <a:buClr>
                <a:srgbClr val="FF0000"/>
              </a:buClr>
              <a:buFont typeface="Wingdings" panose="05000000000000000000" pitchFamily="2" charset="2"/>
              <a:buNone/>
            </a:pPr>
            <a:r>
              <a:rPr lang="es" altLang="es-ES" sz="2000" b="0" dirty="0">
                <a:solidFill>
                  <a:srgbClr val="000099"/>
                </a:solidFill>
              </a:rPr>
              <a:t>f(1) = P(X = 1) = 3/8</a:t>
            </a:r>
          </a:p>
          <a:p>
            <a:pPr lvl="1" eaLnBrk="1" hangingPunct="1">
              <a:buClr>
                <a:srgbClr val="FF0000"/>
              </a:buClr>
              <a:buFont typeface="Wingdings" panose="05000000000000000000" pitchFamily="2" charset="2"/>
              <a:buNone/>
            </a:pPr>
            <a:r>
              <a:rPr lang="es" altLang="es-ES" sz="2000" b="0" dirty="0">
                <a:solidFill>
                  <a:srgbClr val="000099"/>
                </a:solidFill>
              </a:rPr>
              <a:t>f(2) = P(X = 2) = 3/8</a:t>
            </a:r>
          </a:p>
          <a:p>
            <a:pPr lvl="1" eaLnBrk="1" hangingPunct="1">
              <a:buClr>
                <a:srgbClr val="FF0000"/>
              </a:buClr>
              <a:buFont typeface="Wingdings" panose="05000000000000000000" pitchFamily="2" charset="2"/>
              <a:buNone/>
            </a:pPr>
            <a:r>
              <a:rPr lang="es" altLang="es-ES" sz="2000" b="0" dirty="0">
                <a:solidFill>
                  <a:srgbClr val="000099"/>
                </a:solidFill>
              </a:rPr>
              <a:t>f(3) = P(X = 3) = 1/8</a:t>
            </a:r>
            <a:endParaRPr lang="ca-ES" altLang="es-ES" sz="2000" b="0" dirty="0">
              <a:solidFill>
                <a:srgbClr val="FF0000"/>
              </a:solidFill>
              <a:cs typeface="Times New Roman" panose="02020603050405020304" pitchFamily="18" charset="0"/>
            </a:endParaRPr>
          </a:p>
          <a:p>
            <a:pPr eaLnBrk="1" hangingPunct="1"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es" altLang="es-ES" sz="2400" b="0" dirty="0">
                <a:solidFill>
                  <a:schemeClr val="tx1"/>
                </a:solidFill>
                <a:cs typeface="Times New Roman" panose="02020603050405020304" pitchFamily="18" charset="0"/>
              </a:rPr>
              <a:t>Observación: </a:t>
            </a:r>
            <a:r>
              <a:rPr lang="es" altLang="es-ES" sz="2400" b="0" dirty="0">
                <a:solidFill>
                  <a:srgbClr val="000099"/>
                </a:solidFill>
                <a:cs typeface="Times New Roman" panose="02020603050405020304" pitchFamily="18" charset="0"/>
              </a:rPr>
              <a:t>la suma de todos los valores que toma la f.p. debe ser 1, </a:t>
            </a:r>
            <a:r>
              <a:rPr lang="ca-ES" altLang="es-ES" sz="2400" b="0" dirty="0">
                <a:solidFill>
                  <a:srgbClr val="000099"/>
                </a:solidFill>
                <a:cs typeface="Times New Roman" panose="02020603050405020304" pitchFamily="18" charset="0"/>
              </a:rPr>
              <a:t>i.</a:t>
            </a:r>
            <a:r>
              <a:rPr lang="es" altLang="es-ES" sz="2400" b="0" dirty="0">
                <a:solidFill>
                  <a:srgbClr val="000099"/>
                </a:solidFill>
                <a:cs typeface="Times New Roman" panose="02020603050405020304" pitchFamily="18" charset="0"/>
              </a:rPr>
              <a:t>e</a:t>
            </a:r>
            <a:r>
              <a:rPr lang="ca-ES" altLang="es-ES" sz="2400" b="0" dirty="0">
                <a:solidFill>
                  <a:srgbClr val="000099"/>
                </a:solidFill>
                <a:cs typeface="Times New Roman" panose="02020603050405020304" pitchFamily="18" charset="0"/>
              </a:rPr>
              <a:t>.</a:t>
            </a:r>
            <a:r>
              <a:rPr lang="es" altLang="es-ES" sz="2400" b="0" dirty="0">
                <a:solidFill>
                  <a:srgbClr val="000099"/>
                </a:solidFill>
                <a:cs typeface="Times New Roman" panose="02020603050405020304" pitchFamily="18" charset="0"/>
              </a:rPr>
              <a:t>: </a:t>
            </a:r>
            <a:r>
              <a:rPr lang="es" altLang="es-ES" sz="2400" b="0" dirty="0">
                <a:solidFill>
                  <a:srgbClr val="FF0000"/>
                </a:solidFill>
                <a:cs typeface="Arial" panose="020B0604020202020204" pitchFamily="34" charset="0"/>
              </a:rPr>
              <a:t>Σ </a:t>
            </a:r>
            <a:r>
              <a:rPr lang="es" altLang="es-ES" sz="2400" b="0" dirty="0">
                <a:solidFill>
                  <a:srgbClr val="FF0000"/>
                </a:solidFill>
                <a:cs typeface="Times New Roman" panose="02020603050405020304" pitchFamily="18" charset="0"/>
              </a:rPr>
              <a:t>f(x</a:t>
            </a:r>
            <a:r>
              <a:rPr lang="es-ES" altLang="es-ES" sz="2400" b="0" baseline="-25000" dirty="0">
                <a:solidFill>
                  <a:srgbClr val="FF0000"/>
                </a:solidFill>
                <a:cs typeface="Times New Roman" panose="02020603050405020304" pitchFamily="18" charset="0"/>
              </a:rPr>
              <a:t>i</a:t>
            </a:r>
            <a:r>
              <a:rPr lang="es" altLang="es-ES" sz="2400" b="0" dirty="0">
                <a:solidFill>
                  <a:srgbClr val="FF0000"/>
                </a:solidFill>
                <a:cs typeface="Times New Roman" panose="02020603050405020304" pitchFamily="18" charset="0"/>
              </a:rPr>
              <a:t>) </a:t>
            </a:r>
            <a:r>
              <a:rPr lang="es" altLang="es-ES" sz="2400" b="0" dirty="0">
                <a:solidFill>
                  <a:srgbClr val="FF0000"/>
                </a:solidFill>
              </a:rPr>
              <a:t>= </a:t>
            </a:r>
            <a:r>
              <a:rPr lang="es" altLang="es-ES" sz="2400" b="0" dirty="0">
                <a:solidFill>
                  <a:srgbClr val="FF0000"/>
                </a:solidFill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4100" name="Text Box 7">
            <a:extLst>
              <a:ext uri="{FF2B5EF4-FFF2-40B4-BE49-F238E27FC236}">
                <a16:creationId xmlns:a16="http://schemas.microsoft.com/office/drawing/2014/main" id="{D8C2F37B-42AA-4B01-97E0-B3F66DF9D5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91475" y="6165850"/>
            <a:ext cx="115252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s" altLang="es-ES" sz="1400" i="1">
                <a:solidFill>
                  <a:srgbClr val="000099"/>
                </a:solidFill>
              </a:rPr>
              <a:t>(Continúa)</a:t>
            </a:r>
          </a:p>
        </p:txBody>
      </p:sp>
      <p:pic>
        <p:nvPicPr>
          <p:cNvPr id="4101" name="Picture 8">
            <a:extLst>
              <a:ext uri="{FF2B5EF4-FFF2-40B4-BE49-F238E27FC236}">
                <a16:creationId xmlns:a16="http://schemas.microsoft.com/office/drawing/2014/main" id="{2A112836-DBBA-4632-9B36-A64317A5145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92725" y="3429000"/>
            <a:ext cx="3429000" cy="2324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4">
            <a:extLst>
              <a:ext uri="{FF2B5EF4-FFF2-40B4-BE49-F238E27FC236}">
                <a16:creationId xmlns:a16="http://schemas.microsoft.com/office/drawing/2014/main" id="{581FF538-BE77-4497-9955-2411CF33210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549275"/>
            <a:ext cx="9144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" altLang="es-ES"/>
              <a:t>Variables Aleatorias</a:t>
            </a:r>
          </a:p>
        </p:txBody>
      </p:sp>
      <p:sp>
        <p:nvSpPr>
          <p:cNvPr id="5123" name="Text Box 6">
            <a:extLst>
              <a:ext uri="{FF2B5EF4-FFF2-40B4-BE49-F238E27FC236}">
                <a16:creationId xmlns:a16="http://schemas.microsoft.com/office/drawing/2014/main" id="{4901F6E4-73D9-4907-B4C4-115E0900EA3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7504" y="1052513"/>
            <a:ext cx="8901112" cy="56015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355600" indent="-355600" defTabSz="9525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808038" indent="-273050" defTabSz="9525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defTabSz="9525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8039100" indent="-457200" defTabSz="9525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8686800" indent="-457200" defTabSz="9525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9144000" indent="-457200" defTabSz="9525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9601200" indent="-457200" defTabSz="9525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10058400" indent="-457200" defTabSz="9525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10515600" indent="-457200" defTabSz="9525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es" altLang="es-ES" sz="2400" b="0" dirty="0">
                <a:solidFill>
                  <a:srgbClr val="000099"/>
                </a:solidFill>
                <a:cs typeface="Times New Roman" panose="02020603050405020304" pitchFamily="18" charset="0"/>
              </a:rPr>
              <a:t>La </a:t>
            </a:r>
            <a:r>
              <a:rPr lang="es" altLang="es-ES" sz="2400" b="0" dirty="0">
                <a:solidFill>
                  <a:srgbClr val="FF0000"/>
                </a:solidFill>
                <a:cs typeface="Times New Roman" panose="02020603050405020304" pitchFamily="18" charset="0"/>
              </a:rPr>
              <a:t>función de distribución (f.d.) </a:t>
            </a:r>
            <a:r>
              <a:rPr lang="es" altLang="es-ES" sz="2400" b="0" dirty="0">
                <a:solidFill>
                  <a:srgbClr val="000099"/>
                </a:solidFill>
                <a:cs typeface="Times New Roman" panose="02020603050405020304" pitchFamily="18" charset="0"/>
              </a:rPr>
              <a:t>asociada a una v.a. discreta, X, es la aplicación </a:t>
            </a:r>
            <a:r>
              <a:rPr lang="es" altLang="es-ES" sz="2400" b="0" dirty="0">
                <a:solidFill>
                  <a:schemeClr val="tx1"/>
                </a:solidFill>
                <a:cs typeface="Times New Roman" panose="02020603050405020304" pitchFamily="18" charset="0"/>
              </a:rPr>
              <a:t>F:</a:t>
            </a:r>
            <a:r>
              <a:rPr lang="es" altLang="es-ES" sz="2400" b="0" dirty="0">
                <a:solidFill>
                  <a:srgbClr val="FF0000"/>
                </a:solidFill>
                <a:cs typeface="Times New Roman" panose="02020603050405020304" pitchFamily="18" charset="0"/>
              </a:rPr>
              <a:t> </a:t>
            </a:r>
            <a:r>
              <a:rPr lang="es" altLang="es-ES" sz="2400" b="0" dirty="0">
                <a:solidFill>
                  <a:schemeClr val="tx1"/>
                </a:solidFill>
                <a:cs typeface="Times New Roman" panose="02020603050405020304" pitchFamily="18" charset="0"/>
              </a:rPr>
              <a:t>X(</a:t>
            </a:r>
            <a:r>
              <a:rPr lang="es" altLang="es-ES" sz="2400" b="0" dirty="0">
                <a:solidFill>
                  <a:schemeClr val="tx1"/>
                </a:solidFill>
              </a:rPr>
              <a:t>Ω) </a:t>
            </a:r>
            <a:r>
              <a:rPr lang="es" altLang="es-ES" sz="2400" b="0" dirty="0">
                <a:solidFill>
                  <a:schemeClr val="tx1"/>
                </a:solidFill>
                <a:sym typeface="Wingdings" panose="05000000000000000000" pitchFamily="2" charset="2"/>
              </a:rPr>
              <a:t> </a:t>
            </a:r>
            <a:r>
              <a:rPr lang="es" altLang="es-ES" sz="2400" b="0" dirty="0">
                <a:solidFill>
                  <a:schemeClr val="tx1"/>
                </a:solidFill>
              </a:rPr>
              <a:t>[0, 1]</a:t>
            </a:r>
            <a:r>
              <a:rPr lang="es" altLang="es-ES" dirty="0"/>
              <a:t> </a:t>
            </a:r>
            <a:r>
              <a:rPr lang="es" altLang="es-ES" sz="2400" b="0" dirty="0">
                <a:solidFill>
                  <a:srgbClr val="000099"/>
                </a:solidFill>
                <a:cs typeface="Times New Roman" panose="02020603050405020304" pitchFamily="18" charset="0"/>
              </a:rPr>
              <a:t>tal que </a:t>
            </a:r>
            <a:r>
              <a:rPr lang="es" altLang="es-ES" sz="2400" b="0" dirty="0">
                <a:solidFill>
                  <a:srgbClr val="FF0000"/>
                </a:solidFill>
                <a:cs typeface="Times New Roman" panose="02020603050405020304" pitchFamily="18" charset="0"/>
              </a:rPr>
              <a:t>F(x</a:t>
            </a:r>
            <a:r>
              <a:rPr lang="es" altLang="es-ES" sz="2400" b="0" baseline="-25000" dirty="0">
                <a:solidFill>
                  <a:srgbClr val="FF0000"/>
                </a:solidFill>
                <a:cs typeface="Times New Roman" panose="02020603050405020304" pitchFamily="18" charset="0"/>
              </a:rPr>
              <a:t>i</a:t>
            </a:r>
            <a:r>
              <a:rPr lang="es" altLang="es-ES" sz="2400" b="0" dirty="0">
                <a:solidFill>
                  <a:srgbClr val="FF0000"/>
                </a:solidFill>
                <a:cs typeface="Times New Roman" panose="02020603050405020304" pitchFamily="18" charset="0"/>
              </a:rPr>
              <a:t>) = P(X &lt;= x</a:t>
            </a:r>
            <a:r>
              <a:rPr lang="es" altLang="es-ES" sz="2400" b="0" baseline="-25000" dirty="0">
                <a:solidFill>
                  <a:srgbClr val="FF0000"/>
                </a:solidFill>
                <a:cs typeface="Times New Roman" panose="02020603050405020304" pitchFamily="18" charset="0"/>
              </a:rPr>
              <a:t>i</a:t>
            </a:r>
            <a:r>
              <a:rPr lang="es" altLang="es-ES" sz="2400" b="0" dirty="0">
                <a:solidFill>
                  <a:srgbClr val="FF0000"/>
                </a:solidFill>
                <a:cs typeface="Times New Roman" panose="02020603050405020304" pitchFamily="18" charset="0"/>
              </a:rPr>
              <a:t>)</a:t>
            </a:r>
          </a:p>
          <a:p>
            <a:pPr eaLnBrk="1" hangingPunct="1"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es" altLang="es-ES" sz="2400" b="0" dirty="0">
                <a:solidFill>
                  <a:schemeClr val="tx1"/>
                </a:solidFill>
              </a:rPr>
              <a:t>Ejemplo </a:t>
            </a:r>
            <a:r>
              <a:rPr lang="es" altLang="es-ES" sz="2400" b="0" dirty="0">
                <a:solidFill>
                  <a:srgbClr val="000099"/>
                </a:solidFill>
              </a:rPr>
              <a:t>(lanzamiento de 3 monedas):</a:t>
            </a:r>
          </a:p>
          <a:p>
            <a:pPr lvl="1" eaLnBrk="1" hangingPunct="1"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es" altLang="es-ES" sz="2000" b="0" dirty="0">
                <a:solidFill>
                  <a:srgbClr val="000099"/>
                </a:solidFill>
              </a:rPr>
              <a:t>X = “número de caras”</a:t>
            </a:r>
          </a:p>
          <a:p>
            <a:pPr lvl="1" eaLnBrk="1" hangingPunct="1"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es" altLang="es-ES" sz="2000" b="0" dirty="0">
                <a:solidFill>
                  <a:srgbClr val="000099"/>
                </a:solidFill>
              </a:rPr>
              <a:t>Ω =</a:t>
            </a:r>
            <a:r>
              <a:rPr lang="es" altLang="es-ES" sz="2000" dirty="0">
                <a:solidFill>
                  <a:srgbClr val="000099"/>
                </a:solidFill>
              </a:rPr>
              <a:t> </a:t>
            </a:r>
            <a:r>
              <a:rPr lang="es" altLang="es-ES" sz="2000" b="0" dirty="0">
                <a:solidFill>
                  <a:srgbClr val="000099"/>
                </a:solidFill>
              </a:rPr>
              <a:t>{ccc, cc+, c+c, +cc, c++, +c+, ++c, +++}</a:t>
            </a:r>
          </a:p>
          <a:p>
            <a:pPr lvl="1" eaLnBrk="1" hangingPunct="1"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es" altLang="es-ES" sz="2000" b="0" dirty="0">
                <a:solidFill>
                  <a:srgbClr val="000099"/>
                </a:solidFill>
              </a:rPr>
              <a:t>X( Ω ) = {0, 1, 2, 3}</a:t>
            </a:r>
          </a:p>
          <a:p>
            <a:pPr lvl="1" eaLnBrk="1" hangingPunct="1"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es" altLang="es-ES" sz="2000" b="0" dirty="0">
                <a:solidFill>
                  <a:srgbClr val="000099"/>
                </a:solidFill>
              </a:rPr>
              <a:t>F(0) = P(X &lt;= 0) = 1/8</a:t>
            </a:r>
          </a:p>
          <a:p>
            <a:pPr lvl="1" eaLnBrk="1" hangingPunct="1">
              <a:buClr>
                <a:srgbClr val="FF0000"/>
              </a:buClr>
              <a:buFont typeface="Wingdings" panose="05000000000000000000" pitchFamily="2" charset="2"/>
              <a:buNone/>
            </a:pPr>
            <a:r>
              <a:rPr lang="es" altLang="es-ES" sz="2000" b="0" dirty="0">
                <a:solidFill>
                  <a:srgbClr val="000099"/>
                </a:solidFill>
              </a:rPr>
              <a:t>F(1) = P(X &lt;= 1) = 1/8 + 3/8 = 1/2</a:t>
            </a:r>
          </a:p>
          <a:p>
            <a:pPr lvl="1" eaLnBrk="1" hangingPunct="1">
              <a:buClr>
                <a:srgbClr val="FF0000"/>
              </a:buClr>
              <a:buFont typeface="Wingdings" panose="05000000000000000000" pitchFamily="2" charset="2"/>
              <a:buNone/>
            </a:pPr>
            <a:r>
              <a:rPr lang="es" altLang="es-ES" sz="2000" b="0" dirty="0">
                <a:solidFill>
                  <a:srgbClr val="000099"/>
                </a:solidFill>
              </a:rPr>
              <a:t>F(2) = P(X &lt;= 2) = 1/8 + 3/8 + 3/8 = 7/8</a:t>
            </a:r>
          </a:p>
          <a:p>
            <a:pPr lvl="1" eaLnBrk="1" hangingPunct="1">
              <a:buClr>
                <a:srgbClr val="FF0000"/>
              </a:buClr>
              <a:buFont typeface="Wingdings" panose="05000000000000000000" pitchFamily="2" charset="2"/>
              <a:buNone/>
            </a:pPr>
            <a:r>
              <a:rPr lang="es" altLang="es-ES" sz="2000" b="0" dirty="0">
                <a:solidFill>
                  <a:srgbClr val="000099"/>
                </a:solidFill>
              </a:rPr>
              <a:t>F(3) = P(X &lt;= 3) = 1</a:t>
            </a:r>
            <a:endParaRPr lang="ca-ES" altLang="es-ES" sz="2000" b="0" dirty="0">
              <a:solidFill>
                <a:srgbClr val="FF0000"/>
              </a:solidFill>
              <a:cs typeface="Times New Roman" panose="02020603050405020304" pitchFamily="18" charset="0"/>
            </a:endParaRPr>
          </a:p>
          <a:p>
            <a:pPr eaLnBrk="1" hangingPunct="1"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es" altLang="es-ES" sz="2400" b="0" dirty="0">
                <a:solidFill>
                  <a:schemeClr val="tx1"/>
                </a:solidFill>
                <a:cs typeface="Times New Roman" panose="02020603050405020304" pitchFamily="18" charset="0"/>
              </a:rPr>
              <a:t>Observación: </a:t>
            </a:r>
            <a:r>
              <a:rPr lang="es" altLang="es-ES" sz="2400" b="0" dirty="0">
                <a:solidFill>
                  <a:srgbClr val="000099"/>
                </a:solidFill>
                <a:cs typeface="Times New Roman" panose="02020603050405020304" pitchFamily="18" charset="0"/>
              </a:rPr>
              <a:t>la f.d. es monótona creciente (de </a:t>
            </a:r>
            <a:r>
              <a:rPr lang="es" altLang="es-ES" sz="2400" b="0" dirty="0">
                <a:solidFill>
                  <a:schemeClr val="tx1"/>
                </a:solidFill>
                <a:cs typeface="Times New Roman" panose="02020603050405020304" pitchFamily="18" charset="0"/>
              </a:rPr>
              <a:t>0 </a:t>
            </a:r>
            <a:r>
              <a:rPr lang="es" altLang="es-ES" sz="2400" b="0" dirty="0">
                <a:solidFill>
                  <a:srgbClr val="000099"/>
                </a:solidFill>
                <a:cs typeface="Times New Roman" panose="02020603050405020304" pitchFamily="18" charset="0"/>
              </a:rPr>
              <a:t>a </a:t>
            </a:r>
            <a:r>
              <a:rPr lang="es" altLang="es-ES" sz="2400" b="0" dirty="0">
                <a:solidFill>
                  <a:schemeClr val="tx1"/>
                </a:solidFill>
                <a:cs typeface="Times New Roman" panose="02020603050405020304" pitchFamily="18" charset="0"/>
              </a:rPr>
              <a:t>1 </a:t>
            </a:r>
            <a:r>
              <a:rPr lang="es" altLang="es-ES" sz="2400" b="0" dirty="0">
                <a:solidFill>
                  <a:srgbClr val="000099"/>
                </a:solidFill>
                <a:cs typeface="Times New Roman" panose="02020603050405020304" pitchFamily="18" charset="0"/>
              </a:rPr>
              <a:t>) </a:t>
            </a:r>
            <a:r>
              <a:rPr lang="es" altLang="es-ES" sz="2400" b="0" dirty="0">
                <a:solidFill>
                  <a:srgbClr val="000099"/>
                </a:solidFill>
              </a:rPr>
              <a:t>y escalonada</a:t>
            </a:r>
            <a:endParaRPr lang="ca-ES" altLang="es-ES" sz="2400" b="0" dirty="0">
              <a:solidFill>
                <a:srgbClr val="FF0000"/>
              </a:solidFill>
            </a:endParaRPr>
          </a:p>
        </p:txBody>
      </p:sp>
      <p:pic>
        <p:nvPicPr>
          <p:cNvPr id="5124" name="Picture 8">
            <a:extLst>
              <a:ext uri="{FF2B5EF4-FFF2-40B4-BE49-F238E27FC236}">
                <a16:creationId xmlns:a16="http://schemas.microsoft.com/office/drawing/2014/main" id="{C272CED9-36B1-45A6-8D65-EADDEC8F11A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1500" y="3429000"/>
            <a:ext cx="3429000" cy="2333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4">
            <a:extLst>
              <a:ext uri="{FF2B5EF4-FFF2-40B4-BE49-F238E27FC236}">
                <a16:creationId xmlns:a16="http://schemas.microsoft.com/office/drawing/2014/main" id="{C130D260-2DBD-45FA-B26F-7C73B2B611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549275"/>
            <a:ext cx="9144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" altLang="es-ES" dirty="0"/>
              <a:t>Características v.a. discretas</a:t>
            </a:r>
          </a:p>
        </p:txBody>
      </p:sp>
      <p:sp>
        <p:nvSpPr>
          <p:cNvPr id="6147" name="Text Box 6">
            <a:extLst>
              <a:ext uri="{FF2B5EF4-FFF2-40B4-BE49-F238E27FC236}">
                <a16:creationId xmlns:a16="http://schemas.microsoft.com/office/drawing/2014/main" id="{35E21479-6D54-404F-8776-54F9C2FD75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9388" y="1041400"/>
            <a:ext cx="8785225" cy="55399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55600" indent="-355600" defTabSz="9525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808038" indent="-273050" defTabSz="9525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defTabSz="9525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8039100" indent="-457200" defTabSz="9525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8686800" indent="-457200" defTabSz="9525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9144000" indent="-457200" defTabSz="9525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9601200" indent="-457200" defTabSz="9525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10058400" indent="-457200" defTabSz="9525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10515600" indent="-457200" defTabSz="9525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es" altLang="es-ES" sz="2400" b="0" dirty="0">
                <a:solidFill>
                  <a:srgbClr val="FF0000"/>
                </a:solidFill>
                <a:cs typeface="Times New Roman" panose="02020603050405020304" pitchFamily="18" charset="0"/>
              </a:rPr>
              <a:t>Esperanza </a:t>
            </a:r>
            <a:r>
              <a:rPr lang="es" altLang="es-ES" sz="2400" b="0" dirty="0">
                <a:solidFill>
                  <a:srgbClr val="000099"/>
                </a:solidFill>
                <a:cs typeface="Times New Roman" panose="02020603050405020304" pitchFamily="18" charset="0"/>
              </a:rPr>
              <a:t>de una v.a</a:t>
            </a:r>
            <a:r>
              <a:rPr lang="es-ES" altLang="es-ES" sz="2400" b="0" dirty="0">
                <a:solidFill>
                  <a:srgbClr val="000099"/>
                </a:solidFill>
                <a:cs typeface="Times New Roman" panose="02020603050405020304" pitchFamily="18" charset="0"/>
              </a:rPr>
              <a:t>.</a:t>
            </a:r>
            <a:r>
              <a:rPr lang="es" altLang="es-ES" sz="2400" b="0" dirty="0">
                <a:solidFill>
                  <a:srgbClr val="000099"/>
                </a:solidFill>
                <a:cs typeface="Times New Roman" panose="02020603050405020304" pitchFamily="18" charset="0"/>
              </a:rPr>
              <a:t> X:</a:t>
            </a:r>
            <a:endParaRPr lang="ca-ES" altLang="es-ES" sz="2400" b="0" dirty="0">
              <a:solidFill>
                <a:srgbClr val="FF0000"/>
              </a:solidFill>
              <a:cs typeface="Times New Roman" panose="02020603050405020304" pitchFamily="18" charset="0"/>
            </a:endParaRPr>
          </a:p>
          <a:p>
            <a:pPr eaLnBrk="1" hangingPunct="1"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es" altLang="es-ES" sz="2400" b="0" dirty="0">
                <a:solidFill>
                  <a:srgbClr val="FF0000"/>
                </a:solidFill>
                <a:cs typeface="Times New Roman" panose="02020603050405020304" pitchFamily="18" charset="0"/>
              </a:rPr>
              <a:t>Varian</a:t>
            </a:r>
            <a:r>
              <a:rPr lang="es-ES" altLang="es-ES" sz="2400" b="0" dirty="0">
                <a:solidFill>
                  <a:srgbClr val="FF0000"/>
                </a:solidFill>
                <a:cs typeface="Times New Roman" panose="02020603050405020304" pitchFamily="18" charset="0"/>
              </a:rPr>
              <a:t>z</a:t>
            </a:r>
            <a:r>
              <a:rPr lang="es" altLang="es-ES" sz="2400" b="0" dirty="0">
                <a:solidFill>
                  <a:srgbClr val="FF0000"/>
                </a:solidFill>
                <a:cs typeface="Times New Roman" panose="02020603050405020304" pitchFamily="18" charset="0"/>
              </a:rPr>
              <a:t>a </a:t>
            </a:r>
            <a:r>
              <a:rPr lang="es" altLang="es-ES" sz="2400" b="0" dirty="0">
                <a:solidFill>
                  <a:srgbClr val="000099"/>
                </a:solidFill>
                <a:cs typeface="Times New Roman" panose="02020603050405020304" pitchFamily="18" charset="0"/>
              </a:rPr>
              <a:t>de una v.a. X:</a:t>
            </a:r>
          </a:p>
          <a:p>
            <a:pPr eaLnBrk="1" hangingPunct="1"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es" altLang="es-ES" sz="2400" b="0" dirty="0">
                <a:solidFill>
                  <a:srgbClr val="FF0000"/>
                </a:solidFill>
                <a:cs typeface="Times New Roman" panose="02020603050405020304" pitchFamily="18" charset="0"/>
              </a:rPr>
              <a:t>Desviación tipo </a:t>
            </a:r>
            <a:r>
              <a:rPr lang="es" altLang="es-ES" sz="2400" b="0" dirty="0">
                <a:solidFill>
                  <a:srgbClr val="000099"/>
                </a:solidFill>
                <a:cs typeface="Times New Roman" panose="02020603050405020304" pitchFamily="18" charset="0"/>
              </a:rPr>
              <a:t>de una v.a. X:</a:t>
            </a:r>
          </a:p>
          <a:p>
            <a:pPr eaLnBrk="1" hangingPunct="1"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es" altLang="es-ES" sz="2400" b="0" dirty="0">
                <a:solidFill>
                  <a:schemeClr val="tx1"/>
                </a:solidFill>
              </a:rPr>
              <a:t>Ejemplo </a:t>
            </a:r>
            <a:r>
              <a:rPr lang="es" altLang="es-ES" sz="2400" b="0" dirty="0">
                <a:solidFill>
                  <a:srgbClr val="000099"/>
                </a:solidFill>
              </a:rPr>
              <a:t>(lanzamiento de 3 monedas):</a:t>
            </a:r>
          </a:p>
          <a:p>
            <a:pPr lvl="1" eaLnBrk="1" hangingPunct="1"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es" altLang="es-ES" sz="2000" b="0" dirty="0">
                <a:solidFill>
                  <a:srgbClr val="000099"/>
                </a:solidFill>
              </a:rPr>
              <a:t>X = "número de caras"; X( Ω ) = {0, 1, 2, 3}</a:t>
            </a:r>
          </a:p>
          <a:p>
            <a:pPr lvl="1" eaLnBrk="1" hangingPunct="1"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es" altLang="es-ES" sz="2000" b="0" dirty="0">
                <a:solidFill>
                  <a:srgbClr val="000099"/>
                </a:solidFill>
              </a:rPr>
              <a:t>f(0) = f(3) = 1/8 f(1) = f(2) = 3/8</a:t>
            </a:r>
          </a:p>
          <a:p>
            <a:pPr lvl="1" eaLnBrk="1" hangingPunct="1"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es" altLang="es-ES" sz="2000" b="0" dirty="0">
                <a:solidFill>
                  <a:srgbClr val="000099"/>
                </a:solidFill>
              </a:rPr>
              <a:t>E[X] = Σ (x</a:t>
            </a:r>
            <a:r>
              <a:rPr lang="es" altLang="es-ES" sz="2000" b="0" baseline="-25000" dirty="0">
                <a:solidFill>
                  <a:srgbClr val="000099"/>
                </a:solidFill>
              </a:rPr>
              <a:t>i </a:t>
            </a:r>
            <a:r>
              <a:rPr lang="es" altLang="es-ES" sz="2000" b="0" dirty="0">
                <a:solidFill>
                  <a:srgbClr val="000099"/>
                </a:solidFill>
              </a:rPr>
              <a:t>· f(x</a:t>
            </a:r>
            <a:r>
              <a:rPr lang="es" altLang="es-ES" sz="2000" b="0" baseline="-25000" dirty="0">
                <a:solidFill>
                  <a:srgbClr val="000099"/>
                </a:solidFill>
              </a:rPr>
              <a:t>i </a:t>
            </a:r>
            <a:r>
              <a:rPr lang="es" altLang="es-ES" sz="2000" b="0" dirty="0">
                <a:solidFill>
                  <a:srgbClr val="000099"/>
                </a:solidFill>
              </a:rPr>
              <a:t>))</a:t>
            </a:r>
            <a:r>
              <a:rPr lang="es" altLang="es-ES" sz="2000" dirty="0">
                <a:solidFill>
                  <a:srgbClr val="000099"/>
                </a:solidFill>
              </a:rPr>
              <a:t> </a:t>
            </a:r>
            <a:r>
              <a:rPr lang="es" altLang="es-ES" sz="2000" b="0" dirty="0">
                <a:solidFill>
                  <a:srgbClr val="000099"/>
                </a:solidFill>
              </a:rPr>
              <a:t>=</a:t>
            </a:r>
            <a:r>
              <a:rPr lang="es" altLang="es-ES" sz="2000" dirty="0">
                <a:solidFill>
                  <a:srgbClr val="000099"/>
                </a:solidFill>
              </a:rPr>
              <a:t> </a:t>
            </a:r>
            <a:r>
              <a:rPr lang="es" altLang="es-ES" sz="2000" b="0" dirty="0">
                <a:solidFill>
                  <a:srgbClr val="000099"/>
                </a:solidFill>
              </a:rPr>
              <a:t>0·1/8 + 1·3/8 + 2·3/8 + 3·1/8 = 3/2 = 1.5</a:t>
            </a:r>
          </a:p>
          <a:p>
            <a:pPr lvl="1" eaLnBrk="1" hangingPunct="1"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es" altLang="es-ES" sz="2000" b="0" dirty="0">
                <a:solidFill>
                  <a:srgbClr val="000099"/>
                </a:solidFill>
              </a:rPr>
              <a:t>E[X</a:t>
            </a:r>
            <a:r>
              <a:rPr lang="es" altLang="es-ES" sz="2000" b="0" baseline="30000" dirty="0">
                <a:solidFill>
                  <a:srgbClr val="000099"/>
                </a:solidFill>
              </a:rPr>
              <a:t>2 </a:t>
            </a:r>
            <a:r>
              <a:rPr lang="es" altLang="es-ES" sz="2000" b="0" dirty="0">
                <a:solidFill>
                  <a:srgbClr val="000099"/>
                </a:solidFill>
              </a:rPr>
              <a:t>] = Σ (x</a:t>
            </a:r>
            <a:r>
              <a:rPr lang="ca-ES" altLang="es-ES" sz="2000" b="0" baseline="-25000" dirty="0">
                <a:solidFill>
                  <a:srgbClr val="000099"/>
                </a:solidFill>
              </a:rPr>
              <a:t>i</a:t>
            </a:r>
            <a:r>
              <a:rPr lang="es" altLang="es-ES" sz="2000" b="0" baseline="-25000" dirty="0">
                <a:solidFill>
                  <a:srgbClr val="000099"/>
                </a:solidFill>
              </a:rPr>
              <a:t> </a:t>
            </a:r>
            <a:r>
              <a:rPr lang="es" altLang="es-ES" sz="2000" b="0" baseline="30000" dirty="0">
                <a:solidFill>
                  <a:srgbClr val="000099"/>
                </a:solidFill>
              </a:rPr>
              <a:t>2 </a:t>
            </a:r>
            <a:r>
              <a:rPr lang="es" altLang="es-ES" sz="2000" b="0" dirty="0">
                <a:solidFill>
                  <a:srgbClr val="000099"/>
                </a:solidFill>
              </a:rPr>
              <a:t>· f(x</a:t>
            </a:r>
            <a:r>
              <a:rPr lang="es" altLang="es-ES" sz="2000" b="0" baseline="-25000" dirty="0">
                <a:solidFill>
                  <a:srgbClr val="000099"/>
                </a:solidFill>
              </a:rPr>
              <a:t>i </a:t>
            </a:r>
            <a:r>
              <a:rPr lang="es" altLang="es-ES" sz="2000" b="0" dirty="0">
                <a:solidFill>
                  <a:srgbClr val="000099"/>
                </a:solidFill>
              </a:rPr>
              <a:t>)) = 0</a:t>
            </a:r>
            <a:r>
              <a:rPr lang="es" altLang="es-ES" sz="2000" b="0" baseline="30000" dirty="0">
                <a:solidFill>
                  <a:srgbClr val="000099"/>
                </a:solidFill>
              </a:rPr>
              <a:t>2 </a:t>
            </a:r>
            <a:r>
              <a:rPr lang="es" altLang="es-ES" b="0" dirty="0">
                <a:solidFill>
                  <a:srgbClr val="000099"/>
                </a:solidFill>
              </a:rPr>
              <a:t>· </a:t>
            </a:r>
            <a:r>
              <a:rPr lang="es" altLang="es-ES" sz="2000" b="0" dirty="0">
                <a:solidFill>
                  <a:srgbClr val="000099"/>
                </a:solidFill>
              </a:rPr>
              <a:t>1/8 + 1</a:t>
            </a:r>
            <a:r>
              <a:rPr lang="es" altLang="es-ES" sz="2000" b="0" baseline="30000" dirty="0">
                <a:solidFill>
                  <a:srgbClr val="000099"/>
                </a:solidFill>
              </a:rPr>
              <a:t>2 </a:t>
            </a:r>
            <a:r>
              <a:rPr lang="es" altLang="es-ES" sz="2000" b="0" dirty="0">
                <a:solidFill>
                  <a:srgbClr val="000099"/>
                </a:solidFill>
              </a:rPr>
              <a:t>· 3/8 + 2</a:t>
            </a:r>
            <a:r>
              <a:rPr lang="es" altLang="es-ES" sz="2000" b="0" baseline="30000" dirty="0">
                <a:solidFill>
                  <a:srgbClr val="000099"/>
                </a:solidFill>
              </a:rPr>
              <a:t>2 </a:t>
            </a:r>
            <a:r>
              <a:rPr lang="es" altLang="es-ES" b="0" dirty="0">
                <a:solidFill>
                  <a:srgbClr val="000099"/>
                </a:solidFill>
              </a:rPr>
              <a:t>· </a:t>
            </a:r>
            <a:r>
              <a:rPr lang="es" altLang="es-ES" sz="2000" b="0" dirty="0">
                <a:solidFill>
                  <a:srgbClr val="000099"/>
                </a:solidFill>
              </a:rPr>
              <a:t>3/8 + 3</a:t>
            </a:r>
            <a:r>
              <a:rPr lang="es" altLang="es-ES" sz="2000" b="0" baseline="30000" dirty="0">
                <a:solidFill>
                  <a:srgbClr val="000099"/>
                </a:solidFill>
              </a:rPr>
              <a:t>2 </a:t>
            </a:r>
            <a:r>
              <a:rPr lang="es" altLang="es-ES" b="0" dirty="0">
                <a:solidFill>
                  <a:srgbClr val="000099"/>
                </a:solidFill>
              </a:rPr>
              <a:t>· </a:t>
            </a:r>
            <a:r>
              <a:rPr lang="es" altLang="es-ES" sz="2000" b="0" dirty="0">
                <a:solidFill>
                  <a:srgbClr val="000099"/>
                </a:solidFill>
              </a:rPr>
              <a:t>1/8</a:t>
            </a:r>
            <a:r>
              <a:rPr lang="es" altLang="es-ES" sz="2000" b="0" baseline="-25000" dirty="0">
                <a:solidFill>
                  <a:srgbClr val="000099"/>
                </a:solidFill>
              </a:rPr>
              <a:t> </a:t>
            </a:r>
            <a:r>
              <a:rPr lang="es" altLang="es-ES" sz="2000" b="0" dirty="0">
                <a:solidFill>
                  <a:srgbClr val="000099"/>
                </a:solidFill>
              </a:rPr>
              <a:t>= 3</a:t>
            </a:r>
          </a:p>
          <a:p>
            <a:pPr lvl="1" eaLnBrk="1" hangingPunct="1"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es" altLang="es-ES" sz="2000" b="0" dirty="0">
                <a:solidFill>
                  <a:srgbClr val="000099"/>
                </a:solidFill>
                <a:sym typeface="Wingdings" panose="05000000000000000000" pitchFamily="2" charset="2"/>
              </a:rPr>
              <a:t>Var[X] = 3 - 1.5 </a:t>
            </a:r>
            <a:r>
              <a:rPr lang="es" altLang="es-ES" sz="2000" b="0" baseline="30000" dirty="0">
                <a:solidFill>
                  <a:srgbClr val="000099"/>
                </a:solidFill>
                <a:sym typeface="Wingdings" panose="05000000000000000000" pitchFamily="2" charset="2"/>
              </a:rPr>
              <a:t>2 </a:t>
            </a:r>
            <a:r>
              <a:rPr lang="es" altLang="es-ES" sz="2000" b="0" dirty="0">
                <a:solidFill>
                  <a:srgbClr val="000099"/>
                </a:solidFill>
                <a:sym typeface="Wingdings" panose="05000000000000000000" pitchFamily="2" charset="2"/>
              </a:rPr>
              <a:t>= 0.75  </a:t>
            </a:r>
            <a:r>
              <a:rPr lang="es" altLang="es-ES" sz="2000" b="0" dirty="0">
                <a:solidFill>
                  <a:srgbClr val="000099"/>
                </a:solidFill>
                <a:cs typeface="Arial" panose="020B0604020202020204" pitchFamily="34" charset="0"/>
                <a:sym typeface="Wingdings" panose="05000000000000000000" pitchFamily="2" charset="2"/>
              </a:rPr>
              <a:t>σ </a:t>
            </a:r>
            <a:r>
              <a:rPr lang="es" altLang="es-ES" sz="2000" b="0" dirty="0">
                <a:solidFill>
                  <a:srgbClr val="000099"/>
                </a:solidFill>
                <a:sym typeface="Wingdings" panose="05000000000000000000" pitchFamily="2" charset="2"/>
              </a:rPr>
              <a:t>= 0.866</a:t>
            </a:r>
            <a:endParaRPr lang="es-ES" altLang="es-ES" sz="1600" b="0" baseline="30000" dirty="0">
              <a:solidFill>
                <a:srgbClr val="000099"/>
              </a:solidFill>
            </a:endParaRPr>
          </a:p>
          <a:p>
            <a:pPr eaLnBrk="1" hangingPunct="1"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es" altLang="es-ES" sz="2400" b="0" dirty="0">
                <a:solidFill>
                  <a:schemeClr val="tx1"/>
                </a:solidFill>
              </a:rPr>
              <a:t>Observación:</a:t>
            </a:r>
            <a:r>
              <a:rPr lang="es" altLang="es-ES" sz="2400" dirty="0"/>
              <a:t> </a:t>
            </a:r>
            <a:r>
              <a:rPr lang="es" altLang="es-ES" sz="2400" b="0" dirty="0">
                <a:solidFill>
                  <a:srgbClr val="000099"/>
                </a:solidFill>
              </a:rPr>
              <a:t>cuanto más pequeña sea </a:t>
            </a:r>
            <a:r>
              <a:rPr lang="es" altLang="es-ES" sz="2400" b="0" dirty="0">
                <a:solidFill>
                  <a:srgbClr val="000099"/>
                </a:solidFill>
                <a:sym typeface="Wingdings" panose="05000000000000000000" pitchFamily="2" charset="2"/>
              </a:rPr>
              <a:t>σ , </a:t>
            </a:r>
            <a:r>
              <a:rPr lang="es" altLang="es-ES" sz="2400" b="0" dirty="0">
                <a:solidFill>
                  <a:srgbClr val="000099"/>
                </a:solidFill>
              </a:rPr>
              <a:t>más concentrados en torno a E[X] estarán los valores x</a:t>
            </a:r>
            <a:r>
              <a:rPr lang="ca-ES" altLang="es-ES" sz="2400" b="0" baseline="-25000" dirty="0">
                <a:solidFill>
                  <a:srgbClr val="000099"/>
                </a:solidFill>
              </a:rPr>
              <a:t>i</a:t>
            </a:r>
            <a:endParaRPr lang="es" altLang="es-ES" sz="2400" b="0" baseline="-25000" dirty="0">
              <a:solidFill>
                <a:srgbClr val="000099"/>
              </a:solidFill>
            </a:endParaRPr>
          </a:p>
        </p:txBody>
      </p:sp>
      <p:graphicFrame>
        <p:nvGraphicFramePr>
          <p:cNvPr id="6148" name="Object 7">
            <a:extLst>
              <a:ext uri="{FF2B5EF4-FFF2-40B4-BE49-F238E27FC236}">
                <a16:creationId xmlns:a16="http://schemas.microsoft.com/office/drawing/2014/main" id="{1E183C30-8406-4BD1-AE8D-39F04D478D2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78414260"/>
              </p:ext>
            </p:extLst>
          </p:nvPr>
        </p:nvGraphicFramePr>
        <p:xfrm>
          <a:off x="4139952" y="1021368"/>
          <a:ext cx="2911475" cy="490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03" name="Equation" r:id="rId4" imgW="1511300" imgH="254000" progId="Equation.DSMT4">
                  <p:embed/>
                </p:oleObj>
              </mc:Choice>
              <mc:Fallback>
                <p:oleObj name="Equation" r:id="rId4" imgW="1511300" imgH="25400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39952" y="1021368"/>
                        <a:ext cx="2911475" cy="4905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9" name="Object 8">
            <a:extLst>
              <a:ext uri="{FF2B5EF4-FFF2-40B4-BE49-F238E27FC236}">
                <a16:creationId xmlns:a16="http://schemas.microsoft.com/office/drawing/2014/main" id="{C9B2CA78-FF75-4402-9701-B3C503A24FD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25806557"/>
              </p:ext>
            </p:extLst>
          </p:nvPr>
        </p:nvGraphicFramePr>
        <p:xfrm>
          <a:off x="3922078" y="1557546"/>
          <a:ext cx="4011612" cy="565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04" name="Equation" r:id="rId6" imgW="2082800" imgH="292100" progId="Equation.DSMT4">
                  <p:embed/>
                </p:oleObj>
              </mc:Choice>
              <mc:Fallback>
                <p:oleObj name="Equation" r:id="rId6" imgW="2082800" imgH="29210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22078" y="1557546"/>
                        <a:ext cx="4011612" cy="565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0" name="Object 9">
            <a:extLst>
              <a:ext uri="{FF2B5EF4-FFF2-40B4-BE49-F238E27FC236}">
                <a16:creationId xmlns:a16="http://schemas.microsoft.com/office/drawing/2014/main" id="{E2B146C6-F2C4-4137-9CBC-B168A0F30E5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81551040"/>
              </p:ext>
            </p:extLst>
          </p:nvPr>
        </p:nvGraphicFramePr>
        <p:xfrm>
          <a:off x="4763368" y="2074367"/>
          <a:ext cx="1320800" cy="4905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05" name="Equation" r:id="rId8" imgW="685800" imgH="254000" progId="Equation.DSMT4">
                  <p:embed/>
                </p:oleObj>
              </mc:Choice>
              <mc:Fallback>
                <p:oleObj name="Equation" r:id="rId8" imgW="685800" imgH="25400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63368" y="2074367"/>
                        <a:ext cx="1320800" cy="4905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151" name="Text Box 10">
            <a:extLst>
              <a:ext uri="{FF2B5EF4-FFF2-40B4-BE49-F238E27FC236}">
                <a16:creationId xmlns:a16="http://schemas.microsoft.com/office/drawing/2014/main" id="{69FE4AFF-53A6-4D56-B47A-9B59247EB7B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91475" y="6165850"/>
            <a:ext cx="115252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s" altLang="es-ES" sz="1400" i="1">
                <a:solidFill>
                  <a:srgbClr val="000099"/>
                </a:solidFill>
              </a:rPr>
              <a:t>(Continúa)</a:t>
            </a:r>
          </a:p>
        </p:txBody>
      </p:sp>
    </p:spTree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4">
            <a:extLst>
              <a:ext uri="{FF2B5EF4-FFF2-40B4-BE49-F238E27FC236}">
                <a16:creationId xmlns:a16="http://schemas.microsoft.com/office/drawing/2014/main" id="{BA9DDA37-7E43-4C90-9858-E77FE7EA55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549275"/>
            <a:ext cx="9144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" altLang="es-ES" dirty="0"/>
              <a:t>Características v.a. discretas</a:t>
            </a:r>
          </a:p>
        </p:txBody>
      </p:sp>
      <p:sp>
        <p:nvSpPr>
          <p:cNvPr id="7171" name="Text Box 6">
            <a:extLst>
              <a:ext uri="{FF2B5EF4-FFF2-40B4-BE49-F238E27FC236}">
                <a16:creationId xmlns:a16="http://schemas.microsoft.com/office/drawing/2014/main" id="{78C7888C-E821-4241-8781-9A83C6FE2DB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0825" y="1125538"/>
            <a:ext cx="8569325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55600" indent="-355600" defTabSz="9525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25488" indent="357188" defTabSz="9525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defTabSz="9525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8039100" indent="-457200" defTabSz="9525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8686800" indent="-457200" defTabSz="9525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9144000" indent="-457200" defTabSz="9525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9601200" indent="-457200" defTabSz="9525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10058400" indent="-457200" defTabSz="9525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10515600" indent="-457200" defTabSz="9525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es" altLang="es-ES" sz="2400" b="0" dirty="0">
                <a:solidFill>
                  <a:srgbClr val="FF0000"/>
                </a:solidFill>
                <a:cs typeface="Times New Roman" panose="02020603050405020304" pitchFamily="18" charset="0"/>
                <a:sym typeface="Wingdings" panose="05000000000000000000" pitchFamily="2" charset="2"/>
              </a:rPr>
              <a:t>Teorema de Chebyshev </a:t>
            </a:r>
            <a:r>
              <a:rPr lang="es" altLang="es-ES" sz="2400" b="0" dirty="0">
                <a:solidFill>
                  <a:srgbClr val="333399"/>
                </a:solidFill>
                <a:cs typeface="Times New Roman" panose="02020603050405020304" pitchFamily="18" charset="0"/>
                <a:sym typeface="Wingdings" panose="05000000000000000000" pitchFamily="2" charset="2"/>
              </a:rPr>
              <a:t>: "es muy poco probable encontrar datos que estén muy alejados de la </a:t>
            </a:r>
            <a:r>
              <a:rPr lang="es-ES" altLang="es-ES" sz="2400" b="0" dirty="0">
                <a:solidFill>
                  <a:srgbClr val="333399"/>
                </a:solidFill>
                <a:cs typeface="Times New Roman" panose="02020603050405020304" pitchFamily="18" charset="0"/>
                <a:sym typeface="Wingdings" panose="05000000000000000000" pitchFamily="2" charset="2"/>
              </a:rPr>
              <a:t>esperanza</a:t>
            </a:r>
            <a:r>
              <a:rPr lang="es" altLang="es-ES" sz="2400" b="0" dirty="0">
                <a:solidFill>
                  <a:srgbClr val="333399"/>
                </a:solidFill>
                <a:cs typeface="Times New Roman" panose="02020603050405020304" pitchFamily="18" charset="0"/>
                <a:sym typeface="Wingdings" panose="05000000000000000000" pitchFamily="2" charset="2"/>
              </a:rPr>
              <a:t>; menos probable cuando más nos alejamos de esta </a:t>
            </a:r>
            <a:r>
              <a:rPr lang="es-ES" altLang="es-ES" sz="2400" b="0" dirty="0">
                <a:solidFill>
                  <a:srgbClr val="333399"/>
                </a:solidFill>
                <a:cs typeface="Times New Roman" panose="02020603050405020304" pitchFamily="18" charset="0"/>
                <a:sym typeface="Wingdings" panose="05000000000000000000" pitchFamily="2" charset="2"/>
              </a:rPr>
              <a:t>esperanza</a:t>
            </a:r>
            <a:r>
              <a:rPr lang="es" altLang="es-ES" sz="2400" b="0" dirty="0">
                <a:solidFill>
                  <a:srgbClr val="333399"/>
                </a:solidFill>
                <a:cs typeface="Times New Roman" panose="02020603050405020304" pitchFamily="18" charset="0"/>
                <a:sym typeface="Wingdings" panose="05000000000000000000" pitchFamily="2" charset="2"/>
              </a:rPr>
              <a:t>"</a:t>
            </a:r>
            <a:endParaRPr lang="ca-ES" altLang="es-ES" sz="2000" b="0" dirty="0">
              <a:solidFill>
                <a:srgbClr val="333399"/>
              </a:solidFill>
              <a:cs typeface="Times New Roman" panose="02020603050405020304" pitchFamily="18" charset="0"/>
            </a:endParaRPr>
          </a:p>
        </p:txBody>
      </p:sp>
      <p:graphicFrame>
        <p:nvGraphicFramePr>
          <p:cNvPr id="7172" name="Object 7">
            <a:extLst>
              <a:ext uri="{FF2B5EF4-FFF2-40B4-BE49-F238E27FC236}">
                <a16:creationId xmlns:a16="http://schemas.microsoft.com/office/drawing/2014/main" id="{019EDCB3-D5FD-4DE8-9FC6-4D1E0449313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03513565"/>
              </p:ext>
            </p:extLst>
          </p:nvPr>
        </p:nvGraphicFramePr>
        <p:xfrm>
          <a:off x="2424113" y="2524125"/>
          <a:ext cx="4295775" cy="1192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10" name="Equation" r:id="rId4" imgW="2197080" imgH="609480" progId="Equation.DSMT4">
                  <p:embed/>
                </p:oleObj>
              </mc:Choice>
              <mc:Fallback>
                <p:oleObj name="Equation" r:id="rId4" imgW="2197080" imgH="60948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24113" y="2524125"/>
                        <a:ext cx="4295775" cy="11922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173" name="Rectangle 11">
            <a:extLst>
              <a:ext uri="{FF2B5EF4-FFF2-40B4-BE49-F238E27FC236}">
                <a16:creationId xmlns:a16="http://schemas.microsoft.com/office/drawing/2014/main" id="{AE0D094F-3E62-41C9-B6BA-8EE3A1BF82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6670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ca-ES" altLang="es-ES"/>
          </a:p>
        </p:txBody>
      </p:sp>
      <p:graphicFrame>
        <p:nvGraphicFramePr>
          <p:cNvPr id="7174" name="Object 10">
            <a:extLst>
              <a:ext uri="{FF2B5EF4-FFF2-40B4-BE49-F238E27FC236}">
                <a16:creationId xmlns:a16="http://schemas.microsoft.com/office/drawing/2014/main" id="{DA5F0E21-E0EC-44CC-B81B-15EFEA25812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771775" y="3716338"/>
          <a:ext cx="3671888" cy="27447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11" name="Picture" r:id="rId6" imgW="2036064" imgH="1524000" progId="Word.Picture.8">
                  <p:embed/>
                </p:oleObj>
              </mc:Choice>
              <mc:Fallback>
                <p:oleObj name="Picture" r:id="rId6" imgW="2036064" imgH="1524000" progId="Word.Picture.8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71775" y="3716338"/>
                        <a:ext cx="3671888" cy="27447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175" name="AutoShape 13">
            <a:extLst>
              <a:ext uri="{FF2B5EF4-FFF2-40B4-BE49-F238E27FC236}">
                <a16:creationId xmlns:a16="http://schemas.microsoft.com/office/drawing/2014/main" id="{F4021597-4ACA-484E-911A-E69E3F6B26A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88125" y="4244975"/>
            <a:ext cx="2232025" cy="508000"/>
          </a:xfrm>
          <a:prstGeom prst="foldedCorner">
            <a:avLst>
              <a:gd name="adj" fmla="val 12500"/>
            </a:avLst>
          </a:prstGeom>
          <a:solidFill>
            <a:srgbClr val="FFFF99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" altLang="es-ES" sz="1200" b="0">
                <a:solidFill>
                  <a:schemeClr val="tx1"/>
                </a:solidFill>
              </a:rPr>
              <a:t>Sólo los casos en los que k&gt;1 proporcionan información útil</a:t>
            </a:r>
          </a:p>
        </p:txBody>
      </p:sp>
    </p:spTree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4">
            <a:extLst>
              <a:ext uri="{FF2B5EF4-FFF2-40B4-BE49-F238E27FC236}">
                <a16:creationId xmlns:a16="http://schemas.microsoft.com/office/drawing/2014/main" id="{94B3F5AD-8A84-4575-9D4E-9F4F57654D4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549275"/>
            <a:ext cx="9144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" altLang="es-ES" dirty="0"/>
              <a:t>Distribución </a:t>
            </a:r>
            <a:r>
              <a:rPr lang="es-ES" altLang="es-ES" dirty="0"/>
              <a:t>B</a:t>
            </a:r>
            <a:r>
              <a:rPr lang="es" altLang="es-ES" dirty="0"/>
              <a:t>inomial</a:t>
            </a:r>
          </a:p>
        </p:txBody>
      </p:sp>
      <p:sp>
        <p:nvSpPr>
          <p:cNvPr id="8195" name="Text Box 6">
            <a:extLst>
              <a:ext uri="{FF2B5EF4-FFF2-40B4-BE49-F238E27FC236}">
                <a16:creationId xmlns:a16="http://schemas.microsoft.com/office/drawing/2014/main" id="{F0DF548E-A3B6-412E-B1F4-DA04ECF7696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063625"/>
            <a:ext cx="9036496" cy="5078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355600" indent="-355600" defTabSz="9525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808038" indent="-273050" defTabSz="9525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defTabSz="9525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8039100" indent="-457200" defTabSz="9525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8686800" indent="-457200" defTabSz="9525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9144000" indent="-457200" defTabSz="9525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9601200" indent="-457200" defTabSz="9525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10058400" indent="-457200" defTabSz="9525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10515600" indent="-457200" defTabSz="9525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es" altLang="es-ES" sz="2400" b="0" dirty="0">
                <a:solidFill>
                  <a:srgbClr val="FF0000"/>
                </a:solidFill>
                <a:cs typeface="Times New Roman" panose="02020603050405020304" pitchFamily="18" charset="0"/>
              </a:rPr>
              <a:t>Experiencia </a:t>
            </a:r>
            <a:r>
              <a:rPr lang="es-ES" altLang="es-ES" sz="2400" b="0" dirty="0">
                <a:solidFill>
                  <a:srgbClr val="FF0000"/>
                </a:solidFill>
                <a:cs typeface="Times New Roman" panose="02020603050405020304" pitchFamily="18" charset="0"/>
              </a:rPr>
              <a:t>de </a:t>
            </a:r>
            <a:r>
              <a:rPr lang="es" altLang="es-ES" sz="2400" b="0" dirty="0">
                <a:solidFill>
                  <a:srgbClr val="FF0000"/>
                </a:solidFill>
                <a:cs typeface="Times New Roman" panose="02020603050405020304" pitchFamily="18" charset="0"/>
              </a:rPr>
              <a:t>Bernoulli: </a:t>
            </a:r>
            <a:r>
              <a:rPr lang="es" altLang="es-ES" sz="2400" b="0" dirty="0">
                <a:solidFill>
                  <a:srgbClr val="000099"/>
                </a:solidFill>
                <a:cs typeface="Times New Roman" panose="02020603050405020304" pitchFamily="18" charset="0"/>
              </a:rPr>
              <a:t>experimento aleatorio con</a:t>
            </a:r>
            <a:r>
              <a:rPr lang="es" altLang="es-ES" sz="2400" b="0" dirty="0">
                <a:solidFill>
                  <a:srgbClr val="FF0000"/>
                </a:solidFill>
                <a:cs typeface="Times New Roman" panose="02020603050405020304" pitchFamily="18" charset="0"/>
              </a:rPr>
              <a:t> </a:t>
            </a:r>
            <a:r>
              <a:rPr lang="es" altLang="es-ES" sz="2400" b="0" dirty="0">
                <a:solidFill>
                  <a:srgbClr val="000099"/>
                </a:solidFill>
                <a:cs typeface="Times New Roman" panose="02020603050405020304" pitchFamily="18" charset="0"/>
              </a:rPr>
              <a:t>2 posibles resultados, </a:t>
            </a:r>
            <a:r>
              <a:rPr lang="es" altLang="es-ES" sz="2400" b="0" dirty="0">
                <a:solidFill>
                  <a:srgbClr val="FF0000"/>
                </a:solidFill>
                <a:cs typeface="Times New Roman" panose="02020603050405020304" pitchFamily="18" charset="0"/>
              </a:rPr>
              <a:t>éxito o fracaso </a:t>
            </a:r>
            <a:r>
              <a:rPr lang="es" altLang="es-ES" sz="2400" b="0" dirty="0">
                <a:solidFill>
                  <a:srgbClr val="000099"/>
                </a:solidFill>
                <a:cs typeface="Times New Roman" panose="02020603050405020304" pitchFamily="18" charset="0"/>
              </a:rPr>
              <a:t>(1/0, blanco/negro, on/off...), y con probabilidad de éxito constante </a:t>
            </a:r>
            <a:r>
              <a:rPr lang="es" altLang="es-ES" sz="2400" b="0" dirty="0">
                <a:solidFill>
                  <a:srgbClr val="FF0000"/>
                </a:solidFill>
                <a:cs typeface="Times New Roman" panose="02020603050405020304" pitchFamily="18" charset="0"/>
              </a:rPr>
              <a:t>p</a:t>
            </a:r>
            <a:r>
              <a:rPr lang="es" altLang="es-ES" sz="2400" b="0" dirty="0">
                <a:solidFill>
                  <a:srgbClr val="000099"/>
                </a:solidFill>
                <a:cs typeface="Times New Roman" panose="02020603050405020304" pitchFamily="18" charset="0"/>
              </a:rPr>
              <a:t>. Si X es la v.a. :</a:t>
            </a:r>
            <a:r>
              <a:rPr lang="es" altLang="es-ES" sz="2400" b="0" dirty="0">
                <a:solidFill>
                  <a:srgbClr val="000099"/>
                </a:solidFill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s" altLang="es-ES" sz="2400" b="0" dirty="0">
                <a:solidFill>
                  <a:srgbClr val="FF0000"/>
                </a:solidFill>
                <a:cs typeface="Times New Roman" panose="02020603050405020304" pitchFamily="18" charset="0"/>
                <a:sym typeface="Wingdings" panose="05000000000000000000" pitchFamily="2" charset="2"/>
              </a:rPr>
              <a:t>X ~ B(p)</a:t>
            </a:r>
          </a:p>
          <a:p>
            <a:pPr eaLnBrk="1" hangingPunct="1"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es" altLang="es-ES" sz="2400" b="0" dirty="0">
                <a:solidFill>
                  <a:srgbClr val="000099"/>
                </a:solidFill>
                <a:cs typeface="Times New Roman" panose="02020603050405020304" pitchFamily="18" charset="0"/>
                <a:sym typeface="Wingdings" panose="05000000000000000000" pitchFamily="2" charset="2"/>
              </a:rPr>
              <a:t>Si se realizan </a:t>
            </a:r>
            <a:r>
              <a:rPr lang="es" altLang="es-ES" sz="2400" b="0" dirty="0">
                <a:solidFill>
                  <a:schemeClr val="tx1"/>
                </a:solidFill>
                <a:cs typeface="Times New Roman" panose="02020603050405020304" pitchFamily="18" charset="0"/>
                <a:sym typeface="Wingdings" panose="05000000000000000000" pitchFamily="2" charset="2"/>
              </a:rPr>
              <a:t>n </a:t>
            </a:r>
            <a:r>
              <a:rPr lang="es" altLang="es-ES" sz="2400" b="0" dirty="0">
                <a:solidFill>
                  <a:srgbClr val="000099"/>
                </a:solidFill>
                <a:cs typeface="Times New Roman" panose="02020603050405020304" pitchFamily="18" charset="0"/>
                <a:sym typeface="Wingdings" panose="05000000000000000000" pitchFamily="2" charset="2"/>
              </a:rPr>
              <a:t>experiencias </a:t>
            </a:r>
            <a:r>
              <a:rPr lang="es-ES" altLang="es-ES" sz="2400" b="0" dirty="0">
                <a:solidFill>
                  <a:srgbClr val="000099"/>
                </a:solidFill>
                <a:cs typeface="Times New Roman" panose="02020603050405020304" pitchFamily="18" charset="0"/>
                <a:sym typeface="Wingdings" panose="05000000000000000000" pitchFamily="2" charset="2"/>
              </a:rPr>
              <a:t>de </a:t>
            </a:r>
            <a:r>
              <a:rPr lang="es" altLang="es-ES" sz="2400" b="0" dirty="0">
                <a:solidFill>
                  <a:srgbClr val="000099"/>
                </a:solidFill>
                <a:cs typeface="Times New Roman" panose="02020603050405020304" pitchFamily="18" charset="0"/>
                <a:sym typeface="Wingdings" panose="05000000000000000000" pitchFamily="2" charset="2"/>
              </a:rPr>
              <a:t>Bernoulli independientes y X es la </a:t>
            </a:r>
            <a:r>
              <a:rPr lang="es" altLang="es-ES" sz="2400" b="0" dirty="0">
                <a:solidFill>
                  <a:srgbClr val="FF0000"/>
                </a:solidFill>
                <a:cs typeface="Times New Roman" panose="02020603050405020304" pitchFamily="18" charset="0"/>
                <a:sym typeface="Wingdings" panose="05000000000000000000" pitchFamily="2" charset="2"/>
              </a:rPr>
              <a:t>v.</a:t>
            </a:r>
            <a:r>
              <a:rPr lang="es-ES" altLang="es-ES" sz="2400" b="0" dirty="0">
                <a:solidFill>
                  <a:srgbClr val="FF0000"/>
                </a:solidFill>
                <a:cs typeface="Times New Roman" panose="02020603050405020304" pitchFamily="18" charset="0"/>
                <a:sym typeface="Wingdings" panose="05000000000000000000" pitchFamily="2" charset="2"/>
              </a:rPr>
              <a:t>a.</a:t>
            </a:r>
            <a:r>
              <a:rPr lang="es" altLang="es-ES" sz="2400" b="0" dirty="0">
                <a:solidFill>
                  <a:srgbClr val="FF0000"/>
                </a:solidFill>
                <a:cs typeface="Times New Roman" panose="02020603050405020304" pitchFamily="18" charset="0"/>
                <a:sym typeface="Wingdings" panose="05000000000000000000" pitchFamily="2" charset="2"/>
              </a:rPr>
              <a:t> que cuenta el número de </a:t>
            </a:r>
            <a:r>
              <a:rPr lang="es-ES" altLang="es-ES" sz="2400" b="0" dirty="0">
                <a:solidFill>
                  <a:srgbClr val="FF0000"/>
                </a:solidFill>
                <a:cs typeface="Times New Roman" panose="02020603050405020304" pitchFamily="18" charset="0"/>
                <a:sym typeface="Wingdings" panose="05000000000000000000" pitchFamily="2" charset="2"/>
              </a:rPr>
              <a:t>éxitos</a:t>
            </a:r>
            <a:r>
              <a:rPr lang="es" altLang="es-ES" sz="2400" b="0" dirty="0">
                <a:solidFill>
                  <a:srgbClr val="000099"/>
                </a:solidFill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s" altLang="es-ES" sz="2400" b="0" dirty="0">
                <a:solidFill>
                  <a:srgbClr val="FF0000"/>
                </a:solidFill>
                <a:cs typeface="Times New Roman" panose="02020603050405020304" pitchFamily="18" charset="0"/>
                <a:sym typeface="Wingdings" panose="05000000000000000000" pitchFamily="2" charset="2"/>
              </a:rPr>
              <a:t>en las n pruebas </a:t>
            </a:r>
            <a:r>
              <a:rPr lang="es" altLang="es-ES" sz="2400" b="0" dirty="0">
                <a:solidFill>
                  <a:srgbClr val="000099"/>
                </a:solidFill>
                <a:cs typeface="Times New Roman" panose="02020603050405020304" pitchFamily="18" charset="0"/>
                <a:sym typeface="Wingdings" panose="05000000000000000000" pitchFamily="2" charset="2"/>
              </a:rPr>
              <a:t> X diremos que sigue una </a:t>
            </a:r>
            <a:r>
              <a:rPr lang="es" altLang="es-ES" sz="2400" b="0" dirty="0">
                <a:solidFill>
                  <a:srgbClr val="FF0000"/>
                </a:solidFill>
                <a:cs typeface="Times New Roman" panose="02020603050405020304" pitchFamily="18" charset="0"/>
                <a:sym typeface="Wingdings" panose="05000000000000000000" pitchFamily="2" charset="2"/>
              </a:rPr>
              <a:t>distribución Binomial</a:t>
            </a:r>
            <a:r>
              <a:rPr lang="es" altLang="es-ES" sz="2400" b="0" dirty="0">
                <a:solidFill>
                  <a:srgbClr val="000099"/>
                </a:solidFill>
                <a:cs typeface="Times New Roman" panose="02020603050405020304" pitchFamily="18" charset="0"/>
                <a:sym typeface="Wingdings" panose="05000000000000000000" pitchFamily="2" charset="2"/>
              </a:rPr>
              <a:t>, </a:t>
            </a:r>
            <a:r>
              <a:rPr lang="ca-ES" altLang="es-ES" sz="2400" b="0" dirty="0">
                <a:solidFill>
                  <a:srgbClr val="000099"/>
                </a:solidFill>
                <a:cs typeface="Times New Roman" panose="02020603050405020304" pitchFamily="18" charset="0"/>
                <a:sym typeface="Wingdings" panose="05000000000000000000" pitchFamily="2" charset="2"/>
              </a:rPr>
              <a:t>i.</a:t>
            </a:r>
            <a:r>
              <a:rPr lang="es" altLang="es-ES" sz="2400" b="0" dirty="0">
                <a:solidFill>
                  <a:srgbClr val="000099"/>
                </a:solidFill>
                <a:cs typeface="Times New Roman" panose="02020603050405020304" pitchFamily="18" charset="0"/>
                <a:sym typeface="Wingdings" panose="05000000000000000000" pitchFamily="2" charset="2"/>
              </a:rPr>
              <a:t>e.: </a:t>
            </a:r>
            <a:r>
              <a:rPr lang="es" altLang="es-ES" sz="2400" b="0" dirty="0">
                <a:solidFill>
                  <a:srgbClr val="FF0000"/>
                </a:solidFill>
                <a:cs typeface="Times New Roman" panose="02020603050405020304" pitchFamily="18" charset="0"/>
                <a:sym typeface="Wingdings" panose="05000000000000000000" pitchFamily="2" charset="2"/>
              </a:rPr>
              <a:t>X ~ B(n, p)</a:t>
            </a:r>
            <a:endParaRPr lang="ca-ES" altLang="es-ES" sz="2400" b="0" dirty="0">
              <a:solidFill>
                <a:srgbClr val="FF0000"/>
              </a:solidFill>
              <a:cs typeface="Times New Roman" panose="02020603050405020304" pitchFamily="18" charset="0"/>
            </a:endParaRPr>
          </a:p>
          <a:p>
            <a:pPr eaLnBrk="1" hangingPunct="1"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es" altLang="es-ES" sz="2400" b="0" dirty="0">
                <a:solidFill>
                  <a:srgbClr val="000099"/>
                </a:solidFill>
                <a:cs typeface="Times New Roman" panose="02020603050405020304" pitchFamily="18" charset="0"/>
              </a:rPr>
              <a:t>Si X ~ B(n, p) y </a:t>
            </a:r>
            <a:r>
              <a:rPr lang="es" altLang="es-ES" sz="2400" b="0" dirty="0">
                <a:solidFill>
                  <a:schemeClr val="tx1"/>
                </a:solidFill>
                <a:cs typeface="Times New Roman" panose="02020603050405020304" pitchFamily="18" charset="0"/>
              </a:rPr>
              <a:t>k = número de </a:t>
            </a:r>
            <a:r>
              <a:rPr lang="es-ES" altLang="es-ES" sz="2400" b="0" dirty="0">
                <a:solidFill>
                  <a:schemeClr val="tx1"/>
                </a:solidFill>
                <a:cs typeface="Times New Roman" panose="02020603050405020304" pitchFamily="18" charset="0"/>
              </a:rPr>
              <a:t>éxitos</a:t>
            </a:r>
            <a:r>
              <a:rPr lang="es" altLang="es-ES" sz="2400" b="0" dirty="0">
                <a:solidFill>
                  <a:schemeClr val="tx1"/>
                </a:solidFill>
                <a:cs typeface="Times New Roman" panose="02020603050405020304" pitchFamily="18" charset="0"/>
              </a:rPr>
              <a:t> </a:t>
            </a:r>
            <a:r>
              <a:rPr lang="es" altLang="es-ES" sz="2400" b="0" dirty="0">
                <a:solidFill>
                  <a:srgbClr val="000099"/>
                </a:solidFill>
                <a:cs typeface="Times New Roman" panose="02020603050405020304" pitchFamily="18" charset="0"/>
              </a:rPr>
              <a:t>en las n pruebas, entonces:</a:t>
            </a:r>
          </a:p>
          <a:p>
            <a:pPr eaLnBrk="1" hangingPunct="1">
              <a:buClr>
                <a:srgbClr val="FF0000"/>
              </a:buClr>
              <a:buFont typeface="Wingdings" panose="05000000000000000000" pitchFamily="2" charset="2"/>
              <a:buNone/>
            </a:pPr>
            <a:endParaRPr lang="ca-ES" altLang="es-ES" sz="2400" b="0" dirty="0">
              <a:solidFill>
                <a:srgbClr val="000099"/>
              </a:solidFill>
              <a:cs typeface="Times New Roman" panose="02020603050405020304" pitchFamily="18" charset="0"/>
            </a:endParaRPr>
          </a:p>
          <a:p>
            <a:pPr eaLnBrk="1" hangingPunct="1">
              <a:buClr>
                <a:srgbClr val="FF0000"/>
              </a:buClr>
              <a:buFont typeface="Wingdings" panose="05000000000000000000" pitchFamily="2" charset="2"/>
              <a:buNone/>
            </a:pPr>
            <a:endParaRPr lang="ca-ES" altLang="es-ES" sz="2400" b="0" dirty="0">
              <a:solidFill>
                <a:srgbClr val="000099"/>
              </a:solidFill>
              <a:cs typeface="Times New Roman" panose="02020603050405020304" pitchFamily="18" charset="0"/>
            </a:endParaRPr>
          </a:p>
          <a:p>
            <a:pPr eaLnBrk="1" hangingPunct="1">
              <a:buClr>
                <a:srgbClr val="FF0000"/>
              </a:buClr>
              <a:buFont typeface="Wingdings" panose="05000000000000000000" pitchFamily="2" charset="2"/>
              <a:buChar char="§"/>
            </a:pPr>
            <a:r>
              <a:rPr lang="es" altLang="es-ES" sz="2400" b="0" dirty="0">
                <a:solidFill>
                  <a:srgbClr val="000099"/>
                </a:solidFill>
                <a:cs typeface="Times New Roman" panose="02020603050405020304" pitchFamily="18" charset="0"/>
              </a:rPr>
              <a:t>Si X ~ B(n, p) </a:t>
            </a:r>
            <a:r>
              <a:rPr lang="es" altLang="es-ES" sz="2400" b="0" dirty="0">
                <a:solidFill>
                  <a:srgbClr val="000099"/>
                </a:solidFill>
                <a:cs typeface="Times New Roman" panose="02020603050405020304" pitchFamily="18" charset="0"/>
                <a:sym typeface="Wingdings" panose="05000000000000000000" pitchFamily="2" charset="2"/>
              </a:rPr>
              <a:t></a:t>
            </a:r>
            <a:endParaRPr lang="ca-ES" altLang="es-ES" sz="2400" b="0" dirty="0">
              <a:solidFill>
                <a:schemeClr val="tx1"/>
              </a:solidFill>
              <a:cs typeface="Times New Roman" panose="02020603050405020304" pitchFamily="18" charset="0"/>
            </a:endParaRPr>
          </a:p>
        </p:txBody>
      </p:sp>
      <p:graphicFrame>
        <p:nvGraphicFramePr>
          <p:cNvPr id="8196" name="Object 8">
            <a:extLst>
              <a:ext uri="{FF2B5EF4-FFF2-40B4-BE49-F238E27FC236}">
                <a16:creationId xmlns:a16="http://schemas.microsoft.com/office/drawing/2014/main" id="{1A1D3484-E86D-46BF-831D-0D461227491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627313" y="4087813"/>
          <a:ext cx="3498850" cy="8842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05" name="Equation" r:id="rId4" imgW="1816100" imgH="457200" progId="Equation.DSMT4">
                  <p:embed/>
                </p:oleObj>
              </mc:Choice>
              <mc:Fallback>
                <p:oleObj name="Equation" r:id="rId4" imgW="1816100" imgH="45720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27313" y="4087813"/>
                        <a:ext cx="3498850" cy="8842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197" name="Text Box 10">
            <a:extLst>
              <a:ext uri="{FF2B5EF4-FFF2-40B4-BE49-F238E27FC236}">
                <a16:creationId xmlns:a16="http://schemas.microsoft.com/office/drawing/2014/main" id="{DD7ED52E-DCC3-499D-BC90-EFB47DB5143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91475" y="6165850"/>
            <a:ext cx="115252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s" altLang="es-ES" sz="1400" i="1">
                <a:solidFill>
                  <a:srgbClr val="000099"/>
                </a:solidFill>
              </a:rPr>
              <a:t>(Continúa)</a:t>
            </a:r>
          </a:p>
        </p:txBody>
      </p:sp>
      <p:graphicFrame>
        <p:nvGraphicFramePr>
          <p:cNvPr id="8198" name="Object 11">
            <a:extLst>
              <a:ext uri="{FF2B5EF4-FFF2-40B4-BE49-F238E27FC236}">
                <a16:creationId xmlns:a16="http://schemas.microsoft.com/office/drawing/2014/main" id="{9DD057BB-C8C7-4B1C-A0F7-5731B7BC598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86121965"/>
              </p:ext>
            </p:extLst>
          </p:nvPr>
        </p:nvGraphicFramePr>
        <p:xfrm>
          <a:off x="726282" y="4602162"/>
          <a:ext cx="1981200" cy="884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06" name="Equation" r:id="rId6" imgW="1028700" imgH="457200" progId="Equation.DSMT4">
                  <p:embed/>
                </p:oleObj>
              </mc:Choice>
              <mc:Fallback>
                <p:oleObj name="Equation" r:id="rId6" imgW="1028700" imgH="457200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6282" y="4602162"/>
                        <a:ext cx="1981200" cy="8842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9" name="Object 12">
            <a:extLst>
              <a:ext uri="{FF2B5EF4-FFF2-40B4-BE49-F238E27FC236}">
                <a16:creationId xmlns:a16="http://schemas.microsoft.com/office/drawing/2014/main" id="{C625CCB5-443B-4359-838D-7FD732E9394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011738" y="5062538"/>
          <a:ext cx="2079625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07" name="Equation" r:id="rId8" imgW="1079032" imgH="203112" progId="Equation.DSMT4">
                  <p:embed/>
                </p:oleObj>
              </mc:Choice>
              <mc:Fallback>
                <p:oleObj name="Equation" r:id="rId8" imgW="1079032" imgH="203112" progId="Equation.DSMT4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11738" y="5062538"/>
                        <a:ext cx="2079625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0" name="Object 13">
            <a:extLst>
              <a:ext uri="{FF2B5EF4-FFF2-40B4-BE49-F238E27FC236}">
                <a16:creationId xmlns:a16="http://schemas.microsoft.com/office/drawing/2014/main" id="{5A5E4271-5AC1-41A3-9BFF-044248A4DB8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26502121"/>
              </p:ext>
            </p:extLst>
          </p:nvPr>
        </p:nvGraphicFramePr>
        <p:xfrm>
          <a:off x="2699792" y="5661248"/>
          <a:ext cx="1566862" cy="492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08" name="Equation" r:id="rId10" imgW="812447" imgH="253890" progId="Equation.DSMT4">
                  <p:embed/>
                </p:oleObj>
              </mc:Choice>
              <mc:Fallback>
                <p:oleObj name="Equation" r:id="rId10" imgW="812447" imgH="253890" progId="Equation.DSMT4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99792" y="5661248"/>
                        <a:ext cx="1566862" cy="492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1" name="Object 14">
            <a:extLst>
              <a:ext uri="{FF2B5EF4-FFF2-40B4-BE49-F238E27FC236}">
                <a16:creationId xmlns:a16="http://schemas.microsoft.com/office/drawing/2014/main" id="{115F5098-8F5C-4747-880E-BC61422F35A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6678650"/>
              </p:ext>
            </p:extLst>
          </p:nvPr>
        </p:nvGraphicFramePr>
        <p:xfrm>
          <a:off x="4398417" y="5672360"/>
          <a:ext cx="2693987" cy="492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09" name="Equation" r:id="rId12" imgW="1396394" imgH="253890" progId="Equation.DSMT4">
                  <p:embed/>
                </p:oleObj>
              </mc:Choice>
              <mc:Fallback>
                <p:oleObj name="Equation" r:id="rId12" imgW="1396394" imgH="253890" progId="Equation.DSMT4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98417" y="5672360"/>
                        <a:ext cx="2693987" cy="492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2" name="Object 16">
            <a:extLst>
              <a:ext uri="{FF2B5EF4-FFF2-40B4-BE49-F238E27FC236}">
                <a16:creationId xmlns:a16="http://schemas.microsoft.com/office/drawing/2014/main" id="{FDA973DD-F7B4-4111-BF9B-D2511BDCD78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526338" y="5060950"/>
          <a:ext cx="1149350" cy="344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10" name="Equation" r:id="rId14" imgW="596641" imgH="177723" progId="Equation.DSMT4">
                  <p:embed/>
                </p:oleObj>
              </mc:Choice>
              <mc:Fallback>
                <p:oleObj name="Equation" r:id="rId14" imgW="596641" imgH="177723" progId="Equation.DSMT4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26338" y="5060950"/>
                        <a:ext cx="1149350" cy="3444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4">
            <a:extLst>
              <a:ext uri="{FF2B5EF4-FFF2-40B4-BE49-F238E27FC236}">
                <a16:creationId xmlns:a16="http://schemas.microsoft.com/office/drawing/2014/main" id="{1339A60C-64E8-431F-B49E-4CF5A563BB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549275"/>
            <a:ext cx="9144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" altLang="es-ES" dirty="0"/>
              <a:t>Distribución </a:t>
            </a:r>
            <a:r>
              <a:rPr lang="es-ES" altLang="es-ES" dirty="0"/>
              <a:t>B</a:t>
            </a:r>
            <a:r>
              <a:rPr lang="es" altLang="es-ES" dirty="0"/>
              <a:t>inomial</a:t>
            </a:r>
          </a:p>
        </p:txBody>
      </p:sp>
      <p:pic>
        <p:nvPicPr>
          <p:cNvPr id="9219" name="Picture 6">
            <a:extLst>
              <a:ext uri="{FF2B5EF4-FFF2-40B4-BE49-F238E27FC236}">
                <a16:creationId xmlns:a16="http://schemas.microsoft.com/office/drawing/2014/main" id="{D2DFDCD4-553E-45BA-BFEF-586086C4051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8888" y="1341438"/>
            <a:ext cx="6831012" cy="3381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20" name="Text Box 8">
            <a:extLst>
              <a:ext uri="{FF2B5EF4-FFF2-40B4-BE49-F238E27FC236}">
                <a16:creationId xmlns:a16="http://schemas.microsoft.com/office/drawing/2014/main" id="{FD67B3A0-47B2-4E51-94C6-10167BAD6E3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91475" y="6165850"/>
            <a:ext cx="115252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s" altLang="es-ES" sz="1400" i="1">
                <a:solidFill>
                  <a:srgbClr val="000099"/>
                </a:solidFill>
              </a:rPr>
              <a:t>(Continúa)</a:t>
            </a:r>
          </a:p>
        </p:txBody>
      </p:sp>
    </p:spTree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 Box 4">
            <a:extLst>
              <a:ext uri="{FF2B5EF4-FFF2-40B4-BE49-F238E27FC236}">
                <a16:creationId xmlns:a16="http://schemas.microsoft.com/office/drawing/2014/main" id="{FB8EB511-20D7-4578-AC00-1F82631196E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549275"/>
            <a:ext cx="9144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2800" b="1">
                <a:solidFill>
                  <a:schemeClr val="bg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s" altLang="es-ES" dirty="0"/>
              <a:t>Distribución </a:t>
            </a:r>
            <a:r>
              <a:rPr lang="es-ES" altLang="es-ES" dirty="0"/>
              <a:t>B</a:t>
            </a:r>
            <a:r>
              <a:rPr lang="es" altLang="es-ES" dirty="0"/>
              <a:t>inomial</a:t>
            </a:r>
          </a:p>
        </p:txBody>
      </p:sp>
      <p:pic>
        <p:nvPicPr>
          <p:cNvPr id="10243" name="Picture 16">
            <a:extLst>
              <a:ext uri="{FF2B5EF4-FFF2-40B4-BE49-F238E27FC236}">
                <a16:creationId xmlns:a16="http://schemas.microsoft.com/office/drawing/2014/main" id="{DE3765A3-9B81-4406-A034-E44788F43CF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6013" y="1052513"/>
            <a:ext cx="6911975" cy="533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/>
</p:sld>
</file>

<file path=ppt/theme/theme1.xml><?xml version="1.0" encoding="utf-8"?>
<a:theme xmlns:a="http://schemas.openxmlformats.org/drawingml/2006/main" name="Diseño predeterminado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0000"/>
      </a:hlink>
      <a:folHlink>
        <a:srgbClr val="B2B2B2"/>
      </a:folHlink>
    </a:clrScheme>
    <a:fontScheme name="Diseño predeterminado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s-ES" altLang="es-ES" sz="2800" b="1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s-ES" altLang="es-ES" sz="2800" b="1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iseño predeterminado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15088</TotalTime>
  <Words>1131</Words>
  <Application>Microsoft Office PowerPoint</Application>
  <PresentationFormat>Presentación en pantalla (4:3)</PresentationFormat>
  <Paragraphs>86</Paragraphs>
  <Slides>12</Slides>
  <Notes>12</Notes>
  <HiddenSlides>0</HiddenSlides>
  <MMClips>0</MMClips>
  <ScaleCrop>false</ScaleCrop>
  <HeadingPairs>
    <vt:vector size="8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Servidores OLE incrustados</vt:lpstr>
      </vt:variant>
      <vt:variant>
        <vt:i4>2</vt:i4>
      </vt:variant>
      <vt:variant>
        <vt:lpstr>Títulos de diapositiva</vt:lpstr>
      </vt:variant>
      <vt:variant>
        <vt:i4>12</vt:i4>
      </vt:variant>
    </vt:vector>
  </HeadingPairs>
  <TitlesOfParts>
    <vt:vector size="20" baseType="lpstr">
      <vt:lpstr>新細明體</vt:lpstr>
      <vt:lpstr>Arial</vt:lpstr>
      <vt:lpstr>Arial Black</vt:lpstr>
      <vt:lpstr>Times New Roman</vt:lpstr>
      <vt:lpstr>Wingdings</vt:lpstr>
      <vt:lpstr>Diseño predeterminado</vt:lpstr>
      <vt:lpstr>Equation</vt:lpstr>
      <vt:lpstr>Picture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UPC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Ángel Alejandro Juan Pérez</dc:creator>
  <cp:lastModifiedBy>UPC</cp:lastModifiedBy>
  <cp:revision>979</cp:revision>
  <dcterms:created xsi:type="dcterms:W3CDTF">2003-01-27T23:00:03Z</dcterms:created>
  <dcterms:modified xsi:type="dcterms:W3CDTF">2025-10-29T16:00:08Z</dcterms:modified>
</cp:coreProperties>
</file>