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5" r:id="rId2"/>
    <p:sldId id="464" r:id="rId3"/>
    <p:sldId id="489" r:id="rId4"/>
    <p:sldId id="496" r:id="rId5"/>
    <p:sldId id="513" r:id="rId6"/>
    <p:sldId id="514" r:id="rId7"/>
    <p:sldId id="501" r:id="rId8"/>
    <p:sldId id="509" r:id="rId9"/>
    <p:sldId id="506" r:id="rId10"/>
    <p:sldId id="502" r:id="rId11"/>
    <p:sldId id="511" r:id="rId12"/>
    <p:sldId id="498" r:id="rId13"/>
    <p:sldId id="503" r:id="rId14"/>
    <p:sldId id="504" r:id="rId15"/>
    <p:sldId id="505" r:id="rId16"/>
    <p:sldId id="508" r:id="rId17"/>
    <p:sldId id="499" r:id="rId18"/>
    <p:sldId id="512" r:id="rId19"/>
    <p:sldId id="500" r:id="rId20"/>
    <p:sldId id="507" r:id="rId21"/>
  </p:sldIdLst>
  <p:sldSz cx="9144000" cy="6858000" type="screen4x3"/>
  <p:notesSz cx="7497763" cy="10796588"/>
  <p:defaultTextStyle>
    <a:defPPr>
      <a:defRPr lang="e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99"/>
    <a:srgbClr val="006699"/>
    <a:srgbClr val="00CCFF"/>
    <a:srgbClr val="0066CC"/>
    <a:srgbClr val="0066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63" d="100"/>
          <a:sy n="63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E660EAE-6864-48E4-B2B5-57BA991576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5DEA427-1E0E-4103-81E8-FB6C427FBE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48150" y="0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9028D68-15E2-45C3-8F79-62B78A2ED7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256838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760889E-EC22-4F76-91E7-8E1BBF3258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48150" y="10256838"/>
            <a:ext cx="3249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7E8537A-D6BD-4680-B559-B4BFDFFF678F}" type="slidenum">
              <a:rPr lang="en-US" altLang="ca-ES"/>
              <a:pPr/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2BBA743E-7036-4334-B41C-6E029BBEBE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27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1027">
            <a:extLst>
              <a:ext uri="{FF2B5EF4-FFF2-40B4-BE49-F238E27FC236}">
                <a16:creationId xmlns:a16="http://schemas.microsoft.com/office/drawing/2014/main" id="{8915A346-6755-418B-9C03-63D20CAC7A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244975" y="0"/>
            <a:ext cx="3227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>
            <a:extLst>
              <a:ext uri="{FF2B5EF4-FFF2-40B4-BE49-F238E27FC236}">
                <a16:creationId xmlns:a16="http://schemas.microsoft.com/office/drawing/2014/main" id="{F74E6E31-A264-4464-85FE-11CC1117C1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833438"/>
            <a:ext cx="5335587" cy="4002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1029">
            <a:extLst>
              <a:ext uri="{FF2B5EF4-FFF2-40B4-BE49-F238E27FC236}">
                <a16:creationId xmlns:a16="http://schemas.microsoft.com/office/drawing/2014/main" id="{57CA01C3-C4B4-4E20-A430-7F56C6EA3D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9175" y="5168900"/>
            <a:ext cx="55181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49862" name="Rectangle 1030">
            <a:extLst>
              <a:ext uri="{FF2B5EF4-FFF2-40B4-BE49-F238E27FC236}">
                <a16:creationId xmlns:a16="http://schemas.microsoft.com/office/drawing/2014/main" id="{ADFBF70C-5F24-48B5-8937-B9D05FBCC8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255250"/>
            <a:ext cx="3227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3" name="Rectangle 1031">
            <a:extLst>
              <a:ext uri="{FF2B5EF4-FFF2-40B4-BE49-F238E27FC236}">
                <a16:creationId xmlns:a16="http://schemas.microsoft.com/office/drawing/2014/main" id="{D3CDF7C1-F03C-418B-BA71-A009628D1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79" tIns="50390" rIns="100779" bIns="50390" numCol="1" anchor="b" anchorCtr="0" compatLnSpc="1">
            <a:prstTxWarp prst="textNoShape">
              <a:avLst/>
            </a:prstTxWarp>
          </a:bodyPr>
          <a:lstStyle>
            <a:lvl1pPr algn="r" defTabSz="100806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6B060C9-C4A3-421F-8CC1-D097223444E9}" type="slidenum">
              <a:rPr lang="en-US" altLang="ca-ES"/>
              <a:pPr/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BB050B9C-47A3-4ACE-95BF-493490DD6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E64C11-4E51-4186-9F4B-18B458092289}" type="slidenum">
              <a:rPr lang="en-US" altLang="es-ES" sz="1300"/>
              <a:pPr eaLnBrk="1" hangingPunct="1">
                <a:spcBef>
                  <a:spcPct val="0"/>
                </a:spcBef>
              </a:pPr>
              <a:t>1</a:t>
            </a:fld>
            <a:endParaRPr lang="en-US" altLang="es-ES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B3A911C-8023-4F40-B883-7145B4F1A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2196AF-EB72-4B14-BF93-1EA627BDC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9B5F9DC-2BEA-445E-A432-C199462E5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C1264-7C4B-4D14-8AF2-FD7F6B144DB1}" type="slidenum">
              <a:rPr lang="ca-ES" altLang="es-ES" sz="1300"/>
              <a:pPr eaLnBrk="1" hangingPunct="1">
                <a:spcBef>
                  <a:spcPct val="0"/>
                </a:spcBef>
              </a:pPr>
              <a:t>14</a:t>
            </a:fld>
            <a:endParaRPr lang="ca-ES" altLang="es-E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79D9EF-1222-4605-9B1A-780CA04B1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E928D4-4FE4-4F20-9583-E58E234AA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9C8344C-B32C-4A42-A41A-63517C801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C86F4-CD89-482C-8043-8A1789FA034B}" type="slidenum">
              <a:rPr lang="ca-ES" altLang="es-ES" sz="1300"/>
              <a:pPr eaLnBrk="1" hangingPunct="1">
                <a:spcBef>
                  <a:spcPct val="0"/>
                </a:spcBef>
              </a:pPr>
              <a:t>15</a:t>
            </a:fld>
            <a:endParaRPr lang="ca-ES" altLang="es-E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C06231B-0292-4AEA-A411-F4BE2E1C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7BDD9AA-7051-4888-9DCB-E645BA953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5055C20-52CB-464B-94F7-C45223F4A6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2F17C-9B95-464C-BC37-0A0AC5715491}" type="slidenum">
              <a:rPr lang="ca-ES" altLang="es-ES" sz="1300"/>
              <a:pPr algn="r" eaLnBrk="1" hangingPunct="1">
                <a:spcBef>
                  <a:spcPct val="0"/>
                </a:spcBef>
              </a:pPr>
              <a:t>16</a:t>
            </a:fld>
            <a:endParaRPr lang="ca-ES" altLang="es-E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4132E35-00C0-45FE-854D-6C723D2CD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33438"/>
            <a:ext cx="5337175" cy="40036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E6BD1AF-9DB5-4730-B57F-970F2CB6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175" y="5170488"/>
            <a:ext cx="5519738" cy="4833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C9CA0A36-312F-4578-8D22-81F03735F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D84109-8430-4C38-A4CF-3107F0B792CB}" type="slidenum">
              <a:rPr lang="en-US" altLang="es-E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s-E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9CE514D-F998-4FFF-BE29-DF6642D3D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187BC9-1AEE-4EB4-9F18-8C9C5B4A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28EEC5C5-8005-4CE1-A238-0683EDE20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E7344-F41F-45EA-B69E-39B97C497262}" type="slidenum">
              <a:rPr lang="en-US" altLang="es-E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s-E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8EC4ECB-09E7-4FC9-9751-D9D65D782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CDFB751-12D7-4519-B6E9-EEB8E4D7A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D830792B-5E6C-46F5-9BEB-F0E7436B9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E13CE-ACA9-4F92-BA97-2A443717E6A8}" type="slidenum">
              <a:rPr lang="en-US" altLang="es-E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s-E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7A3389A-17E0-41CF-9548-106326F15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64B6ADA-21F6-441C-9C74-44E7F193B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8F39E964-8405-4F54-A25E-A5D0B460B4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EFD149-37ED-4B62-A701-43C8DAFA544C}" type="slidenum">
              <a:rPr lang="en-US" altLang="es-E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s-E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3A1055C-7A94-4E00-9F56-B0B089561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DAC09C0-A79A-489A-AA12-9FD9560B3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48420FF6-E938-4CEB-A727-72A28165D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05B8D5-6876-41EE-A736-389B1F013925}" type="slidenum">
              <a:rPr lang="en-US" altLang="es-ES" sz="1300"/>
              <a:pPr eaLnBrk="1" hangingPunct="1">
                <a:spcBef>
                  <a:spcPct val="0"/>
                </a:spcBef>
              </a:pPr>
              <a:t>2</a:t>
            </a:fld>
            <a:endParaRPr lang="en-US" altLang="es-E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0933E80-F383-4CD2-BF84-10F67BC1B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9B4D620-A0D4-42C2-A760-70C118CFC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5F2D44F3-53BB-4FEB-92A6-EB678EFE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8A7AD3-F1F9-4122-8630-171507AF64E8}" type="slidenum">
              <a:rPr lang="en-US" altLang="es-ES" sz="1300"/>
              <a:pPr eaLnBrk="1" hangingPunct="1">
                <a:spcBef>
                  <a:spcPct val="0"/>
                </a:spcBef>
              </a:pPr>
              <a:t>3</a:t>
            </a:fld>
            <a:endParaRPr lang="en-US" altLang="es-ES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9339D63-D0CE-4DF6-B488-AD5CC267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5B63B8F-96E6-4FD0-926F-FF3E86587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361755CD-C249-4FFE-8E30-1CD562FED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02941-E5C1-4E8F-94D7-6D751BF1C74E}" type="slidenum">
              <a:rPr lang="en-US" altLang="es-ES" sz="1300"/>
              <a:pPr eaLnBrk="1" hangingPunct="1">
                <a:spcBef>
                  <a:spcPct val="0"/>
                </a:spcBef>
              </a:pPr>
              <a:t>4</a:t>
            </a:fld>
            <a:endParaRPr lang="en-US" altLang="es-E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A175D9-9DF4-4554-84B3-0EE19C7FC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7DFB0AC-91D9-4140-9C01-00EF08F69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4BF711D1-C991-4EC9-BB58-475F52F3E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9C5742-B066-4375-87BA-3B7B5A34805F}" type="slidenum">
              <a:rPr lang="en-US" altLang="es-ES" sz="1300"/>
              <a:pPr eaLnBrk="1" hangingPunct="1">
                <a:spcBef>
                  <a:spcPct val="0"/>
                </a:spcBef>
              </a:pPr>
              <a:t>7</a:t>
            </a:fld>
            <a:endParaRPr lang="en-US" altLang="es-E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A55B988-845E-4CE2-9803-0EA1918AD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1F1AA95-2B25-437A-A23A-AF4B1A422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5B072162-6AA4-40A7-9DC0-94210A9876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44975" y="10255250"/>
            <a:ext cx="3227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9" tIns="50390" rIns="100779" bIns="50390" anchor="b"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079344-F66C-4A86-8D8E-05F5C6BF220F}" type="slidenum">
              <a:rPr lang="en-US" altLang="es-ES" sz="1300"/>
              <a:pPr algn="r" eaLnBrk="1" hangingPunct="1">
                <a:spcBef>
                  <a:spcPct val="0"/>
                </a:spcBef>
              </a:pPr>
              <a:t>9</a:t>
            </a:fld>
            <a:endParaRPr lang="en-US" altLang="es-E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EDEBA77-62A9-40D8-92F7-2A914AF96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0758F8F-CA54-4956-A233-CCB0A8CC0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1B1A4A7A-9EBF-476C-9FF0-71D643CB9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89240-79FC-4E52-919B-E4B863CE3BA6}" type="slidenum">
              <a:rPr lang="en-US" altLang="es-E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s-ES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FB37E1-5E4C-4868-B9D9-4D3B1B953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D2433EB-91CC-4698-B2F7-FA0F51340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>
            <a:extLst>
              <a:ext uri="{FF2B5EF4-FFF2-40B4-BE49-F238E27FC236}">
                <a16:creationId xmlns:a16="http://schemas.microsoft.com/office/drawing/2014/main" id="{42D60015-4543-4E06-9605-5382CBD10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8BB4A-FEBD-46E8-8178-36AC956F054E}" type="slidenum">
              <a:rPr lang="en-US" altLang="es-E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s-E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EAD415C-2309-4CAE-8077-471B4EF2A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CBB69CE-D702-43E3-9644-57EDB9ED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14FBD9A8-046E-4362-A391-00CFB3ED4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08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08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B0B83-D32C-40CC-84AA-F76908A81817}" type="slidenum">
              <a:rPr lang="en-US" altLang="es-E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s-E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7C3E44D-10C7-4F56-A0F2-630F7D3CA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8352048-49B1-422F-B45D-463F0BBB7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77774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552853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22590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0501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3543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57890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08966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809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74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252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2345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pçalera_epseb">
            <a:extLst>
              <a:ext uri="{FF2B5EF4-FFF2-40B4-BE49-F238E27FC236}">
                <a16:creationId xmlns:a16="http://schemas.microsoft.com/office/drawing/2014/main" id="{C95D1152-0485-4A17-A871-C4955FC44B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>
            <a:extLst>
              <a:ext uri="{FF2B5EF4-FFF2-40B4-BE49-F238E27FC236}">
                <a16:creationId xmlns:a16="http://schemas.microsoft.com/office/drawing/2014/main" id="{0111805C-B55E-4C5F-B36D-B0DC968A6C9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28575">
            <a:solidFill>
              <a:srgbClr val="BC2E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8" name="Line 10">
            <a:extLst>
              <a:ext uri="{FF2B5EF4-FFF2-40B4-BE49-F238E27FC236}">
                <a16:creationId xmlns:a16="http://schemas.microsoft.com/office/drawing/2014/main" id="{503E3C70-545A-4115-9659-131A9682B0E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2E7C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9" name="Text Box 11">
            <a:extLst>
              <a:ext uri="{FF2B5EF4-FFF2-40B4-BE49-F238E27FC236}">
                <a16:creationId xmlns:a16="http://schemas.microsoft.com/office/drawing/2014/main" id="{4AC17723-77DC-40A1-B514-51AF6FF95B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49275"/>
            <a:ext cx="9144000" cy="457200"/>
          </a:xfrm>
          <a:prstGeom prst="rect">
            <a:avLst/>
          </a:prstGeom>
          <a:solidFill>
            <a:srgbClr val="2E7C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ES" sz="2400" b="1">
              <a:cs typeface="Times New Roman" pitchFamily="18" charset="0"/>
            </a:endParaRPr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DDF428D8-E42B-46D8-BE33-80B0E6868D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8263" y="121851"/>
            <a:ext cx="3931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Grado</a:t>
            </a: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 en Arquitectura Técnica y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Edificación</a:t>
            </a:r>
            <a:endParaRPr lang="ca-ES" altLang="es-ES" sz="1800" dirty="0">
              <a:solidFill>
                <a:srgbClr val="BC2E16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58404EC-B8D2-479C-9C69-2AD4EEC359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212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Asignatura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Estadística Aplicada (EA)	        </a:t>
            </a:r>
            <a:fld id="{20A9951D-0125-4175-9228-BAF9591C74C0}" type="slidenum">
              <a:rPr lang="ca-ES" altLang="es-ES" sz="1200" b="0" smtClean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‹Nº›</a:t>
            </a:fld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/20                         </a:t>
            </a: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Profesorado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Equipo </a:t>
            </a: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Docente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de EA</a:t>
            </a:r>
            <a:endParaRPr lang="es-ES" altLang="es-ES" sz="1800" b="0" dirty="0">
              <a:solidFill>
                <a:srgbClr val="2E7CAD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page.divms.uiowa.edu/~mbognar/applets/chisq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homepage.divms.uiowa.edu/~mbognar/applets/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s://homepage.divms.uiowa.edu/~mbognar/applets/normal.html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>
            <a:extLst>
              <a:ext uri="{FF2B5EF4-FFF2-40B4-BE49-F238E27FC236}">
                <a16:creationId xmlns:a16="http://schemas.microsoft.com/office/drawing/2014/main" id="{A92938CB-4DF3-472D-8FB4-A2EA3C08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12875"/>
            <a:ext cx="84248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zh-MO" sz="4000" b="1" dirty="0">
                <a:solidFill>
                  <a:srgbClr val="006600"/>
                </a:solidFill>
                <a:ea typeface="PMingLiU" panose="02020500000000000000" pitchFamily="18" charset="-120"/>
              </a:rPr>
              <a:t>ESTADÍSTICA APLICADA</a:t>
            </a:r>
          </a:p>
          <a:p>
            <a:pPr algn="ctr" eaLnBrk="1" hangingPunct="1"/>
            <a:r>
              <a:rPr lang="es" altLang="zh-MO" sz="4000" b="1">
                <a:solidFill>
                  <a:srgbClr val="FF0000"/>
                </a:solidFill>
                <a:ea typeface="PMingLiU" panose="02020500000000000000" pitchFamily="18" charset="-120"/>
              </a:rPr>
              <a:t>Variables Aleatorias Continuas</a:t>
            </a:r>
            <a:endParaRPr lang="es-ES" altLang="zh-MO" sz="1600" b="1" dirty="0">
              <a:solidFill>
                <a:srgbClr val="FF0000"/>
              </a:solidFill>
              <a:ea typeface="PMingLiU" panose="02020500000000000000" pitchFamily="18" charset="-120"/>
            </a:endParaRPr>
          </a:p>
        </p:txBody>
      </p:sp>
      <p:pic>
        <p:nvPicPr>
          <p:cNvPr id="2051" name="Picture 18">
            <a:extLst>
              <a:ext uri="{FF2B5EF4-FFF2-40B4-BE49-F238E27FC236}">
                <a16:creationId xmlns:a16="http://schemas.microsoft.com/office/drawing/2014/main" id="{8C532AD7-A5AD-4BE1-BB25-D2204D6E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789363"/>
            <a:ext cx="34956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C6F17ADD-8BA9-42F6-B1C8-09881001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pic>
        <p:nvPicPr>
          <p:cNvPr id="11267" name="Picture 10">
            <a:extLst>
              <a:ext uri="{FF2B5EF4-FFF2-40B4-BE49-F238E27FC236}">
                <a16:creationId xmlns:a16="http://schemas.microsoft.com/office/drawing/2014/main" id="{F008988A-555A-4375-A96F-862A0B00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708275"/>
            <a:ext cx="42926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>
            <a:extLst>
              <a:ext uri="{FF2B5EF4-FFF2-40B4-BE49-F238E27FC236}">
                <a16:creationId xmlns:a16="http://schemas.microsoft.com/office/drawing/2014/main" id="{9385D7C0-D422-4BEA-A850-52CA6C87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0"/>
            <a:ext cx="4457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2BC31A42-1754-42C2-AA66-6D5B9563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2852738"/>
            <a:ext cx="4324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D34E4AB1-C8D6-4CBB-B2A8-0AED1954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4978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d) ¿Entre qué valores simétricos respecto a la media estará comprendida la resistencia del hormigón en el 80% de los casos?</a:t>
            </a:r>
          </a:p>
          <a:p>
            <a:pPr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		X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~ N(18.7, 0.9) 	Se debe cumplir: P(x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0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s" altLang="es-ES" sz="2000" dirty="0">
                <a:solidFill>
                  <a:srgbClr val="000099"/>
                </a:solidFill>
              </a:rPr>
              <a:t>≤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X ≤ 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1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) = 0.8</a:t>
            </a:r>
          </a:p>
          <a:p>
            <a:pPr eaLnBrk="1" hangingPunct="1">
              <a:defRPr/>
            </a:pPr>
            <a:r>
              <a:rPr lang="es-ES" altLang="es-ES" sz="2000" dirty="0">
                <a:solidFill>
                  <a:srgbClr val="000099"/>
                </a:solidFill>
                <a:cs typeface="Arial" charset="0"/>
              </a:rPr>
              <a:t>	Entonces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: 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0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= 17.55</a:t>
            </a:r>
            <a:r>
              <a:rPr lang="es-ES" altLang="es-ES" sz="2000" dirty="0">
                <a:solidFill>
                  <a:srgbClr val="000099"/>
                </a:solidFill>
                <a:cs typeface="Arial" charset="0"/>
              </a:rPr>
              <a:t>		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1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= 19.85</a:t>
            </a:r>
          </a:p>
          <a:p>
            <a:pPr eaLnBrk="1" hangingPunct="1"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11271" name="Picture 11" descr="CapturaNormal5">
            <a:extLst>
              <a:ext uri="{FF2B5EF4-FFF2-40B4-BE49-F238E27FC236}">
                <a16:creationId xmlns:a16="http://schemas.microsoft.com/office/drawing/2014/main" id="{9AF54E7D-385B-4873-9DDB-B0EA8CF4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3125"/>
            <a:ext cx="41767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CapturaNormal6">
            <a:extLst>
              <a:ext uri="{FF2B5EF4-FFF2-40B4-BE49-F238E27FC236}">
                <a16:creationId xmlns:a16="http://schemas.microsoft.com/office/drawing/2014/main" id="{B09C2AE1-F069-4C1B-973A-874BF0E5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376613"/>
            <a:ext cx="4222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2780E79B-520D-439E-B19B-075BBA0D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Resistencia del hormigón y ley Normal</a:t>
            </a:r>
          </a:p>
        </p:txBody>
      </p:sp>
      <p:sp>
        <p:nvSpPr>
          <p:cNvPr id="11274" name="Text Box 6">
            <a:extLst>
              <a:ext uri="{FF2B5EF4-FFF2-40B4-BE49-F238E27FC236}">
                <a16:creationId xmlns:a16="http://schemas.microsoft.com/office/drawing/2014/main" id="{660B3F8E-3544-4C42-AE68-2053FA81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5E684F49-F535-4AF2-AE9E-7087D6A31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Resistencia del hormigón y ley Normal</a:t>
            </a:r>
          </a:p>
        </p:txBody>
      </p:sp>
      <p:sp>
        <p:nvSpPr>
          <p:cNvPr id="12291" name="1 CuadroTexto">
            <a:extLst>
              <a:ext uri="{FF2B5EF4-FFF2-40B4-BE49-F238E27FC236}">
                <a16:creationId xmlns:a16="http://schemas.microsoft.com/office/drawing/2014/main" id="{F489D125-36C2-4580-9FF1-ACC5396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36738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O de forma equivalente con Minitab:</a:t>
            </a:r>
          </a:p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Graph / Probability Distribution Plot / View Probability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3FCE41B-CF69-44E0-8A8F-30EB193D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40050"/>
            <a:ext cx="505460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8E535547-D3CF-4A07-8D70-52896263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Distribución </a:t>
            </a:r>
            <a:r>
              <a:rPr lang="es-ES" altLang="es-ES" b="1" dirty="0"/>
              <a:t>N</a:t>
            </a:r>
            <a:r>
              <a:rPr lang="es" altLang="es-ES" b="1" dirty="0"/>
              <a:t>ormal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AABB88D8-4C27-43E4-B417-B6E68897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Aproximación </a:t>
            </a:r>
            <a:r>
              <a:rPr lang="es-ES" altLang="es-ES" b="1" dirty="0" err="1"/>
              <a:t>v.a.</a:t>
            </a:r>
            <a:r>
              <a:rPr lang="es-ES" altLang="es-ES" b="1" dirty="0"/>
              <a:t> </a:t>
            </a:r>
            <a:r>
              <a:rPr lang="es" altLang="es-ES" b="1" dirty="0"/>
              <a:t>Binomial por </a:t>
            </a:r>
            <a:r>
              <a:rPr lang="es-ES" altLang="es-ES" b="1" dirty="0" err="1"/>
              <a:t>v.a.</a:t>
            </a:r>
            <a:r>
              <a:rPr lang="es" altLang="es-ES" b="1" dirty="0"/>
              <a:t> Normal</a:t>
            </a: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95F26B1E-5C83-4E04-A6E6-3BE7CEF87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62038"/>
            <a:ext cx="87852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Aproximación de una </a:t>
            </a:r>
            <a:r>
              <a:rPr lang="es-ES" altLang="es-E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v.a.</a:t>
            </a:r>
            <a:r>
              <a:rPr lang="es-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Binomial por una </a:t>
            </a:r>
            <a:r>
              <a:rPr lang="es-ES" altLang="es-E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v.a.</a:t>
            </a:r>
            <a:r>
              <a:rPr lang="es-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Normal:</a:t>
            </a: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Si n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∞ entonces: B(n, p) ≈ N( n·p, √(n·p·(1-p)) 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Obs.: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la aproximación es tanto mejor cuando: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(a) mayor sea n,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(b) más cercano sea p 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0.5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altLang="es-ES" sz="1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400" dirty="0">
              <a:solidFill>
                <a:srgbClr val="0000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Corrección del medio punto: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 X ~ B(n, p) con n grande, entonces: P(a &lt;= X </a:t>
            </a:r>
            <a:r>
              <a:rPr lang="es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bin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&lt;= b) ≈ P(a-0.5 &lt; X </a:t>
            </a:r>
            <a:r>
              <a:rPr lang="es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nor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&lt; b+0.5)</a:t>
            </a:r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955BBAB8-2F0E-4F04-B63B-FFDF050E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0283C458-B057-493D-8A5F-B8C9F2D8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565400"/>
            <a:ext cx="45005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35CC91DE-8DA5-4D59-B59B-75CFC358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Aproximación </a:t>
            </a:r>
            <a:r>
              <a:rPr lang="es-ES" altLang="es-ES" b="1" dirty="0" err="1"/>
              <a:t>v.a.</a:t>
            </a:r>
            <a:r>
              <a:rPr lang="es-ES" altLang="es-ES" b="1" dirty="0"/>
              <a:t> </a:t>
            </a:r>
            <a:r>
              <a:rPr lang="es" altLang="es-ES" b="1" dirty="0"/>
              <a:t>Binomial por </a:t>
            </a:r>
            <a:r>
              <a:rPr lang="es-ES" altLang="es-ES" b="1" dirty="0" err="1"/>
              <a:t>v.a.</a:t>
            </a:r>
            <a:r>
              <a:rPr lang="es-ES" altLang="es-ES" b="1" dirty="0"/>
              <a:t> </a:t>
            </a:r>
            <a:r>
              <a:rPr lang="es" altLang="es-ES" b="1" dirty="0"/>
              <a:t>Normal</a:t>
            </a:r>
          </a:p>
        </p:txBody>
      </p:sp>
      <p:pic>
        <p:nvPicPr>
          <p:cNvPr id="14339" name="Picture 8">
            <a:extLst>
              <a:ext uri="{FF2B5EF4-FFF2-40B4-BE49-F238E27FC236}">
                <a16:creationId xmlns:a16="http://schemas.microsoft.com/office/drawing/2014/main" id="{7C4E2F67-F053-4195-99F0-C78594C7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765175"/>
            <a:ext cx="612616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>
            <a:extLst>
              <a:ext uri="{FF2B5EF4-FFF2-40B4-BE49-F238E27FC236}">
                <a16:creationId xmlns:a16="http://schemas.microsoft.com/office/drawing/2014/main" id="{8892424D-C269-4252-9B01-958F7DD4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852738"/>
            <a:ext cx="60833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269AC186-3FA7-4A3A-A008-20B0A7755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737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>
                <a:solidFill>
                  <a:srgbClr val="000099"/>
                </a:solidFill>
              </a:rPr>
              <a:t>Ejemplo: Aproximación de la ley Binomial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216AE2C4-2F61-426C-ADB0-B7A77F34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00213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Si X sigue una ley </a:t>
            </a:r>
            <a:r>
              <a:rPr lang="es-ES" altLang="es-ES" sz="2000">
                <a:solidFill>
                  <a:srgbClr val="000099"/>
                </a:solidFill>
              </a:rPr>
              <a:t>B</a:t>
            </a:r>
            <a:r>
              <a:rPr lang="es" altLang="es-ES" sz="2000">
                <a:solidFill>
                  <a:srgbClr val="000099"/>
                </a:solidFill>
              </a:rPr>
              <a:t>inomial </a:t>
            </a:r>
            <a:r>
              <a:rPr lang="es" altLang="es-ES" sz="2000" dirty="0">
                <a:solidFill>
                  <a:srgbClr val="000099"/>
                </a:solidFill>
              </a:rPr>
              <a:t>B(16, 0.5) puede aproximarse por Y 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~ </a:t>
            </a:r>
            <a:r>
              <a:rPr lang="es" altLang="es-ES" sz="2000" dirty="0">
                <a:solidFill>
                  <a:srgbClr val="000099"/>
                </a:solidFill>
              </a:rPr>
              <a:t>N(8, 2)</a:t>
            </a:r>
          </a:p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P( 8 ≤ X ≤ 9) = 0.196381 + 0.174561     P(7.5 &lt; Y &lt; 9.5) = 0.773373 - 0.401294</a:t>
            </a:r>
          </a:p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= 0.370942                                              = 0.372079</a:t>
            </a:r>
          </a:p>
        </p:txBody>
      </p:sp>
      <p:sp>
        <p:nvSpPr>
          <p:cNvPr id="14343" name="Line 12">
            <a:extLst>
              <a:ext uri="{FF2B5EF4-FFF2-40B4-BE49-F238E27FC236}">
                <a16:creationId xmlns:a16="http://schemas.microsoft.com/office/drawing/2014/main" id="{ED91616C-D7F7-41B6-8CF6-93FDC44D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336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pic>
        <p:nvPicPr>
          <p:cNvPr id="14344" name="Picture 13">
            <a:extLst>
              <a:ext uri="{FF2B5EF4-FFF2-40B4-BE49-F238E27FC236}">
                <a16:creationId xmlns:a16="http://schemas.microsoft.com/office/drawing/2014/main" id="{F4304001-306A-4DD4-9472-99C62FE0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271838"/>
            <a:ext cx="466248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4">
            <a:extLst>
              <a:ext uri="{FF2B5EF4-FFF2-40B4-BE49-F238E27FC236}">
                <a16:creationId xmlns:a16="http://schemas.microsoft.com/office/drawing/2014/main" id="{0AE14AB8-FD5A-4BD8-9B2C-5FD2E2BA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71838"/>
            <a:ext cx="4662487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7B51A1E0-8914-456D-9EF5-D6D83BA7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4927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Distribución </a:t>
            </a:r>
            <a:r>
              <a:rPr lang="es-ES" altLang="es-ES" b="1" dirty="0"/>
              <a:t>C</a:t>
            </a:r>
            <a:r>
              <a:rPr lang="es" altLang="es-ES" b="1" dirty="0"/>
              <a:t>hi cuadrado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4A2B109-65A9-47FE-B76C-9327128B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 dirty="0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5365" name="1 CuadroTexto">
            <a:extLst>
              <a:ext uri="{FF2B5EF4-FFF2-40B4-BE49-F238E27FC236}">
                <a16:creationId xmlns:a16="http://schemas.microsoft.com/office/drawing/2014/main" id="{638F5639-17ED-4F86-8EBC-40605F98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92263"/>
            <a:ext cx="5759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2400" dirty="0">
                <a:solidFill>
                  <a:srgbClr val="000099"/>
                </a:solidFill>
              </a:rPr>
              <a:t>1876, Friedrich Robert Helmert </a:t>
            </a:r>
            <a:br>
              <a:rPr lang="ca-ES" altLang="ca-ES" sz="2400" dirty="0">
                <a:solidFill>
                  <a:srgbClr val="000099"/>
                </a:solidFill>
              </a:rPr>
            </a:br>
            <a:r>
              <a:rPr lang="es" altLang="ca-ES" sz="2400" dirty="0">
                <a:solidFill>
                  <a:srgbClr val="000099"/>
                </a:solidFill>
              </a:rPr>
              <a:t>(1843-1917)</a:t>
            </a:r>
          </a:p>
          <a:p>
            <a:pPr algn="r" eaLnBrk="1" hangingPunct="1"/>
            <a:r>
              <a:rPr lang="es" altLang="ca-ES" sz="2400" dirty="0">
                <a:solidFill>
                  <a:srgbClr val="000099"/>
                </a:solidFill>
              </a:rPr>
              <a:t>1900, Karl Pearson (1857-1936)</a:t>
            </a:r>
          </a:p>
        </p:txBody>
      </p:sp>
      <p:pic>
        <p:nvPicPr>
          <p:cNvPr id="15366" name="Picture 6" descr="F-R Helmert 1.jpg">
            <a:extLst>
              <a:ext uri="{FF2B5EF4-FFF2-40B4-BE49-F238E27FC236}">
                <a16:creationId xmlns:a16="http://schemas.microsoft.com/office/drawing/2014/main" id="{FA773CA6-D55E-4A3C-90C3-48743293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93825"/>
            <a:ext cx="15621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Karl Pearson, 1912.jpg">
            <a:extLst>
              <a:ext uri="{FF2B5EF4-FFF2-40B4-BE49-F238E27FC236}">
                <a16:creationId xmlns:a16="http://schemas.microsoft.com/office/drawing/2014/main" id="{A19A43E7-3E0A-49E7-8B99-B47CFC75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1341438"/>
            <a:ext cx="13985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3E6CCFC-B149-4CEF-B505-1BCAE9D7C6DE}"/>
                  </a:ext>
                </a:extLst>
              </p:cNvPr>
              <p:cNvSpPr txBox="1"/>
              <p:nvPr/>
            </p:nvSpPr>
            <p:spPr>
              <a:xfrm>
                <a:off x="251520" y="3489970"/>
                <a:ext cx="886331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>
                    <a:solidFill>
                      <a:srgbClr val="000099"/>
                    </a:solidFill>
                  </a:rPr>
                  <a:t>Sean </a:t>
                </a:r>
                <a:r>
                  <a:rPr lang="ca-ES" dirty="0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ca-ES" dirty="0">
                    <a:solidFill>
                      <a:srgbClr val="FF0000"/>
                    </a:solidFill>
                  </a:rPr>
                  <a:t>... </a:t>
                </a:r>
                <a:r>
                  <a:rPr lang="ca-ES" dirty="0" err="1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ca-ES" dirty="0">
                    <a:solidFill>
                      <a:srgbClr val="000099"/>
                    </a:solidFill>
                  </a:rPr>
                  <a:t> variables </a:t>
                </a:r>
                <a:r>
                  <a:rPr lang="ca-ES" dirty="0" err="1">
                    <a:solidFill>
                      <a:srgbClr val="000099"/>
                    </a:solidFill>
                  </a:rPr>
                  <a:t>aleatorias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 err="1">
                    <a:solidFill>
                      <a:srgbClr val="000099"/>
                    </a:solidFill>
                  </a:rPr>
                  <a:t>independientes</a:t>
                </a:r>
                <a:r>
                  <a:rPr lang="ca-ES" dirty="0">
                    <a:solidFill>
                      <a:srgbClr val="000099"/>
                    </a:solidFill>
                  </a:rPr>
                  <a:t> con </a:t>
                </a:r>
                <a:r>
                  <a:rPr lang="ca-ES" dirty="0" err="1">
                    <a:solidFill>
                      <a:srgbClr val="000099"/>
                    </a:solidFill>
                  </a:rPr>
                  <a:t>distribución</a:t>
                </a:r>
                <a:r>
                  <a:rPr lang="ca-ES" dirty="0">
                    <a:solidFill>
                      <a:srgbClr val="000099"/>
                    </a:solidFill>
                  </a:rPr>
                  <a:t> </a:t>
                </a:r>
                <a:r>
                  <a:rPr lang="ca-ES" dirty="0">
                    <a:solidFill>
                      <a:srgbClr val="FF0000"/>
                    </a:solidFill>
                  </a:rPr>
                  <a:t>N(0,1)</a:t>
                </a: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 err="1">
                    <a:solidFill>
                      <a:srgbClr val="000099"/>
                    </a:solidFill>
                  </a:rPr>
                  <a:t>Consideremos</a:t>
                </a:r>
                <a:r>
                  <a:rPr lang="ca-ES" dirty="0">
                    <a:solidFill>
                      <a:srgbClr val="000099"/>
                    </a:solidFill>
                  </a:rPr>
                  <a:t> la variable </a:t>
                </a:r>
                <a:r>
                  <a:rPr lang="es-ES" dirty="0">
                    <a:solidFill>
                      <a:srgbClr val="000099"/>
                    </a:solidFill>
                  </a:rPr>
                  <a:t>aleatoria</a:t>
                </a:r>
                <a:r>
                  <a:rPr lang="ca-ES" dirty="0">
                    <a:solidFill>
                      <a:srgbClr val="FF0000"/>
                    </a:solidFill>
                  </a:rPr>
                  <a:t> (X</a:t>
                </a:r>
                <a:r>
                  <a:rPr lang="ca-E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ca-ES" dirty="0">
                    <a:solidFill>
                      <a:srgbClr val="FF0000"/>
                    </a:solidFill>
                  </a:rPr>
                  <a:t>)</a:t>
                </a:r>
                <a:r>
                  <a:rPr lang="ca-E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ca-ES" dirty="0">
                    <a:solidFill>
                      <a:srgbClr val="FF0000"/>
                    </a:solidFill>
                  </a:rPr>
                  <a:t>+...+(</a:t>
                </a:r>
                <a:r>
                  <a:rPr lang="ca-ES" dirty="0" err="1">
                    <a:solidFill>
                      <a:srgbClr val="FF0000"/>
                    </a:solidFill>
                  </a:rPr>
                  <a:t>X</a:t>
                </a:r>
                <a:r>
                  <a:rPr lang="ca-E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ca-ES" dirty="0">
                    <a:solidFill>
                      <a:srgbClr val="FF0000"/>
                    </a:solidFill>
                  </a:rPr>
                  <a:t>)</a:t>
                </a:r>
                <a:r>
                  <a:rPr lang="ca-ES" baseline="30000" dirty="0">
                    <a:solidFill>
                      <a:srgbClr val="FF0000"/>
                    </a:solidFill>
                  </a:rPr>
                  <a:t>2</a:t>
                </a: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>
                    <a:solidFill>
                      <a:srgbClr val="000099"/>
                    </a:solidFill>
                  </a:rPr>
                  <a:t>La </a:t>
                </a:r>
                <a:r>
                  <a:rPr lang="ca-ES" dirty="0" err="1">
                    <a:solidFill>
                      <a:srgbClr val="000099"/>
                    </a:solidFill>
                  </a:rPr>
                  <a:t>ley</a:t>
                </a:r>
                <a:r>
                  <a:rPr lang="ca-ES" dirty="0">
                    <a:solidFill>
                      <a:srgbClr val="000099"/>
                    </a:solidFill>
                  </a:rPr>
                  <a:t> que </a:t>
                </a:r>
                <a:r>
                  <a:rPr lang="ca-ES" dirty="0" err="1">
                    <a:solidFill>
                      <a:srgbClr val="000099"/>
                    </a:solidFill>
                  </a:rPr>
                  <a:t>sigue</a:t>
                </a:r>
                <a:r>
                  <a:rPr lang="ca-ES" dirty="0">
                    <a:solidFill>
                      <a:srgbClr val="000099"/>
                    </a:solidFill>
                  </a:rPr>
                  <a:t> esta variable se denomina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a-E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a-E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a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ca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dirty="0">
                    <a:solidFill>
                      <a:srgbClr val="000099"/>
                    </a:solidFill>
                  </a:rPr>
                  <a:t>El número</a:t>
                </a:r>
                <a:r>
                  <a:rPr lang="ca-ES" dirty="0">
                    <a:solidFill>
                      <a:srgbClr val="FF0000"/>
                    </a:solidFill>
                  </a:rPr>
                  <a:t> n </a:t>
                </a:r>
                <a:r>
                  <a:rPr lang="ca-ES" dirty="0">
                    <a:solidFill>
                      <a:srgbClr val="000099"/>
                    </a:solidFill>
                  </a:rPr>
                  <a:t>se denomina</a:t>
                </a:r>
                <a:r>
                  <a:rPr lang="ca-ES" dirty="0">
                    <a:solidFill>
                      <a:srgbClr val="FF0000"/>
                    </a:solidFill>
                  </a:rPr>
                  <a:t> </a:t>
                </a:r>
                <a:r>
                  <a:rPr lang="ca-ES" dirty="0" err="1">
                    <a:solidFill>
                      <a:srgbClr val="FF0000"/>
                    </a:solidFill>
                  </a:rPr>
                  <a:t>grados</a:t>
                </a:r>
                <a:r>
                  <a:rPr lang="ca-ES" dirty="0">
                    <a:solidFill>
                      <a:srgbClr val="FF0000"/>
                    </a:solidFill>
                  </a:rPr>
                  <a:t> de </a:t>
                </a:r>
                <a:r>
                  <a:rPr lang="ca-ES" dirty="0" err="1">
                    <a:solidFill>
                      <a:srgbClr val="FF0000"/>
                    </a:solidFill>
                  </a:rPr>
                  <a:t>libertad</a:t>
                </a:r>
                <a:endParaRPr lang="ca-ES" dirty="0">
                  <a:solidFill>
                    <a:srgbClr val="FF0000"/>
                  </a:solidFill>
                </a:endParaRPr>
              </a:p>
              <a:p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3E6CCFC-B149-4CEF-B505-1BCAE9D7C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89970"/>
                <a:ext cx="8863310" cy="3539430"/>
              </a:xfrm>
              <a:prstGeom prst="rect">
                <a:avLst/>
              </a:prstGeom>
              <a:blipFill>
                <a:blip r:embed="rId6"/>
                <a:stretch>
                  <a:fillRect l="-1169" t="-18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6EBFB96-649E-4155-9C53-13C47CAE5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04583"/>
              </p:ext>
            </p:extLst>
          </p:nvPr>
        </p:nvGraphicFramePr>
        <p:xfrm>
          <a:off x="4514850" y="2193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2193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01E69F3E-6E93-48E1-91A6-7CF055F4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Distribución </a:t>
            </a:r>
            <a:r>
              <a:rPr lang="es-ES" altLang="es-ES" b="1" dirty="0"/>
              <a:t>C</a:t>
            </a:r>
            <a:r>
              <a:rPr lang="es" altLang="es-ES" b="1" dirty="0"/>
              <a:t>hi cuadrado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A0E9473C-83FB-4485-9988-94BB6996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pic>
        <p:nvPicPr>
          <p:cNvPr id="16389" name="Picture 7" descr="Chi-square pdf.svg">
            <a:extLst>
              <a:ext uri="{FF2B5EF4-FFF2-40B4-BE49-F238E27FC236}">
                <a16:creationId xmlns:a16="http://schemas.microsoft.com/office/drawing/2014/main" id="{FFB60C4A-18DF-4962-8ABE-3D331AF3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81150"/>
            <a:ext cx="504031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D299C46-A740-43DD-84F0-651B5DA681FD}"/>
                  </a:ext>
                </a:extLst>
              </p:cNvPr>
              <p:cNvSpPr txBox="1"/>
              <p:nvPr/>
            </p:nvSpPr>
            <p:spPr>
              <a:xfrm>
                <a:off x="179388" y="1068388"/>
                <a:ext cx="878522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sz="2400" dirty="0">
                    <a:solidFill>
                      <a:srgbClr val="000099"/>
                    </a:solidFill>
                  </a:rPr>
                  <a:t>Las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rgbClr val="000099"/>
                    </a:solidFill>
                  </a:rPr>
                  <a:t> son una </a:t>
                </a:r>
                <a:r>
                  <a:rPr lang="ca-ES" sz="2400" dirty="0" err="1">
                    <a:solidFill>
                      <a:srgbClr val="000099"/>
                    </a:solidFill>
                  </a:rPr>
                  <a:t>familia</a:t>
                </a:r>
                <a:r>
                  <a:rPr lang="ca-ES" sz="2400" dirty="0">
                    <a:solidFill>
                      <a:srgbClr val="000099"/>
                    </a:solidFill>
                  </a:rPr>
                  <a:t> de </a:t>
                </a:r>
                <a:r>
                  <a:rPr lang="ca-ES" sz="2400" dirty="0" err="1">
                    <a:solidFill>
                      <a:srgbClr val="000099"/>
                    </a:solidFill>
                  </a:rPr>
                  <a:t>distribuciones</a:t>
                </a:r>
                <a:endParaRPr lang="ca-ES" sz="2400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>
                  <a:spcBef>
                    <a:spcPts val="0"/>
                  </a:spcBef>
                  <a:buClr>
                    <a:srgbClr val="FF0000"/>
                  </a:buClr>
                </a:pPr>
                <a:br>
                  <a:rPr lang="ca-ES" dirty="0">
                    <a:solidFill>
                      <a:srgbClr val="000099"/>
                    </a:solidFill>
                  </a:rPr>
                </a:br>
                <a:endParaRPr lang="ca-ES" dirty="0">
                  <a:solidFill>
                    <a:srgbClr val="000099"/>
                  </a:solidFill>
                </a:endParaRPr>
              </a:p>
              <a:p>
                <a:pPr>
                  <a:spcBef>
                    <a:spcPts val="0"/>
                  </a:spcBef>
                  <a:buClr>
                    <a:srgbClr val="FF0000"/>
                  </a:buClr>
                </a:pPr>
                <a:endParaRPr lang="ca-ES" dirty="0">
                  <a:solidFill>
                    <a:srgbClr val="000099"/>
                  </a:solidFill>
                </a:endParaRPr>
              </a:p>
              <a:p>
                <a:pPr marL="457200" indent="-457200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sz="2400" dirty="0" err="1">
                    <a:solidFill>
                      <a:srgbClr val="000099"/>
                    </a:solidFill>
                  </a:rPr>
                  <a:t>Propiedades</a:t>
                </a:r>
                <a:r>
                  <a:rPr lang="ca-ES" dirty="0">
                    <a:solidFill>
                      <a:srgbClr val="000099"/>
                    </a:solidFill>
                  </a:rPr>
                  <a:t>:</a:t>
                </a: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sz="2000" dirty="0">
                    <a:solidFill>
                      <a:srgbClr val="FF0000"/>
                    </a:solidFill>
                  </a:rPr>
                  <a:t>No son </a:t>
                </a:r>
                <a:r>
                  <a:rPr lang="ca-ES" sz="2000" dirty="0" err="1">
                    <a:solidFill>
                      <a:srgbClr val="FF0000"/>
                    </a:solidFill>
                  </a:rPr>
                  <a:t>simétricas</a:t>
                </a:r>
                <a:r>
                  <a:rPr lang="ca-ES" sz="20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a-E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a-ES" sz="2000" b="0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ca-ES" sz="2000" b="0" dirty="0">
                    <a:solidFill>
                      <a:srgbClr val="000099"/>
                    </a:solidFill>
                  </a:rPr>
                  <a:t>Cada Chi </a:t>
                </a:r>
                <a:r>
                  <a:rPr lang="ca-ES" sz="2000" b="0" dirty="0" err="1">
                    <a:solidFill>
                      <a:srgbClr val="000099"/>
                    </a:solidFill>
                  </a:rPr>
                  <a:t>cuadrado</a:t>
                </a:r>
                <a:r>
                  <a:rPr lang="ca-ES" sz="2000" b="0" dirty="0">
                    <a:solidFill>
                      <a:srgbClr val="000099"/>
                    </a:solidFill>
                  </a:rPr>
                  <a:t> queda definida por </a:t>
                </a:r>
                <a:r>
                  <a:rPr lang="ca-ES" sz="2000" b="0" dirty="0" err="1">
                    <a:solidFill>
                      <a:srgbClr val="000099"/>
                    </a:solidFill>
                  </a:rPr>
                  <a:t>sus</a:t>
                </a:r>
                <a:r>
                  <a:rPr lang="ca-ES" sz="2000" b="0" dirty="0">
                    <a:solidFill>
                      <a:srgbClr val="000099"/>
                    </a:solidFill>
                  </a:rPr>
                  <a:t> </a:t>
                </a:r>
                <a:r>
                  <a:rPr lang="ca-ES" sz="2000" b="0" dirty="0">
                    <a:solidFill>
                      <a:srgbClr val="FF0000"/>
                    </a:solidFill>
                  </a:rPr>
                  <a:t>n = </a:t>
                </a:r>
                <a:r>
                  <a:rPr lang="ca-ES" sz="2000" b="0" dirty="0" err="1">
                    <a:solidFill>
                      <a:srgbClr val="FF0000"/>
                    </a:solidFill>
                  </a:rPr>
                  <a:t>grados</a:t>
                </a:r>
                <a:r>
                  <a:rPr lang="ca-ES" sz="2000" b="0" dirty="0">
                    <a:solidFill>
                      <a:srgbClr val="FF0000"/>
                    </a:solidFill>
                  </a:rPr>
                  <a:t> de </a:t>
                </a:r>
                <a:r>
                  <a:rPr lang="ca-ES" sz="2000" b="0" dirty="0" err="1">
                    <a:solidFill>
                      <a:srgbClr val="FF0000"/>
                    </a:solidFill>
                  </a:rPr>
                  <a:t>libertad</a:t>
                </a:r>
                <a:endParaRPr lang="ca-ES" sz="2000" b="0" dirty="0">
                  <a:solidFill>
                    <a:srgbClr val="FF0000"/>
                  </a:solidFill>
                </a:endParaRPr>
              </a:p>
              <a:p>
                <a:pPr marL="914400" lvl="1" indent="-457200"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a-E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a-E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ca-E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s-ES" sz="20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D299C46-A740-43DD-84F0-651B5DA6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1068388"/>
                <a:ext cx="8785224" cy="5262979"/>
              </a:xfrm>
              <a:prstGeom prst="rect">
                <a:avLst/>
              </a:prstGeom>
              <a:blipFill>
                <a:blip r:embed="rId4"/>
                <a:stretch>
                  <a:fillRect l="-902" t="-810" b="-9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51B4468F-8391-43CF-B005-7C4D9AF8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Distribución </a:t>
            </a:r>
            <a:r>
              <a:rPr lang="es-ES" altLang="es-ES" b="1" dirty="0"/>
              <a:t>C</a:t>
            </a:r>
            <a:r>
              <a:rPr lang="es" altLang="es-ES" b="1" dirty="0"/>
              <a:t>hi cuadrado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5478ADA3-A150-4A25-B621-3A38728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792068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 dirty="0">
                <a:solidFill>
                  <a:srgbClr val="000099"/>
                </a:solidFill>
              </a:rPr>
              <a:t>Ejemplo</a:t>
            </a:r>
            <a:r>
              <a:rPr lang="es" altLang="es-ES" dirty="0">
                <a:solidFill>
                  <a:srgbClr val="000099"/>
                </a:solidFill>
              </a:rPr>
              <a:t>: </a:t>
            </a:r>
            <a:r>
              <a:rPr lang="es" altLang="es-ES" sz="2000" dirty="0">
                <a:solidFill>
                  <a:srgbClr val="000099"/>
                </a:solidFill>
              </a:rPr>
              <a:t>Sea X una variable aleatoria que sigue una ley </a:t>
            </a:r>
            <a:r>
              <a:rPr lang="es-ES" altLang="es-ES" sz="2000" dirty="0">
                <a:solidFill>
                  <a:srgbClr val="000099"/>
                </a:solidFill>
              </a:rPr>
              <a:t>C</a:t>
            </a:r>
            <a:r>
              <a:rPr lang="es" altLang="es-ES" sz="2000" dirty="0">
                <a:solidFill>
                  <a:srgbClr val="000099"/>
                </a:solidFill>
              </a:rPr>
              <a:t>hi cuadrado con 8 grad</a:t>
            </a:r>
            <a:r>
              <a:rPr lang="es-ES" altLang="es-ES" sz="2000" dirty="0">
                <a:solidFill>
                  <a:srgbClr val="000099"/>
                </a:solidFill>
              </a:rPr>
              <a:t>o</a:t>
            </a:r>
            <a:r>
              <a:rPr lang="es" altLang="es-ES" sz="2000" dirty="0">
                <a:solidFill>
                  <a:srgbClr val="000099"/>
                </a:solidFill>
              </a:rPr>
              <a:t>s de libertad. Calculamos: P(X &lt; 5) = 0.24242</a:t>
            </a:r>
            <a:endParaRPr lang="ca-ES" altLang="es-ES" dirty="0">
              <a:solidFill>
                <a:srgbClr val="000099"/>
              </a:solidFill>
            </a:endParaRP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A3EB7CC3-528C-42A5-8B23-1E6B6670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55451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8">
            <a:extLst>
              <a:ext uri="{FF2B5EF4-FFF2-40B4-BE49-F238E27FC236}">
                <a16:creationId xmlns:a16="http://schemas.microsoft.com/office/drawing/2014/main" id="{A281095C-502A-4114-B9C5-14299722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015038"/>
            <a:ext cx="891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2000" u="sng">
                <a:hlinkClick r:id="rId4"/>
              </a:rPr>
              <a:t>https://homepage.divms.uiowa.edu/~mbognar/applets/chisq.html</a:t>
            </a:r>
            <a:r>
              <a:rPr lang="es" altLang="es-ES" sz="2000"/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3EAC2572-B02D-4A47-AF53-48E23A0F0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t-Student</a:t>
            </a: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517A4E41-1002-4EF7-B7B1-5FF47B58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4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lvl="4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Las </a:t>
            </a:r>
            <a:r>
              <a:rPr lang="es" altLang="es-ES" sz="2400" dirty="0">
                <a:solidFill>
                  <a:srgbClr val="FF0000"/>
                </a:solidFill>
                <a:cs typeface="Times New Roman" pitchFamily="18" charset="0"/>
              </a:rPr>
              <a:t>t-Student, </a:t>
            </a: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son una familia de distribuciones, propuestas por William </a:t>
            </a:r>
            <a:r>
              <a:rPr lang="es" altLang="es-ES" sz="2400" dirty="0" err="1">
                <a:solidFill>
                  <a:srgbClr val="000099"/>
                </a:solidFill>
                <a:cs typeface="Times New Roman" pitchFamily="18" charset="0"/>
              </a:rPr>
              <a:t>Sealey </a:t>
            </a: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Gosset (1876-1937)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Propiedades:</a:t>
            </a:r>
          </a:p>
          <a:p>
            <a:pPr marL="355600" lvl="1" indent="-166688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</a:rPr>
              <a:t>Cada t-Student, </a:t>
            </a:r>
            <a:r>
              <a:rPr lang="es" altLang="es-ES" sz="2000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s" altLang="es-ES" sz="2000" baseline="-25000" dirty="0">
                <a:solidFill>
                  <a:srgbClr val="FF0000"/>
                </a:solidFill>
                <a:cs typeface="Times New Roman" pitchFamily="18" charset="0"/>
              </a:rPr>
              <a:t>n </a:t>
            </a:r>
            <a:r>
              <a:rPr lang="es" altLang="es-ES" sz="2000" dirty="0">
                <a:solidFill>
                  <a:srgbClr val="000099"/>
                </a:solidFill>
              </a:rPr>
              <a:t>, </a:t>
            </a:r>
            <a:r>
              <a:rPr lang="es-ES" altLang="es-ES" sz="2000" dirty="0">
                <a:solidFill>
                  <a:srgbClr val="000099"/>
                </a:solidFill>
                <a:cs typeface="Times New Roman" pitchFamily="18" charset="0"/>
              </a:rPr>
              <a:t>se</a:t>
            </a: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</a:rPr>
              <a:t> defin</a:t>
            </a:r>
            <a:r>
              <a:rPr lang="es-ES" altLang="es-ES" sz="2000" dirty="0">
                <a:solidFill>
                  <a:srgbClr val="000099"/>
                </a:solidFill>
                <a:cs typeface="Times New Roman" pitchFamily="18" charset="0"/>
              </a:rPr>
              <a:t>e por</a:t>
            </a:r>
            <a:endParaRPr lang="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355600" lvl="1" indent="-166688" eaLnBrk="1" hangingPunct="1">
              <a:buClr>
                <a:srgbClr val="FF0000"/>
              </a:buClr>
              <a:defRPr/>
            </a:pP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</a:rPr>
              <a:t>	el parámetro </a:t>
            </a:r>
            <a:r>
              <a:rPr lang="es" altLang="es-ES" sz="2000" dirty="0">
                <a:solidFill>
                  <a:srgbClr val="FF0000"/>
                </a:solidFill>
                <a:cs typeface="Times New Roman" pitchFamily="18" charset="0"/>
              </a:rPr>
              <a:t>n = grados de libertad</a:t>
            </a:r>
          </a:p>
          <a:p>
            <a:pPr marL="358775" lvl="1" indent="-169863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000" dirty="0">
                <a:solidFill>
                  <a:srgbClr val="000099"/>
                </a:solidFill>
                <a:sym typeface="Wingdings" pitchFamily="2" charset="2"/>
              </a:rPr>
              <a:t>Son </a:t>
            </a:r>
            <a:r>
              <a:rPr lang="es" altLang="es-ES" sz="2000" dirty="0">
                <a:solidFill>
                  <a:srgbClr val="FF0000"/>
                </a:solidFill>
                <a:sym typeface="Wingdings" pitchFamily="2" charset="2"/>
              </a:rPr>
              <a:t>simétricas </a:t>
            </a:r>
            <a:r>
              <a:rPr lang="es" altLang="es-ES" sz="2000" dirty="0">
                <a:solidFill>
                  <a:srgbClr val="000099"/>
                </a:solidFill>
                <a:sym typeface="Wingdings" pitchFamily="2" charset="2"/>
              </a:rPr>
              <a:t>respecto de la</a:t>
            </a:r>
          </a:p>
          <a:p>
            <a:pPr marL="358775" lvl="1" indent="-169863" eaLnBrk="1" hangingPunct="1">
              <a:buClr>
                <a:srgbClr val="FF0000"/>
              </a:buClr>
              <a:defRPr/>
            </a:pPr>
            <a:r>
              <a:rPr lang="es" altLang="es-ES" sz="2000" dirty="0">
                <a:solidFill>
                  <a:srgbClr val="000099"/>
                </a:solidFill>
                <a:sym typeface="Wingdings" pitchFamily="2" charset="2"/>
              </a:rPr>
              <a:t>	su media, el </a:t>
            </a:r>
            <a:r>
              <a:rPr lang="es" altLang="es-ES" sz="2000" dirty="0">
                <a:solidFill>
                  <a:schemeClr val="tx1"/>
                </a:solidFill>
                <a:sym typeface="Wingdings" pitchFamily="2" charset="2"/>
              </a:rPr>
              <a:t>0 </a:t>
            </a:r>
            <a:r>
              <a:rPr lang="es" altLang="es-ES" sz="2000" dirty="0">
                <a:solidFill>
                  <a:srgbClr val="000099"/>
                </a:solidFill>
                <a:sym typeface="Wingdings" pitchFamily="2" charset="2"/>
              </a:rPr>
              <a:t>y</a:t>
            </a:r>
            <a:endParaRPr lang="ca-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188913" lvl="1" indent="0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000" dirty="0">
                <a:solidFill>
                  <a:srgbClr val="FF0000"/>
                </a:solidFill>
                <a:cs typeface="Times New Roman" pitchFamily="18" charset="0"/>
              </a:rPr>
              <a:t> Aproximación por una </a:t>
            </a:r>
            <a:r>
              <a:rPr lang="es-ES" altLang="es-ES" sz="200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s" altLang="es-ES" sz="2000">
                <a:solidFill>
                  <a:srgbClr val="FF0000"/>
                </a:solidFill>
                <a:cs typeface="Times New Roman" pitchFamily="18" charset="0"/>
              </a:rPr>
              <a:t>ormal</a:t>
            </a:r>
            <a:r>
              <a:rPr lang="es" altLang="es-ES" sz="20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ca-ES" altLang="es-ES" sz="2000" dirty="0">
              <a:solidFill>
                <a:srgbClr val="000099"/>
              </a:solidFill>
              <a:cs typeface="Times New Roman" pitchFamily="18" charset="0"/>
            </a:endParaRPr>
          </a:p>
          <a:p>
            <a:pPr marL="188913" lvl="1" indent="0" eaLnBrk="1" hangingPunct="1">
              <a:buClr>
                <a:srgbClr val="FF0000"/>
              </a:buClr>
              <a:defRPr/>
            </a:pP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</a:rPr>
              <a:t>si n </a:t>
            </a: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 ∞ entonces </a:t>
            </a:r>
            <a:r>
              <a:rPr lang="es" altLang="es-ES" sz="2000" dirty="0" err="1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t </a:t>
            </a:r>
            <a:r>
              <a:rPr lang="es" altLang="es-ES" sz="2000" baseline="-25000" dirty="0" err="1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n </a:t>
            </a:r>
            <a:r>
              <a:rPr lang="es" altLang="es-ES" sz="2000" dirty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≈ N(0, 1)</a:t>
            </a:r>
            <a:endParaRPr lang="ca-ES" altLang="es-ES" sz="2000" dirty="0">
              <a:solidFill>
                <a:schemeClr val="tx1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6426412C-EC0A-48B7-9AD8-DD4B63B3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 dirty="0">
                <a:solidFill>
                  <a:srgbClr val="000099"/>
                </a:solidFill>
              </a:rPr>
              <a:t>(Continúa)</a:t>
            </a:r>
          </a:p>
        </p:txBody>
      </p:sp>
      <p:graphicFrame>
        <p:nvGraphicFramePr>
          <p:cNvPr id="18437" name="Object 10">
            <a:extLst>
              <a:ext uri="{FF2B5EF4-FFF2-40B4-BE49-F238E27FC236}">
                <a16:creationId xmlns:a16="http://schemas.microsoft.com/office/drawing/2014/main" id="{9F9F9373-D7DC-46ED-9A44-2813C470C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77277"/>
              </p:ext>
            </p:extLst>
          </p:nvPr>
        </p:nvGraphicFramePr>
        <p:xfrm>
          <a:off x="2483768" y="5025231"/>
          <a:ext cx="1295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cuación" r:id="rId4" imgW="812447" imgH="444307" progId="Equation.3">
                  <p:embed/>
                </p:oleObj>
              </mc:Choice>
              <mc:Fallback>
                <p:oleObj name="Ecuación" r:id="rId4" imgW="812447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25231"/>
                        <a:ext cx="1295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10" descr="Funció de densidad de probabilitat">
            <a:extLst>
              <a:ext uri="{FF2B5EF4-FFF2-40B4-BE49-F238E27FC236}">
                <a16:creationId xmlns:a16="http://schemas.microsoft.com/office/drawing/2014/main" id="{16F4A3EF-1CD1-42BA-95FE-A71B2404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6" y="2492375"/>
            <a:ext cx="448468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William Sealy Gosset.jpg">
            <a:extLst>
              <a:ext uri="{FF2B5EF4-FFF2-40B4-BE49-F238E27FC236}">
                <a16:creationId xmlns:a16="http://schemas.microsoft.com/office/drawing/2014/main" id="{CCC5A50E-5E7C-42C4-9C2D-81398B09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2038"/>
            <a:ext cx="1390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1 Rectángulo">
            <a:extLst>
              <a:ext uri="{FF2B5EF4-FFF2-40B4-BE49-F238E27FC236}">
                <a16:creationId xmlns:a16="http://schemas.microsoft.com/office/drawing/2014/main" id="{C5F4A9DB-F10B-4009-A9FF-B36BE68C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092825"/>
            <a:ext cx="531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800">
                <a:solidFill>
                  <a:srgbClr val="000099"/>
                </a:solidFill>
              </a:rPr>
              <a:t>(https://www.geogebra.org/m/xp7A3A53)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289253CB-329B-4477-B57C-CA574C79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t-Student</a:t>
            </a:r>
          </a:p>
        </p:txBody>
      </p:sp>
      <p:sp>
        <p:nvSpPr>
          <p:cNvPr id="19459" name="Text Box 8">
            <a:extLst>
              <a:ext uri="{FF2B5EF4-FFF2-40B4-BE49-F238E27FC236}">
                <a16:creationId xmlns:a16="http://schemas.microsoft.com/office/drawing/2014/main" id="{8E911016-8157-4FF7-A0CA-05806ADF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8038F3EC-EC24-4BB0-A568-4DBEAD84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>
                <a:solidFill>
                  <a:srgbClr val="000099"/>
                </a:solidFill>
              </a:rPr>
              <a:t>La t-Student y la distribución Normal(0,1)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F24FC749-6F75-4C24-9F87-D590F30D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6784" r="31682"/>
          <a:stretch>
            <a:fillRect/>
          </a:stretch>
        </p:blipFill>
        <p:spPr bwMode="auto">
          <a:xfrm>
            <a:off x="130175" y="1557338"/>
            <a:ext cx="26416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0168A1F1-1F13-4428-BA9C-E0A33223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6416" r="32056" b="2844"/>
          <a:stretch>
            <a:fillRect/>
          </a:stretch>
        </p:blipFill>
        <p:spPr bwMode="auto">
          <a:xfrm>
            <a:off x="3106738" y="1628775"/>
            <a:ext cx="2617787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0588C0A9-3264-463E-B4B2-F9FFBCDF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7916" r="32027" b="-841"/>
          <a:stretch>
            <a:fillRect/>
          </a:stretch>
        </p:blipFill>
        <p:spPr bwMode="auto">
          <a:xfrm>
            <a:off x="6061075" y="1628775"/>
            <a:ext cx="2687638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5">
            <a:extLst>
              <a:ext uri="{FF2B5EF4-FFF2-40B4-BE49-F238E27FC236}">
                <a16:creationId xmlns:a16="http://schemas.microsoft.com/office/drawing/2014/main" id="{1E448CC2-EA0C-4F31-AECC-A68F4FEA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7349" r="32281"/>
          <a:stretch>
            <a:fillRect/>
          </a:stretch>
        </p:blipFill>
        <p:spPr bwMode="auto">
          <a:xfrm>
            <a:off x="107950" y="4005263"/>
            <a:ext cx="26416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6">
            <a:extLst>
              <a:ext uri="{FF2B5EF4-FFF2-40B4-BE49-F238E27FC236}">
                <a16:creationId xmlns:a16="http://schemas.microsoft.com/office/drawing/2014/main" id="{3EB44CEE-B499-4801-98B7-8FD2EBC8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6865" r="32259" b="3607"/>
          <a:stretch>
            <a:fillRect/>
          </a:stretch>
        </p:blipFill>
        <p:spPr bwMode="auto">
          <a:xfrm>
            <a:off x="3094038" y="4049713"/>
            <a:ext cx="2630487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1 CuadroTexto">
            <a:extLst>
              <a:ext uri="{FF2B5EF4-FFF2-40B4-BE49-F238E27FC236}">
                <a16:creationId xmlns:a16="http://schemas.microsoft.com/office/drawing/2014/main" id="{9C013A57-248A-4ACD-BE55-C043FEF5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51038"/>
            <a:ext cx="88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n=5</a:t>
            </a:r>
          </a:p>
        </p:txBody>
      </p:sp>
      <p:sp>
        <p:nvSpPr>
          <p:cNvPr id="19467" name="10 CuadroTexto">
            <a:extLst>
              <a:ext uri="{FF2B5EF4-FFF2-40B4-BE49-F238E27FC236}">
                <a16:creationId xmlns:a16="http://schemas.microsoft.com/office/drawing/2014/main" id="{E932557D-B4A6-4F1F-8CEE-FDF68E9A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916113"/>
            <a:ext cx="882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n=1</a:t>
            </a:r>
          </a:p>
        </p:txBody>
      </p:sp>
      <p:sp>
        <p:nvSpPr>
          <p:cNvPr id="19468" name="11 CuadroTexto">
            <a:extLst>
              <a:ext uri="{FF2B5EF4-FFF2-40B4-BE49-F238E27FC236}">
                <a16:creationId xmlns:a16="http://schemas.microsoft.com/office/drawing/2014/main" id="{64816BA3-1063-4A7C-9827-5A4366E6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46575"/>
            <a:ext cx="1082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n=20</a:t>
            </a:r>
          </a:p>
        </p:txBody>
      </p:sp>
      <p:sp>
        <p:nvSpPr>
          <p:cNvPr id="19469" name="12 CuadroTexto">
            <a:extLst>
              <a:ext uri="{FF2B5EF4-FFF2-40B4-BE49-F238E27FC236}">
                <a16:creationId xmlns:a16="http://schemas.microsoft.com/office/drawing/2014/main" id="{8B841860-736D-4DD0-9AF5-FEFD52BD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198913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n=10</a:t>
            </a:r>
          </a:p>
        </p:txBody>
      </p:sp>
      <p:sp>
        <p:nvSpPr>
          <p:cNvPr id="19470" name="13 CuadroTexto">
            <a:extLst>
              <a:ext uri="{FF2B5EF4-FFF2-40B4-BE49-F238E27FC236}">
                <a16:creationId xmlns:a16="http://schemas.microsoft.com/office/drawing/2014/main" id="{3AA0E79B-FC68-48F0-A0FF-8F4F5B54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434498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n=30</a:t>
            </a:r>
          </a:p>
        </p:txBody>
      </p:sp>
      <p:pic>
        <p:nvPicPr>
          <p:cNvPr id="19471" name="Picture 16" descr="What is a t-score? | Socratic">
            <a:extLst>
              <a:ext uri="{FF2B5EF4-FFF2-40B4-BE49-F238E27FC236}">
                <a16:creationId xmlns:a16="http://schemas.microsoft.com/office/drawing/2014/main" id="{0DF25CA1-AA2F-4046-8C82-D1E52589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9100"/>
            <a:ext cx="33131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732AE2C7-5B75-44FC-B2D0-0A78329C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t-Student</a:t>
            </a:r>
          </a:p>
        </p:txBody>
      </p:sp>
      <p:pic>
        <p:nvPicPr>
          <p:cNvPr id="20483" name="Picture 9">
            <a:extLst>
              <a:ext uri="{FF2B5EF4-FFF2-40B4-BE49-F238E27FC236}">
                <a16:creationId xmlns:a16="http://schemas.microsoft.com/office/drawing/2014/main" id="{B0CF4F28-D203-4D97-BE31-F6CB240D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836613"/>
            <a:ext cx="4467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>
            <a:extLst>
              <a:ext uri="{FF2B5EF4-FFF2-40B4-BE49-F238E27FC236}">
                <a16:creationId xmlns:a16="http://schemas.microsoft.com/office/drawing/2014/main" id="{C2B1C1C2-89F9-4913-9FB4-A70FE405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3500438"/>
            <a:ext cx="4429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>
            <a:extLst>
              <a:ext uri="{FF2B5EF4-FFF2-40B4-BE49-F238E27FC236}">
                <a16:creationId xmlns:a16="http://schemas.microsoft.com/office/drawing/2014/main" id="{F9D9D9EB-C272-4EF2-8A26-587F7710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20763"/>
            <a:ext cx="82184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Ejemplos </a:t>
            </a:r>
            <a:r>
              <a:rPr lang="es" altLang="es-ES">
                <a:solidFill>
                  <a:srgbClr val="000099"/>
                </a:solidFill>
              </a:rPr>
              <a:t>: </a:t>
            </a:r>
            <a:r>
              <a:rPr lang="es" altLang="es-ES" sz="2000">
                <a:solidFill>
                  <a:srgbClr val="000099"/>
                </a:solidFill>
              </a:rPr>
              <a:t>a) Una variable aleatoria t que sigue una distribución t-Student de 15 grados de libertad nos ha dado el valor de 2.602.</a:t>
            </a:r>
          </a:p>
          <a:p>
            <a:pPr eaLnBrk="1" hangingPunct="1"/>
            <a:r>
              <a:rPr lang="es" altLang="es-ES" sz="2000">
                <a:solidFill>
                  <a:srgbClr val="000099"/>
                </a:solidFill>
              </a:rPr>
              <a:t>Calculamos P(|t| &gt; 2.602) = 0.02002</a:t>
            </a:r>
          </a:p>
        </p:txBody>
      </p:sp>
      <p:pic>
        <p:nvPicPr>
          <p:cNvPr id="20486" name="Picture 8" descr="Capturatstudent1">
            <a:extLst>
              <a:ext uri="{FF2B5EF4-FFF2-40B4-BE49-F238E27FC236}">
                <a16:creationId xmlns:a16="http://schemas.microsoft.com/office/drawing/2014/main" id="{4ED2836A-F306-4EDA-BDEB-998C3CAE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436721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>
            <a:extLst>
              <a:ext uri="{FF2B5EF4-FFF2-40B4-BE49-F238E27FC236}">
                <a16:creationId xmlns:a16="http://schemas.microsoft.com/office/drawing/2014/main" id="{5C85EDF8-8069-49B1-9536-F364AFA6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16113"/>
            <a:ext cx="372890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b) Buscamos un valor t</a:t>
            </a:r>
            <a:r>
              <a:rPr lang="es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s" altLang="es-ES" sz="2000" baseline="-25000" dirty="0">
                <a:solidFill>
                  <a:srgbClr val="000099"/>
                </a:solidFill>
              </a:rPr>
              <a:t> </a:t>
            </a:r>
            <a:r>
              <a:rPr lang="es-ES" altLang="es-ES" sz="2000" dirty="0">
                <a:solidFill>
                  <a:srgbClr val="000099"/>
                </a:solidFill>
              </a:rPr>
              <a:t>tal que</a:t>
            </a:r>
            <a:endParaRPr lang="es" altLang="es-ES" sz="2000" dirty="0">
              <a:solidFill>
                <a:srgbClr val="000099"/>
              </a:solidFill>
            </a:endParaRPr>
          </a:p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P(t &gt; t</a:t>
            </a:r>
            <a:r>
              <a:rPr lang="es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s" altLang="es-ES" sz="2000" baseline="-25000" dirty="0">
                <a:solidFill>
                  <a:srgbClr val="000099"/>
                </a:solidFill>
              </a:rPr>
              <a:t> </a:t>
            </a:r>
            <a:r>
              <a:rPr lang="es" altLang="es-ES" sz="2000" dirty="0">
                <a:solidFill>
                  <a:srgbClr val="000099"/>
                </a:solidFill>
              </a:rPr>
              <a:t>) = 0.025</a:t>
            </a:r>
          </a:p>
        </p:txBody>
      </p:sp>
      <p:pic>
        <p:nvPicPr>
          <p:cNvPr id="20488" name="Picture 10" descr="Capturatstudent2">
            <a:extLst>
              <a:ext uri="{FF2B5EF4-FFF2-40B4-BE49-F238E27FC236}">
                <a16:creationId xmlns:a16="http://schemas.microsoft.com/office/drawing/2014/main" id="{3AC92CC6-0437-4162-9BC7-1D84AB87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24175"/>
            <a:ext cx="42322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1">
            <a:extLst>
              <a:ext uri="{FF2B5EF4-FFF2-40B4-BE49-F238E27FC236}">
                <a16:creationId xmlns:a16="http://schemas.microsoft.com/office/drawing/2014/main" id="{C7284040-60EE-4FBE-A4FA-57D7D6B1D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408613"/>
            <a:ext cx="1544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t</a:t>
            </a:r>
            <a:r>
              <a:rPr lang="es" altLang="es-ES" sz="2000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s" altLang="es-ES" sz="2000" baseline="-25000" dirty="0">
                <a:solidFill>
                  <a:srgbClr val="000099"/>
                </a:solidFill>
              </a:rPr>
              <a:t> </a:t>
            </a:r>
            <a:r>
              <a:rPr lang="es" altLang="es-ES" sz="2000" dirty="0">
                <a:solidFill>
                  <a:srgbClr val="000099"/>
                </a:solidFill>
              </a:rPr>
              <a:t>= 2.13145</a:t>
            </a: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B230FD65-EB14-4EB2-A81A-E87599A3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015038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2000">
                <a:hlinkClick r:id="rId7"/>
              </a:rPr>
              <a:t>https://homepage.divms.uiowa.edu/~mbognar/applets/t.html</a:t>
            </a:r>
            <a:r>
              <a:rPr lang="es" altLang="es-ES" sz="2000"/>
              <a:t> </a:t>
            </a:r>
          </a:p>
        </p:txBody>
      </p:sp>
      <p:sp>
        <p:nvSpPr>
          <p:cNvPr id="20491" name="Text Box 6">
            <a:extLst>
              <a:ext uri="{FF2B5EF4-FFF2-40B4-BE49-F238E27FC236}">
                <a16:creationId xmlns:a16="http://schemas.microsoft.com/office/drawing/2014/main" id="{1DC6E03B-1C00-4075-8E5F-24C7A5D4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09A1E423-EC46-4F00-86C7-0FA644AB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de Probabilidad</a:t>
            </a: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9F1E3BFC-E019-4CA5-BE0C-60B2245C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Obs.: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si X es una v.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a.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continua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P(X = x) = 0</a:t>
            </a: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La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función de densidad de probabilidad (f.d.p.)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asociada a una v.</a:t>
            </a:r>
            <a:r>
              <a:rPr lang="es-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a.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continua, X, es la aplicación f: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l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R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400" dirty="0">
                <a:solidFill>
                  <a:srgbClr val="000099"/>
                </a:solidFill>
              </a:rPr>
              <a:t>lR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tal que: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chemeClr val="tx1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chemeClr val="tx1"/>
                </a:solidFill>
              </a:rPr>
              <a:t>Obs.: </a:t>
            </a:r>
            <a:r>
              <a:rPr lang="es" altLang="es-ES" sz="2400" dirty="0">
                <a:solidFill>
                  <a:srgbClr val="000099"/>
                </a:solidFill>
              </a:rPr>
              <a:t>Si X continua </a:t>
            </a:r>
            <a:r>
              <a:rPr lang="es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 </a:t>
            </a:r>
            <a:r>
              <a:rPr lang="es" altLang="es-ES" sz="2400" dirty="0">
                <a:solidFill>
                  <a:srgbClr val="000099"/>
                </a:solidFill>
              </a:rPr>
              <a:t>P(a &lt; X &lt; b) = P(a &lt;= X &lt;= b)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</a:rPr>
              <a:t>La </a:t>
            </a:r>
            <a:r>
              <a:rPr lang="es" altLang="es-ES" sz="2400" dirty="0">
                <a:solidFill>
                  <a:srgbClr val="FF0000"/>
                </a:solidFill>
              </a:rPr>
              <a:t>función de distribución (f.d.) </a:t>
            </a:r>
            <a:r>
              <a:rPr lang="es" altLang="es-ES" sz="2400" dirty="0">
                <a:solidFill>
                  <a:srgbClr val="000099"/>
                </a:solidFill>
              </a:rPr>
              <a:t>asociada a una v.</a:t>
            </a:r>
            <a:r>
              <a:rPr lang="es-ES" altLang="es-ES" sz="2400" dirty="0">
                <a:solidFill>
                  <a:srgbClr val="000099"/>
                </a:solidFill>
              </a:rPr>
              <a:t>a. </a:t>
            </a:r>
            <a:r>
              <a:rPr lang="es" altLang="es-ES" sz="2400" dirty="0">
                <a:solidFill>
                  <a:srgbClr val="000099"/>
                </a:solidFill>
              </a:rPr>
              <a:t>continua, X, es la aplicación F: lR </a:t>
            </a:r>
            <a:r>
              <a:rPr lang="es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 [0, 1] tal que </a:t>
            </a:r>
            <a:r>
              <a:rPr lang="es" altLang="es-ES" sz="2400" dirty="0">
                <a:solidFill>
                  <a:schemeClr val="tx1"/>
                </a:solidFill>
                <a:sym typeface="Wingdings" panose="05000000000000000000" pitchFamily="2" charset="2"/>
              </a:rPr>
              <a:t>F(x) = P(X &lt;= x)</a:t>
            </a:r>
            <a:endParaRPr lang="es-ES" altLang="es-ES" sz="2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3076" name="Object 15">
            <a:extLst>
              <a:ext uri="{FF2B5EF4-FFF2-40B4-BE49-F238E27FC236}">
                <a16:creationId xmlns:a16="http://schemas.microsoft.com/office/drawing/2014/main" id="{4B629697-C6BA-442A-BA32-9DA4A26AA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50" y="2482850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4" imgW="558558" imgH="203112" progId="Equation.DSMT4">
                  <p:embed/>
                </p:oleObj>
              </mc:Choice>
              <mc:Fallback>
                <p:oleObj name="Equation" r:id="rId4" imgW="558558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482850"/>
                        <a:ext cx="1076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6">
            <a:extLst>
              <a:ext uri="{FF2B5EF4-FFF2-40B4-BE49-F238E27FC236}">
                <a16:creationId xmlns:a16="http://schemas.microsoft.com/office/drawing/2014/main" id="{7C3B5A3C-F538-44FF-98B6-0CF102B06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238" y="2925763"/>
          <a:ext cx="1809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6" imgW="939392" imgH="330057" progId="Equation.DSMT4">
                  <p:embed/>
                </p:oleObj>
              </mc:Choice>
              <mc:Fallback>
                <p:oleObj name="Equation" r:id="rId6" imgW="939392" imgH="3300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2925763"/>
                        <a:ext cx="18097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7">
            <a:extLst>
              <a:ext uri="{FF2B5EF4-FFF2-40B4-BE49-F238E27FC236}">
                <a16:creationId xmlns:a16="http://schemas.microsoft.com/office/drawing/2014/main" id="{7303B7BD-8D01-4987-BEB2-4F298A809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3449638"/>
          <a:ext cx="31797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8" imgW="1651000" imgH="330200" progId="Equation.DSMT4">
                  <p:embed/>
                </p:oleObj>
              </mc:Choice>
              <mc:Fallback>
                <p:oleObj name="Equation" r:id="rId8" imgW="16510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49638"/>
                        <a:ext cx="317976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AutoShape 19">
            <a:extLst>
              <a:ext uri="{FF2B5EF4-FFF2-40B4-BE49-F238E27FC236}">
                <a16:creationId xmlns:a16="http://schemas.microsoft.com/office/drawing/2014/main" id="{32E09AFC-0B90-4126-9EBC-6B3409590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21163"/>
            <a:ext cx="1800225" cy="3603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1600">
                <a:solidFill>
                  <a:schemeClr val="tx1"/>
                </a:solidFill>
              </a:rPr>
              <a:t>Probabilidad = Área</a:t>
            </a:r>
          </a:p>
        </p:txBody>
      </p:sp>
      <p:sp>
        <p:nvSpPr>
          <p:cNvPr id="3080" name="Rectangle 22">
            <a:extLst>
              <a:ext uri="{FF2B5EF4-FFF2-40B4-BE49-F238E27FC236}">
                <a16:creationId xmlns:a16="http://schemas.microsoft.com/office/drawing/2014/main" id="{BC6091FD-EA70-4730-97B6-F1F23790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081" name="Rectangle 24">
            <a:extLst>
              <a:ext uri="{FF2B5EF4-FFF2-40B4-BE49-F238E27FC236}">
                <a16:creationId xmlns:a16="http://schemas.microsoft.com/office/drawing/2014/main" id="{6D37F8AE-BE84-4EB1-B45B-9A699D72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3082" name="Object 23">
            <a:extLst>
              <a:ext uri="{FF2B5EF4-FFF2-40B4-BE49-F238E27FC236}">
                <a16:creationId xmlns:a16="http://schemas.microsoft.com/office/drawing/2014/main" id="{FABF61F3-57E7-4225-B5A3-470C3BC22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7763" y="3324225"/>
          <a:ext cx="28797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Picture" r:id="rId10" imgW="4492752" imgH="2987040" progId="Word.Picture.8">
                  <p:embed/>
                </p:oleObj>
              </mc:Choice>
              <mc:Fallback>
                <p:oleObj name="Picture" r:id="rId10" imgW="4492752" imgH="2987040" progId="Word.Picture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324225"/>
                        <a:ext cx="28797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21">
            <a:extLst>
              <a:ext uri="{FF2B5EF4-FFF2-40B4-BE49-F238E27FC236}">
                <a16:creationId xmlns:a16="http://schemas.microsoft.com/office/drawing/2014/main" id="{33067185-F092-4815-B1E1-88314D6DB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2320925"/>
          <a:ext cx="2865437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Picture" r:id="rId12" imgW="2859024" imgH="1895856" progId="Word.Picture.8">
                  <p:embed/>
                </p:oleObj>
              </mc:Choice>
              <mc:Fallback>
                <p:oleObj name="Picture" r:id="rId12" imgW="2859024" imgH="1895856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320925"/>
                        <a:ext cx="2865437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25">
            <a:extLst>
              <a:ext uri="{FF2B5EF4-FFF2-40B4-BE49-F238E27FC236}">
                <a16:creationId xmlns:a16="http://schemas.microsoft.com/office/drawing/2014/main" id="{E5EC21E6-AE97-4565-8288-2FF47FC4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36838"/>
            <a:ext cx="1150938" cy="3603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1600" dirty="0">
                <a:solidFill>
                  <a:schemeClr val="tx1"/>
                </a:solidFill>
              </a:rPr>
              <a:t>f.d.p. f(x)</a:t>
            </a:r>
          </a:p>
        </p:txBody>
      </p:sp>
      <p:sp>
        <p:nvSpPr>
          <p:cNvPr id="3085" name="AutoShape 26">
            <a:extLst>
              <a:ext uri="{FF2B5EF4-FFF2-40B4-BE49-F238E27FC236}">
                <a16:creationId xmlns:a16="http://schemas.microsoft.com/office/drawing/2014/main" id="{F78E3E89-865C-4624-9D9B-F3DD24C8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508500"/>
            <a:ext cx="1079500" cy="36036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1600" dirty="0">
                <a:solidFill>
                  <a:schemeClr val="tx1"/>
                </a:solidFill>
              </a:rPr>
              <a:t>f.d. F(x)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9DB2639-E1DC-4B09-A1A7-234B21F1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t-Student</a:t>
            </a:r>
          </a:p>
        </p:txBody>
      </p:sp>
      <p:pic>
        <p:nvPicPr>
          <p:cNvPr id="21507" name="Picture 11">
            <a:extLst>
              <a:ext uri="{FF2B5EF4-FFF2-40B4-BE49-F238E27FC236}">
                <a16:creationId xmlns:a16="http://schemas.microsoft.com/office/drawing/2014/main" id="{31697711-ACCF-4C14-BEC7-450FCE9B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716338"/>
            <a:ext cx="44481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>
            <a:extLst>
              <a:ext uri="{FF2B5EF4-FFF2-40B4-BE49-F238E27FC236}">
                <a16:creationId xmlns:a16="http://schemas.microsoft.com/office/drawing/2014/main" id="{3D8E9651-E509-4714-A1B2-BD42D40E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09663"/>
            <a:ext cx="7038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Aproximación por la ley Normal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E6922A44-9BD9-43A3-9B6B-26C189D3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622425"/>
            <a:ext cx="82994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Supongamos que X es una variable aleatoria que sigue una t-Student de 250 grados de libertad. Calculamos P(|X| &lt; 1.96)</a:t>
            </a:r>
          </a:p>
          <a:p>
            <a:pPr eaLnBrk="1" hangingPunct="1"/>
            <a:r>
              <a:rPr lang="es" altLang="es-ES" sz="2000" dirty="0">
                <a:solidFill>
                  <a:srgbClr val="000099"/>
                </a:solidFill>
              </a:rPr>
              <a:t>		0.9489 					0.95</a:t>
            </a:r>
          </a:p>
        </p:txBody>
      </p:sp>
      <p:pic>
        <p:nvPicPr>
          <p:cNvPr id="21510" name="Picture 8" descr="CapturaNormaltStu1">
            <a:extLst>
              <a:ext uri="{FF2B5EF4-FFF2-40B4-BE49-F238E27FC236}">
                <a16:creationId xmlns:a16="http://schemas.microsoft.com/office/drawing/2014/main" id="{60F168F0-1ACC-498C-8240-0E9BE52B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43211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apturaNormaltStu2">
            <a:extLst>
              <a:ext uri="{FF2B5EF4-FFF2-40B4-BE49-F238E27FC236}">
                <a16:creationId xmlns:a16="http://schemas.microsoft.com/office/drawing/2014/main" id="{3333DA41-57D5-4532-BC93-84925E8A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7650"/>
            <a:ext cx="44275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58B08E8A-1D0F-4D78-B512-3AACF875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 dirty="0"/>
              <a:t>Características v.a. continuas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5DB458E1-CCA4-427C-8B17-76929A6D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96461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Esperanza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de una v.a. X: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Varia</a:t>
            </a:r>
            <a:r>
              <a:rPr lang="es-ES" altLang="es-E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nz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de una v.a. X: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Desviación tipo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de una v.a. X: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</a:rPr>
              <a:t>Propiedades:</a:t>
            </a:r>
            <a:endParaRPr lang="ca-ES" altLang="es-ES" sz="2400" dirty="0">
              <a:solidFill>
                <a:srgbClr val="FF0000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</a:rPr>
              <a:t>E[aX + b] = a E[X] + b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</a:rPr>
              <a:t>Var[aX + b] = a</a:t>
            </a:r>
            <a:r>
              <a:rPr lang="es" altLang="es-ES" sz="2000" baseline="30000" dirty="0">
                <a:solidFill>
                  <a:srgbClr val="000099"/>
                </a:solidFill>
              </a:rPr>
              <a:t>2 </a:t>
            </a:r>
            <a:r>
              <a:rPr lang="es" altLang="es-ES" sz="2000" dirty="0">
                <a:solidFill>
                  <a:srgbClr val="000099"/>
                </a:solidFill>
              </a:rPr>
              <a:t>Var[X]</a:t>
            </a:r>
            <a:endParaRPr lang="es-ES" altLang="es-ES" sz="1600" baseline="30000" dirty="0">
              <a:solidFill>
                <a:srgbClr val="000099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</a:rPr>
              <a:t>Observación</a:t>
            </a:r>
            <a:r>
              <a:rPr lang="es" altLang="es-ES" sz="2400" dirty="0">
                <a:solidFill>
                  <a:schemeClr val="tx1"/>
                </a:solidFill>
              </a:rPr>
              <a:t>:</a:t>
            </a:r>
            <a:r>
              <a:rPr lang="es" altLang="es-ES" sz="2400" b="1" dirty="0"/>
              <a:t> </a:t>
            </a:r>
            <a:r>
              <a:rPr lang="es" altLang="es-ES" sz="2400" dirty="0">
                <a:solidFill>
                  <a:srgbClr val="000099"/>
                </a:solidFill>
              </a:rPr>
              <a:t>cuanto más pequeña sea </a:t>
            </a:r>
            <a:r>
              <a:rPr lang="es" altLang="es-ES" sz="2400" dirty="0">
                <a:solidFill>
                  <a:srgbClr val="000099"/>
                </a:solidFill>
                <a:sym typeface="Wingdings" panose="05000000000000000000" pitchFamily="2" charset="2"/>
              </a:rPr>
              <a:t>σ, </a:t>
            </a:r>
            <a:r>
              <a:rPr lang="es" altLang="es-ES" sz="2400" dirty="0">
                <a:solidFill>
                  <a:srgbClr val="000099"/>
                </a:solidFill>
              </a:rPr>
              <a:t>más concentrad</a:t>
            </a:r>
            <a:r>
              <a:rPr lang="es-ES" altLang="es-ES" sz="2400" dirty="0">
                <a:solidFill>
                  <a:srgbClr val="000099"/>
                </a:solidFill>
              </a:rPr>
              <a:t>a</a:t>
            </a:r>
            <a:r>
              <a:rPr lang="es" altLang="es-ES" sz="2400" dirty="0">
                <a:solidFill>
                  <a:srgbClr val="000099"/>
                </a:solidFill>
              </a:rPr>
              <a:t>s en torno a E[X] estarán </a:t>
            </a:r>
            <a:r>
              <a:rPr lang="es-ES" altLang="es-ES" sz="2400" dirty="0">
                <a:solidFill>
                  <a:srgbClr val="000099"/>
                </a:solidFill>
              </a:rPr>
              <a:t>las observaciones de la </a:t>
            </a:r>
            <a:r>
              <a:rPr lang="es-ES" altLang="es-ES" sz="2400" dirty="0" err="1">
                <a:solidFill>
                  <a:srgbClr val="000099"/>
                </a:solidFill>
              </a:rPr>
              <a:t>v.a.</a:t>
            </a:r>
            <a:r>
              <a:rPr lang="es-ES" altLang="es-ES" sz="2400" dirty="0">
                <a:solidFill>
                  <a:srgbClr val="000099"/>
                </a:solidFill>
              </a:rPr>
              <a:t> X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</a:rPr>
              <a:t>T</a:t>
            </a:r>
            <a:r>
              <a:rPr lang="es-ES" altLang="es-ES" sz="2400" dirty="0" err="1">
                <a:solidFill>
                  <a:srgbClr val="FF0000"/>
                </a:solidFill>
              </a:rPr>
              <a:t>eore</a:t>
            </a:r>
            <a:r>
              <a:rPr lang="es" altLang="es-ES" sz="2400" dirty="0">
                <a:solidFill>
                  <a:srgbClr val="FF0000"/>
                </a:solidFill>
              </a:rPr>
              <a:t>ma de Chebyshev: 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00" name="Object 7">
            <a:extLst>
              <a:ext uri="{FF2B5EF4-FFF2-40B4-BE49-F238E27FC236}">
                <a16:creationId xmlns:a16="http://schemas.microsoft.com/office/drawing/2014/main" id="{44B4A69F-49B8-4E84-84C6-40F142986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58256"/>
              </p:ext>
            </p:extLst>
          </p:nvPr>
        </p:nvGraphicFramePr>
        <p:xfrm>
          <a:off x="4319165" y="1484784"/>
          <a:ext cx="32051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4" imgW="1663700" imgH="330200" progId="Equation.DSMT4">
                  <p:embed/>
                </p:oleObj>
              </mc:Choice>
              <mc:Fallback>
                <p:oleObj name="Equation" r:id="rId4" imgW="16637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165" y="1484784"/>
                        <a:ext cx="32051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>
            <a:extLst>
              <a:ext uri="{FF2B5EF4-FFF2-40B4-BE49-F238E27FC236}">
                <a16:creationId xmlns:a16="http://schemas.microsoft.com/office/drawing/2014/main" id="{7642137C-F4F0-4A75-A418-A893151F8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7938" y="2133600"/>
          <a:ext cx="40116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6" imgW="2082800" imgH="292100" progId="Equation.DSMT4">
                  <p:embed/>
                </p:oleObj>
              </mc:Choice>
              <mc:Fallback>
                <p:oleObj name="Equation" r:id="rId6" imgW="20828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2133600"/>
                        <a:ext cx="40116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9">
            <a:extLst>
              <a:ext uri="{FF2B5EF4-FFF2-40B4-BE49-F238E27FC236}">
                <a16:creationId xmlns:a16="http://schemas.microsoft.com/office/drawing/2014/main" id="{A4012E87-E1B2-4BBC-8A13-5DB40A4BB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39289"/>
              </p:ext>
            </p:extLst>
          </p:nvPr>
        </p:nvGraphicFramePr>
        <p:xfrm>
          <a:off x="4860032" y="2636838"/>
          <a:ext cx="1320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8" imgW="685800" imgH="254000" progId="Equation.DSMT4">
                  <p:embed/>
                </p:oleObj>
              </mc:Choice>
              <mc:Fallback>
                <p:oleObj name="Equation" r:id="rId8" imgW="6858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636838"/>
                        <a:ext cx="13208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1">
            <a:extLst>
              <a:ext uri="{FF2B5EF4-FFF2-40B4-BE49-F238E27FC236}">
                <a16:creationId xmlns:a16="http://schemas.microsoft.com/office/drawing/2014/main" id="{0AE3CAEB-A1A0-48C4-9508-A84C6763F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215"/>
              </p:ext>
            </p:extLst>
          </p:nvPr>
        </p:nvGraphicFramePr>
        <p:xfrm>
          <a:off x="4139952" y="5467374"/>
          <a:ext cx="42957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Equation" r:id="rId10" imgW="2197100" imgH="393700" progId="Equation.DSMT4">
                  <p:embed/>
                </p:oleObj>
              </mc:Choice>
              <mc:Fallback>
                <p:oleObj name="Equation" r:id="rId10" imgW="21971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467374"/>
                        <a:ext cx="42957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C5A65F95-4D56-4C28-9AF8-811B1106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21D48639-3278-4B93-A1A5-08E0BDF4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271588"/>
            <a:ext cx="7153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La distribución Normal se debe a</a:t>
            </a:r>
          </a:p>
          <a:p>
            <a:pPr marL="0" indent="0" eaLnBrk="1" hangingPunct="1">
              <a:buClr>
                <a:srgbClr val="FF0000"/>
              </a:buClr>
              <a:defRPr/>
            </a:pP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    Carl Friedrich Gauss (1777-1855)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Una v.a. X sigue una </a:t>
            </a:r>
            <a:r>
              <a:rPr lang="es" altLang="es-ES" sz="2400" dirty="0">
                <a:solidFill>
                  <a:srgbClr val="FF0000"/>
                </a:solidFill>
                <a:cs typeface="Times New Roman" pitchFamily="18" charset="0"/>
              </a:rPr>
              <a:t>distribución Normal</a:t>
            </a: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s" altLang="es-ES" sz="2400" dirty="0">
                <a:solidFill>
                  <a:srgbClr val="FF0000"/>
                </a:solidFill>
                <a:cs typeface="Times New Roman" pitchFamily="18" charset="0"/>
              </a:rPr>
              <a:t>de </a:t>
            </a:r>
            <a:r>
              <a:rPr lang="es-ES" altLang="es-ES" sz="2400" dirty="0">
                <a:solidFill>
                  <a:srgbClr val="FF0000"/>
                </a:solidFill>
                <a:cs typeface="Times New Roman" pitchFamily="18" charset="0"/>
              </a:rPr>
              <a:t>esperanza</a:t>
            </a:r>
            <a:r>
              <a:rPr lang="es" altLang="es-E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" altLang="es-ES" sz="2400" dirty="0">
                <a:solidFill>
                  <a:srgbClr val="FF0000"/>
                </a:solidFill>
                <a:cs typeface="Arial" charset="0"/>
              </a:rPr>
              <a:t>μ </a:t>
            </a:r>
            <a:r>
              <a:rPr lang="es" altLang="es-ES" sz="2400" dirty="0">
                <a:solidFill>
                  <a:srgbClr val="FF0000"/>
                </a:solidFill>
                <a:cs typeface="Times New Roman" pitchFamily="18" charset="0"/>
              </a:rPr>
              <a:t>y desviación tipo </a:t>
            </a:r>
            <a:r>
              <a:rPr lang="es" altLang="es-ES" sz="2400" dirty="0">
                <a:solidFill>
                  <a:srgbClr val="FF0000"/>
                </a:solidFill>
              </a:rPr>
              <a:t>σ</a:t>
            </a: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, N(</a:t>
            </a:r>
            <a:r>
              <a:rPr lang="es" altLang="es-ES" sz="2400" dirty="0">
                <a:solidFill>
                  <a:srgbClr val="000099"/>
                </a:solidFill>
                <a:cs typeface="Arial" charset="0"/>
              </a:rPr>
              <a:t>μ, σ</a:t>
            </a:r>
            <a:r>
              <a:rPr lang="es" altLang="es-ES" sz="2400" dirty="0">
                <a:solidFill>
                  <a:srgbClr val="000099"/>
                </a:solidFill>
                <a:cs typeface="Times New Roman" pitchFamily="18" charset="0"/>
              </a:rPr>
              <a:t>), si su f.d.p.  es: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ca-ES" altLang="es-ES" sz="24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5124" name="Object 7">
            <a:extLst>
              <a:ext uri="{FF2B5EF4-FFF2-40B4-BE49-F238E27FC236}">
                <a16:creationId xmlns:a16="http://schemas.microsoft.com/office/drawing/2014/main" id="{5474E802-D06E-4053-9041-0BC6116C5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8" y="3573463"/>
          <a:ext cx="37433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1943100" imgH="482600" progId="Equation.DSMT4">
                  <p:embed/>
                </p:oleObj>
              </mc:Choice>
              <mc:Fallback>
                <p:oleObj name="Equation" r:id="rId4" imgW="1943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573463"/>
                        <a:ext cx="37433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1">
            <a:extLst>
              <a:ext uri="{FF2B5EF4-FFF2-40B4-BE49-F238E27FC236}">
                <a16:creationId xmlns:a16="http://schemas.microsoft.com/office/drawing/2014/main" id="{B0DBB9E8-8A6A-437B-B426-A5EAB99E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graphicFrame>
        <p:nvGraphicFramePr>
          <p:cNvPr id="5126" name="Object 13">
            <a:extLst>
              <a:ext uri="{FF2B5EF4-FFF2-40B4-BE49-F238E27FC236}">
                <a16:creationId xmlns:a16="http://schemas.microsoft.com/office/drawing/2014/main" id="{451F6A6B-2AF5-4D64-A66D-EB113090F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7438" y="5462588"/>
          <a:ext cx="15906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825500" imgH="508000" progId="Equation.DSMT4">
                  <p:embed/>
                </p:oleObj>
              </mc:Choice>
              <mc:Fallback>
                <p:oleObj name="Equation" r:id="rId6" imgW="8255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5462588"/>
                        <a:ext cx="15906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1 CuadroTexto">
            <a:extLst>
              <a:ext uri="{FF2B5EF4-FFF2-40B4-BE49-F238E27FC236}">
                <a16:creationId xmlns:a16="http://schemas.microsoft.com/office/drawing/2014/main" id="{54F2D285-4BBA-4067-94F1-BBDE3ABBB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919788"/>
            <a:ext cx="604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sz="2400">
                <a:solidFill>
                  <a:srgbClr val="000099"/>
                </a:solidFill>
              </a:rPr>
              <a:t>X~N(0,1): Distribución Normal Tipificada</a:t>
            </a:r>
          </a:p>
        </p:txBody>
      </p:sp>
      <p:pic>
        <p:nvPicPr>
          <p:cNvPr id="5128" name="Picture 10" descr="Carl Friedrich Gauss 1840 by Jensen.jpg">
            <a:extLst>
              <a:ext uri="{FF2B5EF4-FFF2-40B4-BE49-F238E27FC236}">
                <a16:creationId xmlns:a16="http://schemas.microsoft.com/office/drawing/2014/main" id="{7A5A6E9B-A300-44EF-921E-31DCCF4E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2375"/>
            <a:ext cx="1676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1 Rectángulo">
            <a:extLst>
              <a:ext uri="{FF2B5EF4-FFF2-40B4-BE49-F238E27FC236}">
                <a16:creationId xmlns:a16="http://schemas.microsoft.com/office/drawing/2014/main" id="{D1903840-E9C8-48FE-ABC2-A7C8A649E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554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s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N(</a:t>
            </a:r>
            <a:r>
              <a:rPr lang="es" altLang="es-ES" dirty="0">
                <a:solidFill>
                  <a:srgbClr val="000099"/>
                </a:solidFill>
                <a:cs typeface="Arial" panose="020B0604020202020204" pitchFamily="34" charset="0"/>
              </a:rPr>
              <a:t>μ, σ</a:t>
            </a:r>
            <a:r>
              <a:rPr lang="es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) es </a:t>
            </a:r>
            <a:r>
              <a:rPr lang="es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simétrica</a:t>
            </a:r>
            <a:r>
              <a:rPr lang="es" altLang="es-ES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s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centrada </a:t>
            </a:r>
            <a:br>
              <a:rPr lang="ca-ES" altLang="es-ES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s" altLang="es-ES" dirty="0">
                <a:solidFill>
                  <a:srgbClr val="FF0000"/>
                </a:solidFill>
                <a:cs typeface="Times New Roman" panose="02020603050405020304" pitchFamily="18" charset="0"/>
              </a:rPr>
              <a:t>en </a:t>
            </a:r>
            <a:r>
              <a:rPr lang="es" altLang="es-ES" dirty="0">
                <a:solidFill>
                  <a:srgbClr val="FF0000"/>
                </a:solidFill>
                <a:cs typeface="Arial" panose="020B0604020202020204" pitchFamily="34" charset="0"/>
              </a:rPr>
              <a:t>μ </a:t>
            </a:r>
            <a:r>
              <a:rPr lang="es" altLang="es-ES" dirty="0">
                <a:solidFill>
                  <a:srgbClr val="000099"/>
                </a:solidFill>
                <a:cs typeface="Arial" panose="020B0604020202020204" pitchFamily="34" charset="0"/>
              </a:rPr>
              <a:t>y con inflexiones </a:t>
            </a:r>
            <a:r>
              <a:rPr lang="es-ES" altLang="es-ES" dirty="0">
                <a:solidFill>
                  <a:srgbClr val="000099"/>
                </a:solidFill>
                <a:cs typeface="Arial" panose="020B0604020202020204" pitchFamily="34" charset="0"/>
              </a:rPr>
              <a:t>en</a:t>
            </a:r>
            <a:r>
              <a:rPr lang="es" altLang="es-ES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s" altLang="es-E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es" altLang="es-ES" dirty="0">
                <a:solidFill>
                  <a:srgbClr val="FF0000"/>
                </a:solidFill>
                <a:cs typeface="Arial" panose="020B0604020202020204" pitchFamily="34" charset="0"/>
              </a:rPr>
              <a:t>± </a:t>
            </a:r>
            <a:r>
              <a:rPr lang="es" altLang="es-ES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lang="ca-ES" altLang="es-ES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130" name="Picture 13" descr="https://upload.wikimedia.org/wikipedia/commons/1/1b/Normal_distribution_pdf.png">
            <a:extLst>
              <a:ext uri="{FF2B5EF4-FFF2-40B4-BE49-F238E27FC236}">
                <a16:creationId xmlns:a16="http://schemas.microsoft.com/office/drawing/2014/main" id="{8DB4D948-46FE-4CBB-865A-DDC248A2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213100"/>
            <a:ext cx="3611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>
            <a:extLst>
              <a:ext uri="{FF2B5EF4-FFF2-40B4-BE49-F238E27FC236}">
                <a16:creationId xmlns:a16="http://schemas.microsoft.com/office/drawing/2014/main" id="{52492590-E71C-46C1-9F04-BD9F3CD1D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147" name="Text Box 4">
            <a:extLst>
              <a:ext uri="{FF2B5EF4-FFF2-40B4-BE49-F238E27FC236}">
                <a16:creationId xmlns:a16="http://schemas.microsoft.com/office/drawing/2014/main" id="{3BC65894-B629-4224-A03A-1FB1411D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sp>
        <p:nvSpPr>
          <p:cNvPr id="6148" name="AutoShape 4" descr="S] Netochka Nezvanova on Twitter: &quot;el billete de 10 marcos alemanes tenía a  Gauss:… &quot;">
            <a:extLst>
              <a:ext uri="{FF2B5EF4-FFF2-40B4-BE49-F238E27FC236}">
                <a16:creationId xmlns:a16="http://schemas.microsoft.com/office/drawing/2014/main" id="{73BD650E-DF50-44DB-9CB5-774242885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6149" name="AutoShape 6" descr="S] Netochka Nezvanova on Twitter: &quot;el billete de 10 marcos alemanes tenía a  Gauss:… &quot;">
            <a:extLst>
              <a:ext uri="{FF2B5EF4-FFF2-40B4-BE49-F238E27FC236}">
                <a16:creationId xmlns:a16="http://schemas.microsoft.com/office/drawing/2014/main" id="{DBDC3C90-3844-4738-8A4B-DB4BF3A8D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B62B484D-E8A3-4B6C-8F2A-28E177F7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44813"/>
            <a:ext cx="433863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9 Rectángulo">
            <a:extLst>
              <a:ext uri="{FF2B5EF4-FFF2-40B4-BE49-F238E27FC236}">
                <a16:creationId xmlns:a16="http://schemas.microsoft.com/office/drawing/2014/main" id="{9EC467BD-327F-4B3E-B38A-E6002098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68413"/>
            <a:ext cx="842486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dirty="0">
                <a:solidFill>
                  <a:srgbClr val="FF0000"/>
                </a:solidFill>
                <a:cs typeface="Times New Roman" pitchFamily="18" charset="0"/>
              </a:rPr>
              <a:t>Regla 68-95-99</a:t>
            </a:r>
            <a:endParaRPr lang="ca-ES" altLang="es-ES" dirty="0">
              <a:solidFill>
                <a:srgbClr val="000099"/>
              </a:solidFill>
              <a:cs typeface="Times New Roman" pitchFamily="18" charset="0"/>
            </a:endParaRPr>
          </a:p>
          <a:p>
            <a:pPr marL="185738" eaLnBrk="1" hangingPunct="1">
              <a:buClr>
                <a:srgbClr val="FF0000"/>
              </a:buClr>
              <a:defRPr/>
            </a:pPr>
            <a:r>
              <a:rPr lang="es" altLang="es-ES" dirty="0">
                <a:solidFill>
                  <a:srgbClr val="000099"/>
                </a:solidFill>
                <a:cs typeface="Times New Roman" pitchFamily="18" charset="0"/>
              </a:rPr>
              <a:t>En una </a:t>
            </a:r>
            <a:r>
              <a:rPr lang="es" altLang="es-ES" dirty="0">
                <a:solidFill>
                  <a:srgbClr val="000099"/>
                </a:solidFill>
              </a:rPr>
              <a:t>N(μ, σ)</a:t>
            </a:r>
            <a:r>
              <a:rPr lang="es" altLang="es-ES" dirty="0"/>
              <a:t> </a:t>
            </a:r>
            <a:r>
              <a:rPr lang="es" altLang="es-ES" dirty="0">
                <a:solidFill>
                  <a:srgbClr val="000099"/>
                </a:solidFill>
                <a:cs typeface="Times New Roman" pitchFamily="18" charset="0"/>
              </a:rPr>
              <a:t>aprox. el 68% de la distribución está </a:t>
            </a:r>
            <a:r>
              <a:rPr lang="es-ES" altLang="es-ES" dirty="0">
                <a:solidFill>
                  <a:srgbClr val="000099"/>
                </a:solidFill>
                <a:cs typeface="Times New Roman" pitchFamily="18" charset="0"/>
              </a:rPr>
              <a:t>en</a:t>
            </a:r>
            <a:r>
              <a:rPr lang="es" altLang="es-ES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s" altLang="es-ES" dirty="0">
                <a:solidFill>
                  <a:srgbClr val="000099"/>
                </a:solidFill>
                <a:cs typeface="Arial" charset="0"/>
              </a:rPr>
              <a:t>μ ± σ, el 95% </a:t>
            </a:r>
            <a:r>
              <a:rPr lang="es-ES" altLang="es-ES" dirty="0">
                <a:solidFill>
                  <a:srgbClr val="000099"/>
                </a:solidFill>
                <a:cs typeface="Arial" charset="0"/>
              </a:rPr>
              <a:t>en</a:t>
            </a:r>
            <a:r>
              <a:rPr lang="es" altLang="es-ES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s" altLang="es-ES" dirty="0">
                <a:solidFill>
                  <a:srgbClr val="000099"/>
                </a:solidFill>
              </a:rPr>
              <a:t>μ ±2σ y el 99% </a:t>
            </a:r>
            <a:r>
              <a:rPr lang="es-ES" altLang="es-ES" dirty="0">
                <a:solidFill>
                  <a:srgbClr val="000099"/>
                </a:solidFill>
              </a:rPr>
              <a:t>en</a:t>
            </a:r>
            <a:r>
              <a:rPr lang="es" altLang="es-ES" dirty="0">
                <a:solidFill>
                  <a:srgbClr val="000099"/>
                </a:solidFill>
              </a:rPr>
              <a:t> μ ±3σ</a:t>
            </a:r>
            <a:r>
              <a:rPr lang="es" altLang="es-ES" dirty="0">
                <a:solidFill>
                  <a:srgbClr val="000099"/>
                </a:solidFill>
                <a:cs typeface="Arial" charset="0"/>
              </a:rPr>
              <a:t> </a:t>
            </a:r>
            <a:endParaRPr lang="ca-ES" altLang="es-ES" baseline="30000" dirty="0">
              <a:solidFill>
                <a:srgbClr val="000099"/>
              </a:solidFill>
            </a:endParaRPr>
          </a:p>
        </p:txBody>
      </p:sp>
      <p:pic>
        <p:nvPicPr>
          <p:cNvPr id="6152" name="Picture 18">
            <a:extLst>
              <a:ext uri="{FF2B5EF4-FFF2-40B4-BE49-F238E27FC236}">
                <a16:creationId xmlns:a16="http://schemas.microsoft.com/office/drawing/2014/main" id="{37AF8F51-59B9-41D7-9125-A6D4F96E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143250"/>
            <a:ext cx="42306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1 Rectángulo">
            <a:extLst>
              <a:ext uri="{FF2B5EF4-FFF2-40B4-BE49-F238E27FC236}">
                <a16:creationId xmlns:a16="http://schemas.microsoft.com/office/drawing/2014/main" id="{6386ABED-E976-415D-B162-07BB67F76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375275"/>
            <a:ext cx="52562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FF0000"/>
                </a:solidFill>
              </a:rPr>
              <a:t>Proceso de tipificación:</a:t>
            </a:r>
            <a:r>
              <a:rPr lang="es" altLang="es-ES" sz="2000" dirty="0">
                <a:solidFill>
                  <a:srgbClr val="000099"/>
                </a:solidFill>
              </a:rPr>
              <a:t>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 dirty="0">
                <a:solidFill>
                  <a:srgbClr val="000099"/>
                </a:solidFill>
              </a:rPr>
              <a:t>Si X ~ N(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μ, σ) 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Z = (X - μ ) / σ ~ N(0, 1)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E8E142A5-F857-4EA1-94B2-9E38EF15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>
            <a:extLst>
              <a:ext uri="{FF2B5EF4-FFF2-40B4-BE49-F238E27FC236}">
                <a16:creationId xmlns:a16="http://schemas.microsoft.com/office/drawing/2014/main" id="{A0284A00-71AF-4009-95FF-A29C7AE7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8" y="1268413"/>
            <a:ext cx="88201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>
            <a:extLst>
              <a:ext uri="{FF2B5EF4-FFF2-40B4-BE49-F238E27FC236}">
                <a16:creationId xmlns:a16="http://schemas.microsoft.com/office/drawing/2014/main" id="{4C940490-F077-4922-B6D2-B684841F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sp>
        <p:nvSpPr>
          <p:cNvPr id="7174" name="13 CuadroTexto">
            <a:extLst>
              <a:ext uri="{FF2B5EF4-FFF2-40B4-BE49-F238E27FC236}">
                <a16:creationId xmlns:a16="http://schemas.microsoft.com/office/drawing/2014/main" id="{121E3653-DB4E-49BE-8E70-8B3A6B4C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5" name="14 CuadroTexto">
            <a:extLst>
              <a:ext uri="{FF2B5EF4-FFF2-40B4-BE49-F238E27FC236}">
                <a16:creationId xmlns:a16="http://schemas.microsoft.com/office/drawing/2014/main" id="{601B1507-28E9-4A86-8E66-40D3B704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6" name="15 CuadroTexto">
            <a:extLst>
              <a:ext uri="{FF2B5EF4-FFF2-40B4-BE49-F238E27FC236}">
                <a16:creationId xmlns:a16="http://schemas.microsoft.com/office/drawing/2014/main" id="{DE350A85-03E1-48B0-B814-76349E0D4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7" name="16 CuadroTexto">
            <a:extLst>
              <a:ext uri="{FF2B5EF4-FFF2-40B4-BE49-F238E27FC236}">
                <a16:creationId xmlns:a16="http://schemas.microsoft.com/office/drawing/2014/main" id="{F0CF293C-8B94-4572-8564-8C6AE45D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8" name="17 CuadroTexto">
            <a:extLst>
              <a:ext uri="{FF2B5EF4-FFF2-40B4-BE49-F238E27FC236}">
                <a16:creationId xmlns:a16="http://schemas.microsoft.com/office/drawing/2014/main" id="{413C8103-83C1-4598-A79E-EAA8FBB9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4976813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79" name="18 CuadroTexto">
            <a:extLst>
              <a:ext uri="{FF2B5EF4-FFF2-40B4-BE49-F238E27FC236}">
                <a16:creationId xmlns:a16="http://schemas.microsoft.com/office/drawing/2014/main" id="{57EFFEF1-378C-4D9A-BE65-3AB07FB8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0" name="19 CuadroTexto">
            <a:extLst>
              <a:ext uri="{FF2B5EF4-FFF2-40B4-BE49-F238E27FC236}">
                <a16:creationId xmlns:a16="http://schemas.microsoft.com/office/drawing/2014/main" id="{0431F613-E1D3-4F41-900D-D58175EB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978400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1" name="20 CuadroTexto">
            <a:extLst>
              <a:ext uri="{FF2B5EF4-FFF2-40B4-BE49-F238E27FC236}">
                <a16:creationId xmlns:a16="http://schemas.microsoft.com/office/drawing/2014/main" id="{473E49FB-0CDA-4B3E-8AAE-282467F8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4975225"/>
            <a:ext cx="215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7182" name="21 CuadroTexto">
            <a:extLst>
              <a:ext uri="{FF2B5EF4-FFF2-40B4-BE49-F238E27FC236}">
                <a16:creationId xmlns:a16="http://schemas.microsoft.com/office/drawing/2014/main" id="{D95F5FB2-2BD0-4046-9C05-46177CE4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965700"/>
            <a:ext cx="2159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ca-ES" sz="12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A7872366-B32C-4F0C-BCD6-18D436B5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pic>
        <p:nvPicPr>
          <p:cNvPr id="8195" name="Picture 8">
            <a:extLst>
              <a:ext uri="{FF2B5EF4-FFF2-40B4-BE49-F238E27FC236}">
                <a16:creationId xmlns:a16="http://schemas.microsoft.com/office/drawing/2014/main" id="{98629070-ACAC-4CB4-A4E4-674859F2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04813"/>
            <a:ext cx="44577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>
            <a:extLst>
              <a:ext uri="{FF2B5EF4-FFF2-40B4-BE49-F238E27FC236}">
                <a16:creationId xmlns:a16="http://schemas.microsoft.com/office/drawing/2014/main" id="{4D1EBF63-4FA5-4095-A314-40972646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3"/>
          <a:stretch>
            <a:fillRect/>
          </a:stretch>
        </p:blipFill>
        <p:spPr bwMode="auto">
          <a:xfrm>
            <a:off x="9396413" y="5229225"/>
            <a:ext cx="4448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2">
            <a:extLst>
              <a:ext uri="{FF2B5EF4-FFF2-40B4-BE49-F238E27FC236}">
                <a16:creationId xmlns:a16="http://schemas.microsoft.com/office/drawing/2014/main" id="{AC1434DF-717D-4F8C-BB22-A4B0EF0F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pic>
        <p:nvPicPr>
          <p:cNvPr id="8198" name="Picture 9">
            <a:extLst>
              <a:ext uri="{FF2B5EF4-FFF2-40B4-BE49-F238E27FC236}">
                <a16:creationId xmlns:a16="http://schemas.microsoft.com/office/drawing/2014/main" id="{01FB1018-9F7E-4B7A-8430-454FB320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7" b="9811"/>
          <a:stretch>
            <a:fillRect/>
          </a:stretch>
        </p:blipFill>
        <p:spPr bwMode="auto">
          <a:xfrm>
            <a:off x="9467850" y="5805488"/>
            <a:ext cx="4448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11AA6D08-7978-4FA3-AB93-7AD4E11CE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Resistencia del hormigón y ley Normal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E41215FF-8D55-4258-91B0-E5ABDC162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849788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Una planta de fabricación de hormigón realiza una producción cuyos valores de resistencia siguen una ley Normal de media 18.7 N/mm</a:t>
            </a:r>
            <a:r>
              <a:rPr lang="es" altLang="es-ES" sz="2000" baseline="30000" dirty="0">
                <a:solidFill>
                  <a:srgbClr val="000099"/>
                </a:solidFill>
              </a:rPr>
              <a:t>2 </a:t>
            </a:r>
            <a:r>
              <a:rPr lang="es" altLang="es-ES" sz="2000" dirty="0">
                <a:solidFill>
                  <a:srgbClr val="000099"/>
                </a:solidFill>
              </a:rPr>
              <a:t>y desviación tipo 0.9 N/mm</a:t>
            </a:r>
            <a:r>
              <a:rPr lang="es" altLang="es-ES" sz="2000" baseline="30000" dirty="0">
                <a:solidFill>
                  <a:srgbClr val="000099"/>
                </a:solidFill>
              </a:rPr>
              <a:t>2</a:t>
            </a:r>
          </a:p>
          <a:p>
            <a:pPr marL="358775" indent="-358775" eaLnBrk="1" hangingPunct="1">
              <a:buFontTx/>
              <a:buAutoNum type="alphaLcParenR"/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Probabilidad de que la resistencia esté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comprendida entre 17.8 y 19.0 N/mm</a:t>
            </a:r>
            <a:r>
              <a:rPr lang="es" altLang="es-ES" sz="2000" baseline="30000" dirty="0">
                <a:solidFill>
                  <a:srgbClr val="000099"/>
                </a:solidFill>
              </a:rPr>
              <a:t>2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X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~ N(18.7, 0.9)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P(17.8 &lt; X &lt;19.0) =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= 0.63056 - 0.15866 = 0.4719</a:t>
            </a:r>
          </a:p>
        </p:txBody>
      </p:sp>
      <p:sp>
        <p:nvSpPr>
          <p:cNvPr id="8201" name="Text Box 11">
            <a:extLst>
              <a:ext uri="{FF2B5EF4-FFF2-40B4-BE49-F238E27FC236}">
                <a16:creationId xmlns:a16="http://schemas.microsoft.com/office/drawing/2014/main" id="{DCB7E52A-2DCF-4187-BE85-9FB05EEC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4763"/>
            <a:ext cx="4392612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" altLang="es-ES" sz="2000">
                <a:solidFill>
                  <a:srgbClr val="000099"/>
                </a:solidFill>
              </a:rPr>
              <a:t>Utilizando la app:</a:t>
            </a:r>
          </a:p>
          <a:p>
            <a:pPr eaLnBrk="1" hangingPunct="1">
              <a:lnSpc>
                <a:spcPct val="60000"/>
              </a:lnSpc>
            </a:pPr>
            <a:r>
              <a:rPr lang="es" altLang="es-ES" sz="2000">
                <a:hlinkClick r:id="rId5"/>
              </a:rPr>
              <a:t>https://homepage.divms.uiowa.edu/</a:t>
            </a:r>
          </a:p>
          <a:p>
            <a:pPr eaLnBrk="1" hangingPunct="1">
              <a:lnSpc>
                <a:spcPct val="60000"/>
              </a:lnSpc>
            </a:pPr>
            <a:r>
              <a:rPr lang="es" altLang="es-ES" sz="2000">
                <a:hlinkClick r:id="rId5"/>
              </a:rPr>
              <a:t>~mbognar/applets/normal.html</a:t>
            </a:r>
            <a:r>
              <a:rPr lang="es" altLang="es-ES"/>
              <a:t> </a:t>
            </a:r>
          </a:p>
        </p:txBody>
      </p:sp>
      <p:pic>
        <p:nvPicPr>
          <p:cNvPr id="8202" name="Picture 12" descr="CapturaNormal1">
            <a:extLst>
              <a:ext uri="{FF2B5EF4-FFF2-40B4-BE49-F238E27FC236}">
                <a16:creationId xmlns:a16="http://schemas.microsoft.com/office/drawing/2014/main" id="{B48349FE-4049-4D9E-95C9-291643A3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3" y="2524125"/>
            <a:ext cx="334803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CapturaNormal2">
            <a:extLst>
              <a:ext uri="{FF2B5EF4-FFF2-40B4-BE49-F238E27FC236}">
                <a16:creationId xmlns:a16="http://schemas.microsoft.com/office/drawing/2014/main" id="{9BEA87AC-B00D-4B8D-AB9F-292B05D5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3613"/>
            <a:ext cx="3241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061A0E3-3923-43F0-B999-706A90D1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009900"/>
            <a:ext cx="47529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9">
            <a:extLst>
              <a:ext uri="{FF2B5EF4-FFF2-40B4-BE49-F238E27FC236}">
                <a16:creationId xmlns:a16="http://schemas.microsoft.com/office/drawing/2014/main" id="{95964E7B-CB18-4125-87BC-939893CF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Resistencia del hormigón y ley Normal</a:t>
            </a:r>
          </a:p>
        </p:txBody>
      </p:sp>
      <p:sp>
        <p:nvSpPr>
          <p:cNvPr id="9220" name="1 CuadroTexto">
            <a:extLst>
              <a:ext uri="{FF2B5EF4-FFF2-40B4-BE49-F238E27FC236}">
                <a16:creationId xmlns:a16="http://schemas.microsoft.com/office/drawing/2014/main" id="{1D355FD7-898F-4592-A2AB-19BBA0CA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36738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O de forma equivalente con Minitab:</a:t>
            </a:r>
          </a:p>
          <a:p>
            <a:pPr eaLnBrk="1" hangingPunct="1"/>
            <a:r>
              <a:rPr lang="es" altLang="es-ES" sz="2400">
                <a:solidFill>
                  <a:srgbClr val="000099"/>
                </a:solidFill>
              </a:rPr>
              <a:t>Graph / Probability Distribution Plot / View Probability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92D8BEF5-D65D-432E-B7CD-013728B9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C11C650D-6864-403A-ACF3-105D4F086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E35F63EE-52B8-48F2-AAFE-28C3E6A2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Distribución Normal</a:t>
            </a:r>
          </a:p>
        </p:txBody>
      </p:sp>
      <p:pic>
        <p:nvPicPr>
          <p:cNvPr id="10243" name="Picture 11">
            <a:extLst>
              <a:ext uri="{FF2B5EF4-FFF2-40B4-BE49-F238E27FC236}">
                <a16:creationId xmlns:a16="http://schemas.microsoft.com/office/drawing/2014/main" id="{7DA8B683-8E04-4724-ADB5-3CA75D54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549275"/>
            <a:ext cx="4419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2">
            <a:extLst>
              <a:ext uri="{FF2B5EF4-FFF2-40B4-BE49-F238E27FC236}">
                <a16:creationId xmlns:a16="http://schemas.microsoft.com/office/drawing/2014/main" id="{83A098B2-5E4E-4D18-B613-B8F37FB0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6A39B2FA-7379-47E5-8FBC-1AC95D98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4978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06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4478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9050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362200" indent="-5334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8194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32766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7338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4191000" indent="-533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b)	Resistencia mínima del hormigón que puede garantizarse con un riesgo de error del 5% </a:t>
            </a:r>
            <a:r>
              <a:rPr lang="es" altLang="es-ES" sz="2000" dirty="0">
                <a:solidFill>
                  <a:srgbClr val="FF0000"/>
                </a:solidFill>
              </a:rPr>
              <a:t>(resistencia característica)</a:t>
            </a:r>
            <a:r>
              <a:rPr lang="es" altLang="es-ES" sz="2000" dirty="0">
                <a:solidFill>
                  <a:srgbClr val="000099"/>
                </a:solidFill>
              </a:rPr>
              <a:t>.</a:t>
            </a:r>
            <a:endParaRPr lang="ca-ES" altLang="es-ES" sz="2000" baseline="30000" dirty="0">
              <a:solidFill>
                <a:srgbClr val="000099"/>
              </a:solidFill>
            </a:endParaRP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</a:rPr>
              <a:t>		X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~ N(18.7, 0.9)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		P(X ≤ 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0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) = 0.05</a:t>
            </a:r>
          </a:p>
          <a:p>
            <a:pPr marL="358775" indent="-358775"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		x</a:t>
            </a:r>
            <a:r>
              <a:rPr lang="es" altLang="es-ES" sz="2000" baseline="-25000" dirty="0">
                <a:solidFill>
                  <a:srgbClr val="000099"/>
                </a:solidFill>
                <a:cs typeface="Arial" charset="0"/>
              </a:rPr>
              <a:t>0 </a:t>
            </a: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= 17.22 N/mm</a:t>
            </a:r>
            <a:r>
              <a:rPr lang="es" altLang="es-ES" sz="2000" baseline="30000" dirty="0">
                <a:solidFill>
                  <a:srgbClr val="000099"/>
                </a:solidFill>
                <a:cs typeface="Arial" charset="0"/>
              </a:rPr>
              <a:t>2</a:t>
            </a:r>
            <a:endParaRPr lang="ca-ES" altLang="es-ES" sz="2000" dirty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</a:endParaRPr>
          </a:p>
          <a:p>
            <a:pPr marL="457200" indent="-457200" eaLnBrk="1" hangingPunct="1">
              <a:buAutoNum type="alphaLcParenR" startAt="3"/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Probabilidad de que el hormigón tenga </a:t>
            </a:r>
            <a:br>
              <a:rPr lang="es" altLang="es-ES" sz="2000" dirty="0">
                <a:solidFill>
                  <a:srgbClr val="000099"/>
                </a:solidFill>
                <a:cs typeface="Arial" charset="0"/>
              </a:rPr>
            </a:b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unaresistencia inferior a 17.5 N/mm</a:t>
            </a:r>
            <a:r>
              <a:rPr lang="es" altLang="es-ES" sz="2000" baseline="30000" dirty="0">
                <a:solidFill>
                  <a:srgbClr val="000099"/>
                </a:solidFill>
                <a:cs typeface="Arial" charset="0"/>
              </a:rPr>
              <a:t>2</a:t>
            </a:r>
          </a:p>
          <a:p>
            <a:pPr eaLnBrk="1" hangingPunct="1">
              <a:defRPr/>
            </a:pPr>
            <a:r>
              <a:rPr lang="es" altLang="es-ES" sz="1000" dirty="0">
                <a:solidFill>
                  <a:srgbClr val="000099"/>
                </a:solidFill>
                <a:cs typeface="Arial" charset="0"/>
              </a:rPr>
              <a:t>     </a:t>
            </a:r>
          </a:p>
          <a:p>
            <a:pPr eaLnBrk="1" hangingPunct="1">
              <a:defRPr/>
            </a:pPr>
            <a:r>
              <a:rPr lang="es" altLang="es-ES" sz="2000" dirty="0">
                <a:solidFill>
                  <a:srgbClr val="000099"/>
                </a:solidFill>
                <a:cs typeface="Arial" charset="0"/>
              </a:rPr>
              <a:t>  		</a:t>
            </a:r>
            <a:r>
              <a:rPr lang="es" altLang="es-ES" sz="2000" dirty="0">
                <a:solidFill>
                  <a:srgbClr val="000099"/>
                </a:solidFill>
              </a:rPr>
              <a:t>P( X &lt; 17.5) = 0.09121</a:t>
            </a:r>
          </a:p>
        </p:txBody>
      </p:sp>
      <p:pic>
        <p:nvPicPr>
          <p:cNvPr id="10246" name="Picture 13" descr="CapturaNormal3">
            <a:extLst>
              <a:ext uri="{FF2B5EF4-FFF2-40B4-BE49-F238E27FC236}">
                <a16:creationId xmlns:a16="http://schemas.microsoft.com/office/drawing/2014/main" id="{A2DA5204-E6BE-4F99-B29F-4D595483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21" y="2320404"/>
            <a:ext cx="38512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CapturaNormal4">
            <a:extLst>
              <a:ext uri="{FF2B5EF4-FFF2-40B4-BE49-F238E27FC236}">
                <a16:creationId xmlns:a16="http://schemas.microsoft.com/office/drawing/2014/main" id="{4E4334CB-45C6-445B-86D8-D0A6CF95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09" y="4292600"/>
            <a:ext cx="388778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9">
            <a:extLst>
              <a:ext uri="{FF2B5EF4-FFF2-40B4-BE49-F238E27FC236}">
                <a16:creationId xmlns:a16="http://schemas.microsoft.com/office/drawing/2014/main" id="{1DAEA89A-383C-47DB-A86B-8D7C89DE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25538"/>
            <a:ext cx="837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b="1">
                <a:solidFill>
                  <a:srgbClr val="000099"/>
                </a:solidFill>
              </a:rPr>
              <a:t>Ejemplo: Resistencia del hormigón y ley Normal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17257</TotalTime>
  <Words>1350</Words>
  <Application>Microsoft Office PowerPoint</Application>
  <PresentationFormat>Presentación en pantalla (4:3)</PresentationFormat>
  <Paragraphs>175</Paragraphs>
  <Slides>20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PMingLiU</vt:lpstr>
      <vt:lpstr>Arial</vt:lpstr>
      <vt:lpstr>Arial Black</vt:lpstr>
      <vt:lpstr>Cambria Math</vt:lpstr>
      <vt:lpstr>Symbol</vt:lpstr>
      <vt:lpstr>Times New Roman</vt:lpstr>
      <vt:lpstr>Wingdings</vt:lpstr>
      <vt:lpstr>Diseño predeterminado</vt:lpstr>
      <vt:lpstr>Ecuación</vt:lpstr>
      <vt:lpstr>Equation</vt:lpstr>
      <vt:lpstr>Picture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Alejandro Juan Pérez</dc:creator>
  <cp:lastModifiedBy>UPC</cp:lastModifiedBy>
  <cp:revision>1047</cp:revision>
  <dcterms:created xsi:type="dcterms:W3CDTF">2003-01-27T23:00:03Z</dcterms:created>
  <dcterms:modified xsi:type="dcterms:W3CDTF">2025-10-29T15:56:14Z</dcterms:modified>
</cp:coreProperties>
</file>