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465" r:id="rId3"/>
    <p:sldId id="464" r:id="rId4"/>
    <p:sldId id="489" r:id="rId5"/>
    <p:sldId id="504" r:id="rId6"/>
    <p:sldId id="507" r:id="rId7"/>
    <p:sldId id="505" r:id="rId8"/>
    <p:sldId id="506" r:id="rId9"/>
    <p:sldId id="508" r:id="rId10"/>
    <p:sldId id="519" r:id="rId11"/>
    <p:sldId id="520" r:id="rId12"/>
    <p:sldId id="521" r:id="rId13"/>
    <p:sldId id="538" r:id="rId14"/>
    <p:sldId id="539" r:id="rId15"/>
    <p:sldId id="522" r:id="rId16"/>
    <p:sldId id="509" r:id="rId17"/>
    <p:sldId id="516" r:id="rId18"/>
    <p:sldId id="523" r:id="rId19"/>
    <p:sldId id="524" r:id="rId20"/>
    <p:sldId id="525" r:id="rId21"/>
    <p:sldId id="541" r:id="rId22"/>
    <p:sldId id="510" r:id="rId23"/>
    <p:sldId id="534" r:id="rId24"/>
    <p:sldId id="51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17" r:id="rId36"/>
    <p:sldId id="552" r:id="rId37"/>
    <p:sldId id="553" r:id="rId38"/>
    <p:sldId id="554" r:id="rId39"/>
    <p:sldId id="518" r:id="rId40"/>
  </p:sldIdLst>
  <p:sldSz cx="9144000" cy="6858000" type="screen4x3"/>
  <p:notesSz cx="7099300" cy="10234613"/>
  <p:defaultTextStyle>
    <a:defPPr>
      <a:defRPr lang="en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6600"/>
    <a:srgbClr val="00CCFF"/>
    <a:srgbClr val="006699"/>
    <a:srgbClr val="0066C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84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1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8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2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C23C093-99A1-495D-81A4-261863ADB4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2DCB04F-6E3E-45F4-BBEC-92CF2FF897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DE420AAA-56A6-42D0-9F2F-EC3AB12C5B9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EAF87081-538F-4BEF-9997-6C0C49F13F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6DEFA16-1765-4471-A56B-06AE2F006B70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4375962B-EB18-4946-A764-8DA0A46930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249859" name="Rectangle 1027">
            <a:extLst>
              <a:ext uri="{FF2B5EF4-FFF2-40B4-BE49-F238E27FC236}">
                <a16:creationId xmlns:a16="http://schemas.microsoft.com/office/drawing/2014/main" id="{9D91533C-6443-4740-AA7E-165D35040A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559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43012" name="Rectangle 1028">
            <a:extLst>
              <a:ext uri="{FF2B5EF4-FFF2-40B4-BE49-F238E27FC236}">
                <a16:creationId xmlns:a16="http://schemas.microsoft.com/office/drawing/2014/main" id="{E3078451-3DCB-47DC-9931-D00355118C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9338" y="790575"/>
            <a:ext cx="5054600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1" name="Rectangle 1029">
            <a:extLst>
              <a:ext uri="{FF2B5EF4-FFF2-40B4-BE49-F238E27FC236}">
                <a16:creationId xmlns:a16="http://schemas.microsoft.com/office/drawing/2014/main" id="{C8CB0BD4-812F-465D-8C58-B17663F3C9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900613"/>
            <a:ext cx="522446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49862" name="Rectangle 1030">
            <a:extLst>
              <a:ext uri="{FF2B5EF4-FFF2-40B4-BE49-F238E27FC236}">
                <a16:creationId xmlns:a16="http://schemas.microsoft.com/office/drawing/2014/main" id="{313EDE48-A836-4F6B-BBFA-7356A9F9A6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249863" name="Rectangle 1031">
            <a:extLst>
              <a:ext uri="{FF2B5EF4-FFF2-40B4-BE49-F238E27FC236}">
                <a16:creationId xmlns:a16="http://schemas.microsoft.com/office/drawing/2014/main" id="{180D2F65-8FF7-4F32-9930-D5EB11BC0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2FC43EE-4D0B-44C6-B210-224F29AACC79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82A61F14-F094-420F-9144-6D79C5BF6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B98565-758C-4231-8E94-EB39A4CF937B}" type="slidenum">
              <a:rPr lang="en-US" altLang="es-ES"/>
              <a:pPr eaLnBrk="1" hangingPunct="1">
                <a:spcBef>
                  <a:spcPct val="0"/>
                </a:spcBef>
              </a:pPr>
              <a:t>1</a:t>
            </a:fld>
            <a:endParaRPr lang="en-US" altLang="es-E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C616202-01F0-46D6-BE0C-685333716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16CA45D-F33E-4A42-A3B3-4615BAE6C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5BC4BF3E-8374-49AE-82CB-49FC465797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B8D308-922A-450C-B247-39F14EC8BE48}" type="slidenum">
              <a:rPr lang="en-US" altLang="es-ES"/>
              <a:pPr algn="r" eaLnBrk="1" hangingPunct="1">
                <a:spcBef>
                  <a:spcPct val="0"/>
                </a:spcBef>
              </a:pPr>
              <a:t>10</a:t>
            </a:fld>
            <a:endParaRPr lang="en-US" altLang="es-E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E404CBD-B008-4918-8258-B83FF3519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01FFCF9-E070-42AE-AD97-0A695F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A9922A07-903E-46C2-B7A8-80C4770B68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F909EF-A752-47BC-828E-F5EE3397A440}" type="slidenum">
              <a:rPr lang="en-US" altLang="es-ES"/>
              <a:pPr algn="r" eaLnBrk="1" hangingPunct="1">
                <a:spcBef>
                  <a:spcPct val="0"/>
                </a:spcBef>
              </a:pPr>
              <a:t>11</a:t>
            </a:fld>
            <a:endParaRPr lang="en-US" altLang="es-E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F03593F-5FA4-4B8F-B2F2-B3974AA19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9D070E3-0E69-48F4-B382-920B14635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>
            <a:extLst>
              <a:ext uri="{FF2B5EF4-FFF2-40B4-BE49-F238E27FC236}">
                <a16:creationId xmlns:a16="http://schemas.microsoft.com/office/drawing/2014/main" id="{966F4221-8B28-4EDF-841A-D7469B63E0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814C8F-8006-490B-9BC3-FE7F88A8C454}" type="slidenum">
              <a:rPr lang="en-US" altLang="es-ES"/>
              <a:pPr algn="r" eaLnBrk="1" hangingPunct="1">
                <a:spcBef>
                  <a:spcPct val="0"/>
                </a:spcBef>
              </a:pPr>
              <a:t>12</a:t>
            </a:fld>
            <a:endParaRPr lang="en-US" altLang="es-E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F14738E-03BF-4C96-9723-39593C008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1891F75-558D-43E1-AA06-8E62D50EC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2D0CF76F-F59B-43D6-9BEE-7FF23F3E9D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65DD26-6F79-421E-AF72-EF0EAFA97826}" type="slidenum">
              <a:rPr lang="en-US" altLang="es-ES"/>
              <a:pPr algn="r" eaLnBrk="1" hangingPunct="1">
                <a:spcBef>
                  <a:spcPct val="0"/>
                </a:spcBef>
              </a:pPr>
              <a:t>13</a:t>
            </a:fld>
            <a:endParaRPr lang="en-US" altLang="es-E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FB748EB-93D5-45FF-A31D-1883F7EFF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5F34522-3F3B-4AD0-9FAE-7B4B98456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>
            <a:extLst>
              <a:ext uri="{FF2B5EF4-FFF2-40B4-BE49-F238E27FC236}">
                <a16:creationId xmlns:a16="http://schemas.microsoft.com/office/drawing/2014/main" id="{2E45E132-4FC5-4CF2-B3FC-B94ABFE0B0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35FA15-355B-463B-B65A-151D10499C0F}" type="slidenum">
              <a:rPr lang="en-US" altLang="es-ES"/>
              <a:pPr algn="r" eaLnBrk="1" hangingPunct="1">
                <a:spcBef>
                  <a:spcPct val="0"/>
                </a:spcBef>
              </a:pPr>
              <a:t>14</a:t>
            </a:fld>
            <a:endParaRPr lang="en-US" altLang="es-E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22A1786-9D32-4D89-B8C2-B616F5F18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5C17D1C-BC02-44A5-873A-28772DE28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>
            <a:extLst>
              <a:ext uri="{FF2B5EF4-FFF2-40B4-BE49-F238E27FC236}">
                <a16:creationId xmlns:a16="http://schemas.microsoft.com/office/drawing/2014/main" id="{163C208F-482B-4855-BA92-6CE16E422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0352C-9C74-4507-B302-420E1E649328}" type="slidenum">
              <a:rPr lang="en-US" altLang="es-ES"/>
              <a:pPr eaLnBrk="1" hangingPunct="1">
                <a:spcBef>
                  <a:spcPct val="0"/>
                </a:spcBef>
              </a:pPr>
              <a:t>15</a:t>
            </a:fld>
            <a:endParaRPr lang="en-US" altLang="es-E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BB54A67-2B28-4315-BFC0-DBDE26B75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6ADB99C-E5C2-44B3-A708-8F92FAA79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>
            <a:extLst>
              <a:ext uri="{FF2B5EF4-FFF2-40B4-BE49-F238E27FC236}">
                <a16:creationId xmlns:a16="http://schemas.microsoft.com/office/drawing/2014/main" id="{9C3B762D-9BA5-4C56-88BF-6CECC110E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8C9F0B-4159-45D6-A254-5C2BB240F4FD}" type="slidenum">
              <a:rPr lang="en-US" altLang="es-ES"/>
              <a:pPr eaLnBrk="1" hangingPunct="1">
                <a:spcBef>
                  <a:spcPct val="0"/>
                </a:spcBef>
              </a:pPr>
              <a:t>16</a:t>
            </a:fld>
            <a:endParaRPr lang="en-US" altLang="es-E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E7BEB38-78E7-4C9D-A255-45B0CE527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B3264DE-9E16-4613-B0E4-C1B5959E3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>
            <a:extLst>
              <a:ext uri="{FF2B5EF4-FFF2-40B4-BE49-F238E27FC236}">
                <a16:creationId xmlns:a16="http://schemas.microsoft.com/office/drawing/2014/main" id="{DD69308C-51EE-470C-8358-FDB5248924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93A9D7-BCB4-4658-8B73-38BD62AF0838}" type="slidenum">
              <a:rPr lang="en-US" altLang="es-ES"/>
              <a:pPr algn="r" eaLnBrk="1" hangingPunct="1">
                <a:spcBef>
                  <a:spcPct val="0"/>
                </a:spcBef>
              </a:pPr>
              <a:t>17</a:t>
            </a:fld>
            <a:endParaRPr lang="en-US" altLang="es-E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4BECEAB-001C-4123-B5B3-95CD61423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D800281-A781-4A0E-8D52-7C9C242AE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1D836E74-D879-4F0F-94D0-A2B741E8A0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31264B-80F3-4B76-8997-36BFF304B3B7}" type="slidenum">
              <a:rPr lang="en-US" altLang="es-ES"/>
              <a:pPr algn="r" eaLnBrk="1" hangingPunct="1">
                <a:spcBef>
                  <a:spcPct val="0"/>
                </a:spcBef>
              </a:pPr>
              <a:t>18</a:t>
            </a:fld>
            <a:endParaRPr lang="en-US" altLang="es-E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47BB4DCA-B68F-4B22-92FD-BDE6306F0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6A67A4A-AAD3-4B1C-9290-216C8B16D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>
            <a:extLst>
              <a:ext uri="{FF2B5EF4-FFF2-40B4-BE49-F238E27FC236}">
                <a16:creationId xmlns:a16="http://schemas.microsoft.com/office/drawing/2014/main" id="{FC910BE9-9E9D-4021-A0D4-A03E1867CA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8DB50E-02F9-4832-B818-5317383B91EA}" type="slidenum">
              <a:rPr lang="en-US" altLang="es-ES"/>
              <a:pPr algn="r" eaLnBrk="1" hangingPunct="1">
                <a:spcBef>
                  <a:spcPct val="0"/>
                </a:spcBef>
              </a:pPr>
              <a:t>19</a:t>
            </a:fld>
            <a:endParaRPr lang="en-US" altLang="es-E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A404531-F93F-42BC-8003-CFEECECF6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4C796D3-FFFB-4245-A27D-4CB63F636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8794E5FD-6555-4C53-A7A5-2E9564E04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A3D4BF-0EDA-492E-A1DE-B88727E8F280}" type="slidenum">
              <a:rPr lang="en-US" altLang="es-ES"/>
              <a:pPr eaLnBrk="1" hangingPunct="1">
                <a:spcBef>
                  <a:spcPct val="0"/>
                </a:spcBef>
              </a:pPr>
              <a:t>2</a:t>
            </a:fld>
            <a:endParaRPr lang="en-US" altLang="es-E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6C2481A-2B69-489D-B4F8-92B5125AE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CED6E51-A937-4713-BD6D-D0CCD148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>
            <a:extLst>
              <a:ext uri="{FF2B5EF4-FFF2-40B4-BE49-F238E27FC236}">
                <a16:creationId xmlns:a16="http://schemas.microsoft.com/office/drawing/2014/main" id="{28586297-CEF9-4DB6-9840-281C4488F1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C64859-ADC6-4D9F-A496-1BEC46106DF5}" type="slidenum">
              <a:rPr lang="en-US" altLang="es-ES"/>
              <a:pPr algn="r" eaLnBrk="1" hangingPunct="1">
                <a:spcBef>
                  <a:spcPct val="0"/>
                </a:spcBef>
              </a:pPr>
              <a:t>20</a:t>
            </a:fld>
            <a:endParaRPr lang="en-US" altLang="es-E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E93099A-DC6C-4343-9CA4-1D91E33CC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13E16A9-2226-44E1-A840-3716F8A5C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>
            <a:extLst>
              <a:ext uri="{FF2B5EF4-FFF2-40B4-BE49-F238E27FC236}">
                <a16:creationId xmlns:a16="http://schemas.microsoft.com/office/drawing/2014/main" id="{4471D082-2AC1-4FBC-882B-8446178C9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DA36D2-DCCD-408F-BF7B-DFDE953CA40C}" type="slidenum">
              <a:rPr lang="en-US" altLang="es-ES"/>
              <a:pPr eaLnBrk="1" hangingPunct="1">
                <a:spcBef>
                  <a:spcPct val="0"/>
                </a:spcBef>
              </a:pPr>
              <a:t>21</a:t>
            </a:fld>
            <a:endParaRPr lang="en-US" altLang="es-E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F9D343A-CD0A-4D49-8C26-F241996D7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D49A384-89AC-4184-9F60-7C9455923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929502EC-CACB-47B0-9935-ECEE78298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D14B72-9BFF-46EF-BF8D-4ECF59FC35A6}" type="slidenum">
              <a:rPr lang="en-US" altLang="es-ES"/>
              <a:pPr eaLnBrk="1" hangingPunct="1">
                <a:spcBef>
                  <a:spcPct val="0"/>
                </a:spcBef>
              </a:pPr>
              <a:t>22</a:t>
            </a:fld>
            <a:endParaRPr lang="en-US" altLang="es-E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4378063-495D-4822-8263-A3C25E926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03705B9-3BF0-499A-A3CE-6B252CDC5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>
            <a:extLst>
              <a:ext uri="{FF2B5EF4-FFF2-40B4-BE49-F238E27FC236}">
                <a16:creationId xmlns:a16="http://schemas.microsoft.com/office/drawing/2014/main" id="{43FC0C8C-C03D-4C4B-83DF-37561EAA0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DBA0F-ACAC-4471-98DD-D05B7ADA50A9}" type="slidenum">
              <a:rPr lang="en-US" altLang="es-ES"/>
              <a:pPr eaLnBrk="1" hangingPunct="1">
                <a:spcBef>
                  <a:spcPct val="0"/>
                </a:spcBef>
              </a:pPr>
              <a:t>23</a:t>
            </a:fld>
            <a:endParaRPr lang="en-US" altLang="es-E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DB13432-4AE5-46BD-9BD4-8B0D934BC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4CAE958-6056-43FA-8834-0D9888FFF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>
            <a:extLst>
              <a:ext uri="{FF2B5EF4-FFF2-40B4-BE49-F238E27FC236}">
                <a16:creationId xmlns:a16="http://schemas.microsoft.com/office/drawing/2014/main" id="{3BAAA1E4-C4C4-4751-8297-2E475B7F89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EEAC3E-5412-4872-A165-6914F59CFD26}" type="slidenum">
              <a:rPr lang="en-US" altLang="es-ES"/>
              <a:pPr algn="r" eaLnBrk="1" hangingPunct="1">
                <a:spcBef>
                  <a:spcPct val="0"/>
                </a:spcBef>
              </a:pPr>
              <a:t>24</a:t>
            </a:fld>
            <a:endParaRPr lang="en-US" altLang="es-E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2E74559-14A4-434E-891F-381C97093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03113C3-BC9C-4E15-AEB9-3219226F8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>
            <a:extLst>
              <a:ext uri="{FF2B5EF4-FFF2-40B4-BE49-F238E27FC236}">
                <a16:creationId xmlns:a16="http://schemas.microsoft.com/office/drawing/2014/main" id="{EAB3C4AC-F0B6-4C45-8E4E-50CB1A0198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2772DF-D75B-4060-B976-04AA3FCDC7BB}" type="slidenum">
              <a:rPr lang="en-US" altLang="es-ES"/>
              <a:pPr algn="r" eaLnBrk="1" hangingPunct="1">
                <a:spcBef>
                  <a:spcPct val="0"/>
                </a:spcBef>
              </a:pPr>
              <a:t>25</a:t>
            </a:fld>
            <a:endParaRPr lang="en-US" altLang="es-E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C00B07E-EA8C-49C9-B35B-603A01A51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DEF0440-DE4F-4575-9A0A-98E63DB90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>
            <a:extLst>
              <a:ext uri="{FF2B5EF4-FFF2-40B4-BE49-F238E27FC236}">
                <a16:creationId xmlns:a16="http://schemas.microsoft.com/office/drawing/2014/main" id="{4578E6BB-0A97-4462-9623-6248813454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B51B7D-F22D-4D7B-AA95-6AE7C2D9BE79}" type="slidenum">
              <a:rPr lang="en-US" altLang="es-ES"/>
              <a:pPr algn="r" eaLnBrk="1" hangingPunct="1">
                <a:spcBef>
                  <a:spcPct val="0"/>
                </a:spcBef>
              </a:pPr>
              <a:t>26</a:t>
            </a:fld>
            <a:endParaRPr lang="en-US" altLang="es-E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98D43DC-1B93-4BC7-A5C2-7BA41A13C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FF75170-C78C-4966-9E87-8A2B37217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>
            <a:extLst>
              <a:ext uri="{FF2B5EF4-FFF2-40B4-BE49-F238E27FC236}">
                <a16:creationId xmlns:a16="http://schemas.microsoft.com/office/drawing/2014/main" id="{1BBE689C-43E7-4B24-B83E-DBA06B87F5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7C19F-6C95-4CC6-89F2-F4EF93E3EC1F}" type="slidenum">
              <a:rPr lang="en-US" altLang="es-ES"/>
              <a:pPr algn="r" eaLnBrk="1" hangingPunct="1">
                <a:spcBef>
                  <a:spcPct val="0"/>
                </a:spcBef>
              </a:pPr>
              <a:t>27</a:t>
            </a:fld>
            <a:endParaRPr lang="en-US" altLang="es-E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29F9B0B-FF54-4992-B367-FDCB45474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8443051-2953-4D16-A5CC-D100A35BA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>
            <a:extLst>
              <a:ext uri="{FF2B5EF4-FFF2-40B4-BE49-F238E27FC236}">
                <a16:creationId xmlns:a16="http://schemas.microsoft.com/office/drawing/2014/main" id="{DDCCE286-9036-40F3-AAB3-222D8ABCA5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FB56C-D20C-4B89-BDFA-3A7492B95A9A}" type="slidenum">
              <a:rPr lang="en-US" altLang="es-ES"/>
              <a:pPr algn="r" eaLnBrk="1" hangingPunct="1">
                <a:spcBef>
                  <a:spcPct val="0"/>
                </a:spcBef>
              </a:pPr>
              <a:t>28</a:t>
            </a:fld>
            <a:endParaRPr lang="en-US" altLang="es-E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C4C51C4-2BDC-42A2-85CE-A15C68D9A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A3B80D1-6FD6-445E-AB5A-8F28B9CC7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>
            <a:extLst>
              <a:ext uri="{FF2B5EF4-FFF2-40B4-BE49-F238E27FC236}">
                <a16:creationId xmlns:a16="http://schemas.microsoft.com/office/drawing/2014/main" id="{E63D4D86-F97A-40DD-9C09-A4A9639738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539067-444D-4042-856E-44EF1A6E73B8}" type="slidenum">
              <a:rPr lang="en-US" altLang="es-ES"/>
              <a:pPr algn="r" eaLnBrk="1" hangingPunct="1">
                <a:spcBef>
                  <a:spcPct val="0"/>
                </a:spcBef>
              </a:pPr>
              <a:t>29</a:t>
            </a:fld>
            <a:endParaRPr lang="en-US" altLang="es-E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B7AF780-5650-4C19-A827-6A5E379AF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C16491A-2D48-49E2-941D-FEFE737A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CB8A6365-058B-4DF3-AD9B-D1491E8D8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6BF320-AB1D-4806-B833-35EAF8D2C2B0}" type="slidenum">
              <a:rPr lang="en-US" altLang="es-ES"/>
              <a:pPr eaLnBrk="1" hangingPunct="1">
                <a:spcBef>
                  <a:spcPct val="0"/>
                </a:spcBef>
              </a:pPr>
              <a:t>3</a:t>
            </a:fld>
            <a:endParaRPr lang="en-US" altLang="es-E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2452FC-FE32-4B36-9D63-09ACEC8E4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DA1680C-5732-4CC1-A9C7-8DA21D7C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>
            <a:extLst>
              <a:ext uri="{FF2B5EF4-FFF2-40B4-BE49-F238E27FC236}">
                <a16:creationId xmlns:a16="http://schemas.microsoft.com/office/drawing/2014/main" id="{6C11BFD9-5B79-474D-B963-6A91056EDF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F116F8-C8D4-49F1-95B2-A81F73135F79}" type="slidenum">
              <a:rPr lang="en-US" altLang="es-ES"/>
              <a:pPr algn="r" eaLnBrk="1" hangingPunct="1">
                <a:spcBef>
                  <a:spcPct val="0"/>
                </a:spcBef>
              </a:pPr>
              <a:t>30</a:t>
            </a:fld>
            <a:endParaRPr lang="en-US" altLang="es-E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7769A31-B3A2-4C13-9A59-F97B861C6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CA841D8-9861-49CF-B80C-3C3D2299A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>
            <a:extLst>
              <a:ext uri="{FF2B5EF4-FFF2-40B4-BE49-F238E27FC236}">
                <a16:creationId xmlns:a16="http://schemas.microsoft.com/office/drawing/2014/main" id="{650361B3-507C-479C-9332-FFA3313E20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291F69-759B-47AD-B6F2-F221BC72E50A}" type="slidenum">
              <a:rPr lang="en-US" altLang="es-ES"/>
              <a:pPr algn="r" eaLnBrk="1" hangingPunct="1">
                <a:spcBef>
                  <a:spcPct val="0"/>
                </a:spcBef>
              </a:pPr>
              <a:t>31</a:t>
            </a:fld>
            <a:endParaRPr lang="en-US" altLang="es-E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F073204-B861-4270-AA8F-709B21CE0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37CB5F6-19C4-46B7-A2B6-27ECB1DA8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>
            <a:extLst>
              <a:ext uri="{FF2B5EF4-FFF2-40B4-BE49-F238E27FC236}">
                <a16:creationId xmlns:a16="http://schemas.microsoft.com/office/drawing/2014/main" id="{F1D44B4E-AA9A-4831-B3B6-0D084FC85D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F614A1-8811-4AE3-A555-835FB76B7502}" type="slidenum">
              <a:rPr lang="en-US" altLang="es-ES"/>
              <a:pPr algn="r" eaLnBrk="1" hangingPunct="1">
                <a:spcBef>
                  <a:spcPct val="0"/>
                </a:spcBef>
              </a:pPr>
              <a:t>32</a:t>
            </a:fld>
            <a:endParaRPr lang="en-US" altLang="es-E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6EF8CC1-4222-44CF-BF88-F480DFE46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EDD619E-1DA9-479D-9C31-E4460D13F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>
            <a:extLst>
              <a:ext uri="{FF2B5EF4-FFF2-40B4-BE49-F238E27FC236}">
                <a16:creationId xmlns:a16="http://schemas.microsoft.com/office/drawing/2014/main" id="{B35190A0-B9B4-40FD-9AE4-1424D79712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450AD-ED91-4AE9-A1C4-21851027CA6D}" type="slidenum">
              <a:rPr lang="en-US" altLang="es-ES"/>
              <a:pPr algn="r" eaLnBrk="1" hangingPunct="1">
                <a:spcBef>
                  <a:spcPct val="0"/>
                </a:spcBef>
              </a:pPr>
              <a:t>33</a:t>
            </a:fld>
            <a:endParaRPr lang="en-US" altLang="es-E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B6FEE26-40A0-424A-A001-5A1757AA2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638A377-AF30-4F9C-BF53-15801FEC3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>
            <a:extLst>
              <a:ext uri="{FF2B5EF4-FFF2-40B4-BE49-F238E27FC236}">
                <a16:creationId xmlns:a16="http://schemas.microsoft.com/office/drawing/2014/main" id="{F4B0E237-F22C-49C3-8BBF-D00B1568C3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473744-BAB5-4F25-A19D-4C44A864F7E4}" type="slidenum">
              <a:rPr lang="en-US" altLang="es-ES"/>
              <a:pPr algn="r" eaLnBrk="1" hangingPunct="1">
                <a:spcBef>
                  <a:spcPct val="0"/>
                </a:spcBef>
              </a:pPr>
              <a:t>34</a:t>
            </a:fld>
            <a:endParaRPr lang="en-US" altLang="es-E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0C7F4C9-EE58-4A6D-89F5-5C1EFB844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AC6CB79-F45F-4F2C-BBB8-D78480509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>
            <a:extLst>
              <a:ext uri="{FF2B5EF4-FFF2-40B4-BE49-F238E27FC236}">
                <a16:creationId xmlns:a16="http://schemas.microsoft.com/office/drawing/2014/main" id="{5F3DAD17-E7F5-450E-A3C9-D24883AD5F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52C298-2B89-48A8-88D9-C24F8811A5BB}" type="slidenum">
              <a:rPr lang="en-US" altLang="es-ES"/>
              <a:pPr algn="r" eaLnBrk="1" hangingPunct="1">
                <a:spcBef>
                  <a:spcPct val="0"/>
                </a:spcBef>
              </a:pPr>
              <a:t>35</a:t>
            </a:fld>
            <a:endParaRPr lang="en-US" altLang="es-E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B14DC3E-A07A-437A-B779-1DF142C1B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8730C4A-EC7E-40A8-8C84-C88A4BB15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>
            <a:extLst>
              <a:ext uri="{FF2B5EF4-FFF2-40B4-BE49-F238E27FC236}">
                <a16:creationId xmlns:a16="http://schemas.microsoft.com/office/drawing/2014/main" id="{B7B8AEE4-6F8F-4342-AA47-E45F658E8F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40558-EE79-4F7E-9B1B-6AEE4421CC80}" type="slidenum">
              <a:rPr lang="en-US" altLang="es-ES"/>
              <a:pPr algn="r" eaLnBrk="1" hangingPunct="1">
                <a:spcBef>
                  <a:spcPct val="0"/>
                </a:spcBef>
              </a:pPr>
              <a:t>36</a:t>
            </a:fld>
            <a:endParaRPr lang="en-US" altLang="es-E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65F4674-9E15-4D77-93E0-676B31F8B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A14F420-9FAD-40B6-B6C1-1F73B43D1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>
            <a:extLst>
              <a:ext uri="{FF2B5EF4-FFF2-40B4-BE49-F238E27FC236}">
                <a16:creationId xmlns:a16="http://schemas.microsoft.com/office/drawing/2014/main" id="{AF7FF6EA-60F9-4358-86E0-DEF3D1A3D2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DCEBC0-934B-4676-9F05-037A8D334FA2}" type="slidenum">
              <a:rPr lang="en-US" altLang="es-ES"/>
              <a:pPr algn="r" eaLnBrk="1" hangingPunct="1">
                <a:spcBef>
                  <a:spcPct val="0"/>
                </a:spcBef>
              </a:pPr>
              <a:t>37</a:t>
            </a:fld>
            <a:endParaRPr lang="en-US" altLang="es-E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7952234-FD4A-4335-8157-35455E7D3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E30CD32-9D73-4A49-98B3-722DA0865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>
            <a:extLst>
              <a:ext uri="{FF2B5EF4-FFF2-40B4-BE49-F238E27FC236}">
                <a16:creationId xmlns:a16="http://schemas.microsoft.com/office/drawing/2014/main" id="{E5879B12-20F2-4AB9-BE77-EAE45BE7BE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140AAC-8B57-45DF-A259-E87DDE4A1221}" type="slidenum">
              <a:rPr lang="en-US" altLang="es-ES"/>
              <a:pPr algn="r" eaLnBrk="1" hangingPunct="1">
                <a:spcBef>
                  <a:spcPct val="0"/>
                </a:spcBef>
              </a:pPr>
              <a:t>38</a:t>
            </a:fld>
            <a:endParaRPr lang="en-US" altLang="es-E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F085D67-1867-498C-B5E3-363F0EAC5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242E7B6-991B-46CE-AA60-6912DA342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id="{5C1DCDA3-9ED0-4158-8EF8-AFC30A160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3E82D-85AA-45D5-B681-13E615D1AA22}" type="slidenum">
              <a:rPr lang="en-US" altLang="es-ES"/>
              <a:pPr eaLnBrk="1" hangingPunct="1">
                <a:spcBef>
                  <a:spcPct val="0"/>
                </a:spcBef>
              </a:pPr>
              <a:t>4</a:t>
            </a:fld>
            <a:endParaRPr lang="en-US" altLang="es-E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B2EB6A-E77F-49D6-92E0-1C45EC4B0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D10217-EABC-4D35-92C4-3E75E2653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DC6A5137-B5CC-41F9-9413-59A473BF6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D19B83-DF8F-4870-9067-F1C5EB5FE7E8}" type="slidenum">
              <a:rPr lang="en-US" altLang="es-ES"/>
              <a:pPr eaLnBrk="1" hangingPunct="1">
                <a:spcBef>
                  <a:spcPct val="0"/>
                </a:spcBef>
              </a:pPr>
              <a:t>5</a:t>
            </a:fld>
            <a:endParaRPr lang="en-US" altLang="es-E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FDB75B6-BE2F-435C-A5B4-3C6C849E3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B9DE977-70BA-4EDC-8A77-CDB5CD063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>
            <a:extLst>
              <a:ext uri="{FF2B5EF4-FFF2-40B4-BE49-F238E27FC236}">
                <a16:creationId xmlns:a16="http://schemas.microsoft.com/office/drawing/2014/main" id="{113EFD22-50C1-4331-8F7D-1F8C40889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86D665-77CE-4E9F-8292-6A4B385F4236}" type="slidenum">
              <a:rPr lang="en-US" altLang="es-ES"/>
              <a:pPr eaLnBrk="1" hangingPunct="1">
                <a:spcBef>
                  <a:spcPct val="0"/>
                </a:spcBef>
              </a:pPr>
              <a:t>6</a:t>
            </a:fld>
            <a:endParaRPr lang="en-US" altLang="es-E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4811835-98AB-4F30-811B-402B00943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6BC7BE0-5459-4FCF-B68A-B7CED39E6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BF62923E-27C7-4D13-A7BD-FB772EC6A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AE0F1-B647-4E9E-8B60-C03F15E68105}" type="slidenum">
              <a:rPr lang="en-US" altLang="es-ES"/>
              <a:pPr eaLnBrk="1" hangingPunct="1">
                <a:spcBef>
                  <a:spcPct val="0"/>
                </a:spcBef>
              </a:pPr>
              <a:t>7</a:t>
            </a:fld>
            <a:endParaRPr lang="en-US" altLang="es-E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4DECB1D-276D-4A39-944E-072BF2C8E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DEFB467-0887-46F9-A7BB-E87A50DF3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273EA367-A3B8-47FE-9523-FEFE22049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4CD9D2-886C-470C-BB60-7E7463BA8B48}" type="slidenum">
              <a:rPr lang="en-US" altLang="es-ES"/>
              <a:pPr eaLnBrk="1" hangingPunct="1">
                <a:spcBef>
                  <a:spcPct val="0"/>
                </a:spcBef>
              </a:pPr>
              <a:t>8</a:t>
            </a:fld>
            <a:endParaRPr lang="en-US" altLang="es-E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202012F-DE41-4061-9931-53A8577B6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212D421-D043-4B75-914D-B7F9A6724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87113552-86A5-4D3A-9A64-1EA3AB5F2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241505-918F-4916-AC74-562CFE005403}" type="slidenum">
              <a:rPr lang="en-US" altLang="es-ES"/>
              <a:pPr eaLnBrk="1" hangingPunct="1">
                <a:spcBef>
                  <a:spcPct val="0"/>
                </a:spcBef>
              </a:pPr>
              <a:t>9</a:t>
            </a:fld>
            <a:endParaRPr lang="en-US" altLang="es-E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3B8D937-B42B-4AC0-B321-671D1CE4D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1FF7945-65E4-4A66-B76A-1D5293334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2741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35076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03712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232507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036324-E326-4459-9FA7-745DFA5A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46E2-5827-4785-ACA3-A4882007FAAF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93B0C0E-E8E7-421C-AC50-85BB1331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B964F1-02DD-44F6-BAF1-A3D50E12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7310D-2E33-4F17-AEA7-DEBE180E71F9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8255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CDDC36C-78FE-40F5-A083-A20F8223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6597-48B9-432C-ACB7-0BC53CC61E4D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9862C52-A056-4EAC-9902-D47ACE11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F2DF96A-6C8B-4799-9C3D-A72DC8B1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9E49D-6173-4D1D-B82F-8558A8BC2183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41084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1101AB-B33A-43FA-880C-4AC077F2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1105-F6A4-46B5-82FC-480CF60B9EDB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5CED90-FC65-4325-8334-26957A91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425653C-E72E-4A31-8D44-34CD71A0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977BE-6C12-40B9-8E91-5FB9A82C751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869994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0797441-A226-40A9-B34C-C5F0B8F1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F567-1626-40FA-B8FC-35C41D908E86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85B70EC-DAB9-40AE-93BA-4363F23B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50F3EF2-5C2C-4181-8A61-73AB42A6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BB1C4-F0DC-4FF9-8AF7-0C0B5ED2EE99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99536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A5CC07D3-5969-4296-B87E-DD2ABA27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2477-94DF-4F5A-87DB-14CAE7DA59B6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0A92361-EC32-4590-9473-C8BD26C4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E69E2698-0936-4D63-98BB-68517264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21095-D24A-4D69-9A44-457A1C9424FA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557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1009884-8214-4944-9298-63E7C55F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A2F7-6E4A-46BC-A245-FC07CE98DF79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3E492637-1FC1-4B96-A2EC-1BF979D0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82D0760-1D7B-4AB5-AD6C-B15FB79F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01459-3465-48D8-9FBF-5152872C0F74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9121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5BCB3DF-3A7A-479E-96CF-86F6CD22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5DFD-616C-4179-A35F-EFC2D7A8A432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0C39564-0919-4BBD-B39A-F7A35860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BCB1422C-0E5A-416F-BCEF-C2D3D861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7EB9C-2C4F-48CC-AB6B-1E4DE8F747E2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07357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gradFill rotWithShape="0">
          <a:gsLst>
            <a:gs pos="0">
              <a:srgbClr val="8AF3C7"/>
            </a:gs>
            <a:gs pos="50000">
              <a:srgbClr val="AAE2CA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8843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8A9370C-BB8C-4587-9601-C17845F3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7F08-56BA-4626-8AED-C92009862C2F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5482136-A6BB-4778-B34D-799317B0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CFD45B2-1A2E-43E8-A7AA-17B04ADA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623E9-C0AD-46D1-A6BA-36327D46C973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5185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2F73FFE-BEF7-477B-8C99-13721EC2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DB7B-BC60-4458-8FD1-E757FE0AD253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780953F-AA7F-4115-BEA4-6E8857DB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FFC4346-25E3-440E-BCAF-EE3AFFB9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4AF0-9206-4BCB-8E77-C6F1BC421E3A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28918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8B9A943-742D-4225-8648-5FA81692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C1AB-A0A4-4D9B-A9E2-1BE238644C5B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9D1961F-E996-4FEF-92D6-460FC945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41E9733-79AF-4825-83DE-8A1B8F02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74D62-B58E-47F0-8591-B100D8DDB0B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005697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0A46887-F29A-4452-AE78-F5C001D7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9A46-08BC-41B4-8108-059717D46796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29C0FC0-23FD-4B1A-827D-037A407F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BD8CF09-9C11-4CD1-BAA9-BCA78786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5ACD-18C6-4F44-A408-7653B4E32B45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20526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307692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34845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407038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912779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63187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478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9262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pçalera_epseb">
            <a:extLst>
              <a:ext uri="{FF2B5EF4-FFF2-40B4-BE49-F238E27FC236}">
                <a16:creationId xmlns:a16="http://schemas.microsoft.com/office/drawing/2014/main" id="{38224C2C-7B20-4102-B62E-5D2BA2CD1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6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9">
            <a:extLst>
              <a:ext uri="{FF2B5EF4-FFF2-40B4-BE49-F238E27FC236}">
                <a16:creationId xmlns:a16="http://schemas.microsoft.com/office/drawing/2014/main" id="{291E8E57-FD12-464F-8708-4B5A18F44EA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28575">
            <a:solidFill>
              <a:srgbClr val="BC2E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8" name="Line 10">
            <a:extLst>
              <a:ext uri="{FF2B5EF4-FFF2-40B4-BE49-F238E27FC236}">
                <a16:creationId xmlns:a16="http://schemas.microsoft.com/office/drawing/2014/main" id="{CBBDE44D-0119-4796-8F1B-D094391FF3D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>
            <a:solidFill>
              <a:srgbClr val="2E7C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9" name="Text Box 11">
            <a:extLst>
              <a:ext uri="{FF2B5EF4-FFF2-40B4-BE49-F238E27FC236}">
                <a16:creationId xmlns:a16="http://schemas.microsoft.com/office/drawing/2014/main" id="{54449670-E888-4469-A1E1-20BB9A859B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49275"/>
            <a:ext cx="9144000" cy="457200"/>
          </a:xfrm>
          <a:prstGeom prst="rect">
            <a:avLst/>
          </a:prstGeom>
          <a:solidFill>
            <a:srgbClr val="2E7C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ES" sz="2400" b="1">
              <a:cs typeface="Times New Roman" pitchFamily="18" charset="0"/>
            </a:endParaRP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0173EBC1-154B-4F70-A87E-1FD21E9C94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49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a-ES" altLang="es-ES" sz="120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Subject</a:t>
            </a:r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ca-ES" altLang="es-ES" sz="120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Applied</a:t>
            </a:r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ca-ES" altLang="es-ES" sz="120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Statistics</a:t>
            </a:r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 (AS) 	        </a:t>
            </a:r>
            <a:fld id="{B31F3986-8FA7-4D23-84B5-362255BFC139}" type="slidenum">
              <a:rPr lang="ca-ES" altLang="es-ES" sz="1200" smtClean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‹Nº›</a:t>
            </a:fld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/38	     </a:t>
            </a:r>
            <a:r>
              <a:rPr lang="en-U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Lecturers: AS Teaching Team</a:t>
            </a:r>
            <a:endParaRPr lang="es-ES" altLang="es-ES" sz="1800" dirty="0">
              <a:solidFill>
                <a:srgbClr val="2E7CAD"/>
              </a:solidFill>
            </a:endParaRPr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2A38D659-2850-4D55-B3BD-D957F12416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18543" y="121851"/>
            <a:ext cx="2673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a-ES" altLang="es-ES" sz="1200" dirty="0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Building </a:t>
            </a: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Construction</a:t>
            </a:r>
            <a:r>
              <a:rPr lang="ca-ES" altLang="es-ES" sz="1200" dirty="0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Degree</a:t>
            </a:r>
            <a:endParaRPr lang="ca-ES" altLang="es-ES" sz="1800" dirty="0">
              <a:solidFill>
                <a:srgbClr val="BC2E1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44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057DA53A-A725-439F-8DFD-5295F7D74D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ca-ES" altLang="es-ES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194832E3-8307-4E59-ABD1-201ACA037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ca-ES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502708D-8BE0-438D-85CF-E0E159B7E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E34F69D-EC64-4982-96A2-3486DF6C3A0C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3CDAF67-59AF-4F61-8638-01710BBBC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82E675E-0C6B-49B3-9369-80A54D153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A4A126-3B17-4276-B0BA-AB460000BE28}" type="slidenum">
              <a:rPr lang="ca-ES" altLang="ca-ES"/>
              <a:pPr/>
              <a:t>‹Nº›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jpeg"/><Relationship Id="rId5" Type="http://schemas.openxmlformats.org/officeDocument/2006/relationships/image" Target="../media/image35.w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jpeg"/><Relationship Id="rId4" Type="http://schemas.openxmlformats.org/officeDocument/2006/relationships/image" Target="../media/image46.pn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11" Type="http://schemas.openxmlformats.org/officeDocument/2006/relationships/image" Target="../media/image71.wmf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66.jpeg"/><Relationship Id="rId9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4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pn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87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9.png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5.wmf"/><Relationship Id="rId1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jpe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jpe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emf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wmf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jpe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1.jpeg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7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2.jpeg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40.png"/><Relationship Id="rId10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openxmlformats.org/officeDocument/2006/relationships/image" Target="../media/image10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8.jpeg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8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8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1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33.png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6.wmf"/><Relationship Id="rId5" Type="http://schemas.openxmlformats.org/officeDocument/2006/relationships/image" Target="../media/image34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>
            <a:extLst>
              <a:ext uri="{FF2B5EF4-FFF2-40B4-BE49-F238E27FC236}">
                <a16:creationId xmlns:a16="http://schemas.microsoft.com/office/drawing/2014/main" id="{440129CD-C154-46DA-9493-5F8C508B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060575"/>
            <a:ext cx="84248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zh-MO" sz="4000" b="1">
                <a:solidFill>
                  <a:srgbClr val="006600"/>
                </a:solidFill>
                <a:ea typeface="PMingLiU" panose="02020500000000000000" pitchFamily="18" charset="-120"/>
              </a:rPr>
              <a:t>APPLIED STATISTICS</a:t>
            </a:r>
          </a:p>
          <a:p>
            <a:pPr algn="ctr" eaLnBrk="1" hangingPunct="1"/>
            <a:r>
              <a:rPr lang="en" altLang="zh-MO" sz="4000" b="1">
                <a:solidFill>
                  <a:srgbClr val="FF0000"/>
                </a:solidFill>
                <a:ea typeface="PMingLiU" panose="02020500000000000000" pitchFamily="18" charset="-120"/>
              </a:rPr>
              <a:t>Statistical Inference</a:t>
            </a:r>
            <a:endParaRPr lang="es-ES" altLang="zh-MO" sz="1600" b="1">
              <a:solidFill>
                <a:srgbClr val="FF0000"/>
              </a:solidFill>
              <a:ea typeface="PMingLiU" panose="02020500000000000000" pitchFamily="18" charset="-120"/>
            </a:endParaRPr>
          </a:p>
        </p:txBody>
      </p:sp>
      <p:pic>
        <p:nvPicPr>
          <p:cNvPr id="4099" name="Picture 4" descr="D:\TEACHING\TEACHING\EE\EA\20211\Transparències\CapturaCampanaIntervals.JPG">
            <a:extLst>
              <a:ext uri="{FF2B5EF4-FFF2-40B4-BE49-F238E27FC236}">
                <a16:creationId xmlns:a16="http://schemas.microsoft.com/office/drawing/2014/main" id="{FF9D7BE4-66B7-4B97-90C9-5004F42E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0138"/>
            <a:ext cx="24479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D1D62308-A41B-41A3-A8BF-C0626F9C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n" altLang="es-ES" sz="2400">
                <a:solidFill>
                  <a:srgbClr val="000099"/>
                </a:solidFill>
                <a:cs typeface="Arial" panose="020B0604020202020204" pitchFamily="34" charset="0"/>
              </a:rPr>
              <a:t>σ unknown</a:t>
            </a:r>
            <a:endParaRPr lang="el-GR" altLang="es-E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315" name="Object 44">
            <a:extLst>
              <a:ext uri="{FF2B5EF4-FFF2-40B4-BE49-F238E27FC236}">
                <a16:creationId xmlns:a16="http://schemas.microsoft.com/office/drawing/2014/main" id="{85CD27EA-8DC3-4C14-A134-FAFB1251FB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5573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4" imgW="787400" imgH="419100" progId="Equation.DSMT4">
                  <p:embed/>
                </p:oleObj>
              </mc:Choice>
              <mc:Fallback>
                <p:oleObj name="Equation" r:id="rId4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17" descr="T95">
            <a:extLst>
              <a:ext uri="{FF2B5EF4-FFF2-40B4-BE49-F238E27FC236}">
                <a16:creationId xmlns:a16="http://schemas.microsoft.com/office/drawing/2014/main" id="{68B23B96-5C1A-4EF8-A9B4-C8156DCB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 b="12502"/>
          <a:stretch>
            <a:fillRect/>
          </a:stretch>
        </p:blipFill>
        <p:spPr bwMode="auto">
          <a:xfrm>
            <a:off x="179388" y="2349500"/>
            <a:ext cx="42354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 descr="T99">
            <a:extLst>
              <a:ext uri="{FF2B5EF4-FFF2-40B4-BE49-F238E27FC236}">
                <a16:creationId xmlns:a16="http://schemas.microsoft.com/office/drawing/2014/main" id="{845E856F-7713-474A-91C8-13A724D2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1"/>
          <a:stretch>
            <a:fillRect/>
          </a:stretch>
        </p:blipFill>
        <p:spPr bwMode="auto">
          <a:xfrm>
            <a:off x="4787900" y="1628775"/>
            <a:ext cx="43195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14">
            <a:extLst>
              <a:ext uri="{FF2B5EF4-FFF2-40B4-BE49-F238E27FC236}">
                <a16:creationId xmlns:a16="http://schemas.microsoft.com/office/drawing/2014/main" id="{F1963568-E84D-47D5-9F77-D30D3663012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32138" y="1052513"/>
            <a:ext cx="3755515" cy="461665"/>
          </a:xfrm>
          <a:prstGeom prst="rect">
            <a:avLst/>
          </a:prstGeom>
          <a:blipFill rotWithShape="1">
            <a:blip r:embed="rId8"/>
            <a:stretch>
              <a:fillRect l="-487" t="-9333" r="-1461" b="-32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13319" name="Text Box 20">
            <a:extLst>
              <a:ext uri="{FF2B5EF4-FFF2-40B4-BE49-F238E27FC236}">
                <a16:creationId xmlns:a16="http://schemas.microsoft.com/office/drawing/2014/main" id="{1CAF577A-3C88-4DB2-A6BB-F6E4A1E7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0.05 </a:t>
            </a:r>
            <a:r>
              <a:rPr lang="en" altLang="es-ES" sz="2400" i="1">
                <a:solidFill>
                  <a:schemeClr val="tx1"/>
                </a:solidFill>
              </a:rPr>
              <a:t>t </a:t>
            </a:r>
            <a:r>
              <a:rPr lang="en" altLang="es-ES" sz="2400" i="1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2.306</a:t>
            </a:r>
          </a:p>
        </p:txBody>
      </p:sp>
      <p:sp>
        <p:nvSpPr>
          <p:cNvPr id="13320" name="Text Box 21">
            <a:extLst>
              <a:ext uri="{FF2B5EF4-FFF2-40B4-BE49-F238E27FC236}">
                <a16:creationId xmlns:a16="http://schemas.microsoft.com/office/drawing/2014/main" id="{C2E21B3E-9189-480C-9055-1DD905E6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08500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0.01 </a:t>
            </a:r>
            <a:r>
              <a:rPr lang="en" altLang="es-ES" sz="2400" i="1">
                <a:solidFill>
                  <a:schemeClr val="tx1"/>
                </a:solidFill>
              </a:rPr>
              <a:t>t </a:t>
            </a:r>
            <a:r>
              <a:rPr lang="en" altLang="es-ES" sz="2400" i="1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3.355</a:t>
            </a:r>
          </a:p>
        </p:txBody>
      </p:sp>
      <p:sp>
        <p:nvSpPr>
          <p:cNvPr id="13321" name="Text Box 22">
            <a:extLst>
              <a:ext uri="{FF2B5EF4-FFF2-40B4-BE49-F238E27FC236}">
                <a16:creationId xmlns:a16="http://schemas.microsoft.com/office/drawing/2014/main" id="{973C56CB-51E4-47B8-BB94-55E768B9B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08650"/>
            <a:ext cx="3273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 b="1" dirty="0">
                <a:solidFill>
                  <a:schemeClr val="tx1"/>
                </a:solidFill>
              </a:rPr>
              <a:t>= (122.284, 126.05)</a:t>
            </a: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8CEEB804-B529-47F5-816D-8052669EFD9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3850" y="5059363"/>
            <a:ext cx="4019177" cy="513602"/>
          </a:xfrm>
          <a:prstGeom prst="rect">
            <a:avLst/>
          </a:prstGeom>
          <a:blipFill rotWithShape="1">
            <a:blip r:embed="rId9"/>
            <a:stretch>
              <a:fillRect l="-2276" t="-2381" b="-2381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38936" name="Text Box 24">
            <a:extLst>
              <a:ext uri="{FF2B5EF4-FFF2-40B4-BE49-F238E27FC236}">
                <a16:creationId xmlns:a16="http://schemas.microsoft.com/office/drawing/2014/main" id="{AA0F0E7A-CAB2-4D6D-9A33-C418D82D48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0" y="5084763"/>
            <a:ext cx="3906967" cy="496483"/>
          </a:xfrm>
          <a:prstGeom prst="rect">
            <a:avLst/>
          </a:prstGeom>
          <a:blipFill rotWithShape="1">
            <a:blip r:embed="rId10"/>
            <a:stretch>
              <a:fillRect l="-2340" t="-2439" b="-268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13324" name="Text Box 25">
            <a:extLst>
              <a:ext uri="{FF2B5EF4-FFF2-40B4-BE49-F238E27FC236}">
                <a16:creationId xmlns:a16="http://schemas.microsoft.com/office/drawing/2014/main" id="{9D20CD5A-B766-492B-9FAC-06BF7884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34050"/>
            <a:ext cx="353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 b="1" dirty="0">
                <a:solidFill>
                  <a:schemeClr val="tx1"/>
                </a:solidFill>
              </a:rPr>
              <a:t>= (121.427, 126.907)</a:t>
            </a:r>
          </a:p>
        </p:txBody>
      </p:sp>
      <p:sp>
        <p:nvSpPr>
          <p:cNvPr id="13326" name="Text Box 3">
            <a:extLst>
              <a:ext uri="{FF2B5EF4-FFF2-40B4-BE49-F238E27FC236}">
                <a16:creationId xmlns:a16="http://schemas.microsoft.com/office/drawing/2014/main" id="{F085673A-EACD-44CC-B7B3-B4BF8B3C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6825863-D5C3-4BBE-A507-0AF14E9F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697C5180-3FE2-48A9-8A67-157609986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7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>
                <a:solidFill>
                  <a:srgbClr val="FF0000"/>
                </a:solidFill>
                <a:cs typeface="Arial" panose="020B0604020202020204" pitchFamily="34" charset="0"/>
              </a:rPr>
              <a:t>b ) </a:t>
            </a:r>
            <a:r>
              <a:rPr lang="en" altLang="es-ES" sz="2400">
                <a:solidFill>
                  <a:srgbClr val="000099"/>
                </a:solidFill>
                <a:cs typeface="Arial" panose="020B0604020202020204" pitchFamily="34" charset="0"/>
              </a:rPr>
              <a:t>Let us assume σ = 3, that is, known</a:t>
            </a:r>
            <a:endParaRPr lang="el-GR" altLang="es-E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0977" name="Text Box 17">
            <a:extLst>
              <a:ext uri="{FF2B5EF4-FFF2-40B4-BE49-F238E27FC236}">
                <a16:creationId xmlns:a16="http://schemas.microsoft.com/office/drawing/2014/main" id="{84EC126B-D156-476D-B4D3-F19B2A6CA1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24075" y="1628775"/>
            <a:ext cx="1995931" cy="461665"/>
          </a:xfrm>
          <a:prstGeom prst="rect">
            <a:avLst/>
          </a:prstGeom>
          <a:blipFill rotWithShape="1">
            <a:blip r:embed="rId4"/>
            <a:stretch>
              <a:fillRect l="-610" t="-9211" r="-3963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14340" name="Text Box 18">
            <a:extLst>
              <a:ext uri="{FF2B5EF4-FFF2-40B4-BE49-F238E27FC236}">
                <a16:creationId xmlns:a16="http://schemas.microsoft.com/office/drawing/2014/main" id="{91F064B6-F172-4C56-A0D9-C1BDF2CB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293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0.05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14341" name="Text Box 19">
            <a:extLst>
              <a:ext uri="{FF2B5EF4-FFF2-40B4-BE49-F238E27FC236}">
                <a16:creationId xmlns:a16="http://schemas.microsoft.com/office/drawing/2014/main" id="{761F50E4-CA99-4C2B-919B-84F0756D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08500"/>
            <a:ext cx="3044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0.01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2.575</a:t>
            </a: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0127B545-A381-492A-8F46-BC87FF14F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08650"/>
            <a:ext cx="3444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 b="1">
                <a:solidFill>
                  <a:schemeClr val="tx1"/>
                </a:solidFill>
              </a:rPr>
              <a:t>= (122.207, 126.127)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D9F65604-D9A5-41E4-B7D5-F224DB619D9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3850" y="5059363"/>
            <a:ext cx="3307444" cy="496483"/>
          </a:xfrm>
          <a:prstGeom prst="rect">
            <a:avLst/>
          </a:prstGeom>
          <a:blipFill rotWithShape="1">
            <a:blip r:embed="rId5"/>
            <a:stretch>
              <a:fillRect l="-2762" t="-2469" b="-2839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40982" name="Text Box 22">
            <a:extLst>
              <a:ext uri="{FF2B5EF4-FFF2-40B4-BE49-F238E27FC236}">
                <a16:creationId xmlns:a16="http://schemas.microsoft.com/office/drawing/2014/main" id="{F59C17E5-65B6-4EC2-AB6F-EB98CB9B040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0" y="5084763"/>
            <a:ext cx="3478966" cy="496483"/>
          </a:xfrm>
          <a:prstGeom prst="rect">
            <a:avLst/>
          </a:prstGeom>
          <a:blipFill rotWithShape="1">
            <a:blip r:embed="rId6"/>
            <a:stretch>
              <a:fillRect l="-2627" t="-2439" b="-268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14345" name="Text Box 23">
            <a:extLst>
              <a:ext uri="{FF2B5EF4-FFF2-40B4-BE49-F238E27FC236}">
                <a16:creationId xmlns:a16="http://schemas.microsoft.com/office/drawing/2014/main" id="{7944520C-400D-4A68-A48D-C7EE22FC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34050"/>
            <a:ext cx="353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 b="1" dirty="0">
                <a:solidFill>
                  <a:schemeClr val="tx1"/>
                </a:solidFill>
              </a:rPr>
              <a:t>= (121.592, 126.742)</a:t>
            </a:r>
          </a:p>
        </p:txBody>
      </p:sp>
      <p:graphicFrame>
        <p:nvGraphicFramePr>
          <p:cNvPr id="14346" name="Object 43">
            <a:extLst>
              <a:ext uri="{FF2B5EF4-FFF2-40B4-BE49-F238E27FC236}">
                <a16:creationId xmlns:a16="http://schemas.microsoft.com/office/drawing/2014/main" id="{92E4D774-7CED-4092-B989-9EE6938FD3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557338"/>
          <a:ext cx="13509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7" imgW="800100" imgH="419100" progId="Equation.DSMT4">
                  <p:embed/>
                </p:oleObj>
              </mc:Choice>
              <mc:Fallback>
                <p:oleObj name="Equation" r:id="rId7" imgW="800100" imgH="419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1350963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7" name="Picture 25" descr="N95">
            <a:extLst>
              <a:ext uri="{FF2B5EF4-FFF2-40B4-BE49-F238E27FC236}">
                <a16:creationId xmlns:a16="http://schemas.microsoft.com/office/drawing/2014/main" id="{F4A5F363-03AB-4104-BB21-A7EE170D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38400"/>
            <a:ext cx="4256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6" descr="N99">
            <a:extLst>
              <a:ext uri="{FF2B5EF4-FFF2-40B4-BE49-F238E27FC236}">
                <a16:creationId xmlns:a16="http://schemas.microsoft.com/office/drawing/2014/main" id="{2D5C1646-D71F-45DC-AF49-1333A320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165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3">
            <a:extLst>
              <a:ext uri="{FF2B5EF4-FFF2-40B4-BE49-F238E27FC236}">
                <a16:creationId xmlns:a16="http://schemas.microsoft.com/office/drawing/2014/main" id="{FE67B62F-141C-4EDB-81F5-C277C15A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990B007-37B6-450A-945D-83E13C6A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Capturanor9973">
            <a:extLst>
              <a:ext uri="{FF2B5EF4-FFF2-40B4-BE49-F238E27FC236}">
                <a16:creationId xmlns:a16="http://schemas.microsoft.com/office/drawing/2014/main" id="{84A2FDE6-53C5-4F72-9CE5-8A2C6874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357438"/>
            <a:ext cx="37052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9213F3CA-B2C2-45D6-B11E-A1496996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Example 2 : a) </a:t>
            </a:r>
            <a:r>
              <a:rPr lang="ca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F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rom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a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.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with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= 2.5 we have a sample of 100 observations with mean 151.1. We calculate an approximate CI for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with 90% and 99.73% confidence</a:t>
            </a:r>
          </a:p>
        </p:txBody>
      </p:sp>
      <p:sp>
        <p:nvSpPr>
          <p:cNvPr id="15364" name="Text Box 18">
            <a:extLst>
              <a:ext uri="{FF2B5EF4-FFF2-40B4-BE49-F238E27FC236}">
                <a16:creationId xmlns:a16="http://schemas.microsoft.com/office/drawing/2014/main" id="{1E3BC633-319D-49A5-901E-9136B1CCD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1063" y="3068638"/>
            <a:ext cx="3168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Normal app :</a:t>
            </a:r>
          </a:p>
        </p:txBody>
      </p:sp>
      <p:sp>
        <p:nvSpPr>
          <p:cNvPr id="15366" name="Text Box 3">
            <a:extLst>
              <a:ext uri="{FF2B5EF4-FFF2-40B4-BE49-F238E27FC236}">
                <a16:creationId xmlns:a16="http://schemas.microsoft.com/office/drawing/2014/main" id="{2DF76067-98F8-4A0C-A5C9-5C6F565D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15367" name="Object 43">
            <a:extLst>
              <a:ext uri="{FF2B5EF4-FFF2-40B4-BE49-F238E27FC236}">
                <a16:creationId xmlns:a16="http://schemas.microsoft.com/office/drawing/2014/main" id="{C5A0A2F0-F141-47A0-883B-477ECEC85E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289175"/>
          <a:ext cx="13509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5" imgW="800100" imgH="419100" progId="Equation.DSMT4">
                  <p:embed/>
                </p:oleObj>
              </mc:Choice>
              <mc:Fallback>
                <p:oleObj name="Equation" r:id="rId5" imgW="800100" imgH="419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89175"/>
                        <a:ext cx="1350963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19">
            <a:extLst>
              <a:ext uri="{FF2B5EF4-FFF2-40B4-BE49-F238E27FC236}">
                <a16:creationId xmlns:a16="http://schemas.microsoft.com/office/drawing/2014/main" id="{D807352D-873D-4174-9E10-F12420D2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59363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0.00 27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69" name="Text Box 20">
            <a:extLst>
              <a:ext uri="{FF2B5EF4-FFF2-40B4-BE49-F238E27FC236}">
                <a16:creationId xmlns:a16="http://schemas.microsoft.com/office/drawing/2014/main" id="{966837FA-3A6F-4FC5-B07A-29A93E8C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67425"/>
            <a:ext cx="3101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>
                <a:solidFill>
                  <a:schemeClr val="tx1"/>
                </a:solidFill>
                <a:cs typeface="Arial" panose="020B0604020202020204" pitchFamily="34" charset="0"/>
              </a:rPr>
              <a:t>CI </a:t>
            </a:r>
            <a:r>
              <a:rPr lang="en" altLang="es-ES" sz="2400" b="1">
                <a:solidFill>
                  <a:schemeClr val="tx1"/>
                </a:solidFill>
              </a:rPr>
              <a:t>= (150.69, 151.51)</a:t>
            </a:r>
          </a:p>
        </p:txBody>
      </p:sp>
      <p:sp>
        <p:nvSpPr>
          <p:cNvPr id="15370" name="Text Box 23">
            <a:extLst>
              <a:ext uri="{FF2B5EF4-FFF2-40B4-BE49-F238E27FC236}">
                <a16:creationId xmlns:a16="http://schemas.microsoft.com/office/drawing/2014/main" id="{EAF93DCC-8A82-45B2-82FD-E4A0BF07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>
                <a:solidFill>
                  <a:schemeClr val="tx1"/>
                </a:solidFill>
                <a:cs typeface="Arial" panose="020B0604020202020204" pitchFamily="34" charset="0"/>
              </a:rPr>
              <a:t>CI </a:t>
            </a:r>
            <a:r>
              <a:rPr lang="en" altLang="es-ES" sz="2400" b="1">
                <a:solidFill>
                  <a:schemeClr val="tx1"/>
                </a:solidFill>
              </a:rPr>
              <a:t>= (150.35, 151.85)</a:t>
            </a:r>
          </a:p>
        </p:txBody>
      </p:sp>
      <p:sp>
        <p:nvSpPr>
          <p:cNvPr id="15371" name="Text Box 18">
            <a:extLst>
              <a:ext uri="{FF2B5EF4-FFF2-40B4-BE49-F238E27FC236}">
                <a16:creationId xmlns:a16="http://schemas.microsoft.com/office/drawing/2014/main" id="{A888A484-EAD5-4FBA-A5DE-C09CAF6F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84763"/>
            <a:ext cx="31289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0.10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1.645</a:t>
            </a:r>
          </a:p>
        </p:txBody>
      </p:sp>
      <p:sp>
        <p:nvSpPr>
          <p:cNvPr id="15372" name="Text Box 18">
            <a:extLst>
              <a:ext uri="{FF2B5EF4-FFF2-40B4-BE49-F238E27FC236}">
                <a16:creationId xmlns:a16="http://schemas.microsoft.com/office/drawing/2014/main" id="{BA3AA0A0-F742-4F59-9AB2-EB1CA83E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64188"/>
            <a:ext cx="3194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n" altLang="es-ES" sz="2400">
                <a:solidFill>
                  <a:schemeClr val="tx1"/>
                </a:solidFill>
              </a:rPr>
              <a:t> </a:t>
            </a:r>
            <a:r>
              <a:rPr lang="en" altLang="es-ES" sz="2400">
                <a:solidFill>
                  <a:srgbClr val="006600"/>
                </a:solidFill>
              </a:rPr>
              <a:t>1,645 </a:t>
            </a:r>
            <a:r>
              <a:rPr lang="en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15373" name="Text Box 18">
            <a:extLst>
              <a:ext uri="{FF2B5EF4-FFF2-40B4-BE49-F238E27FC236}">
                <a16:creationId xmlns:a16="http://schemas.microsoft.com/office/drawing/2014/main" id="{1B8A3BCE-D403-41BC-A7B2-D4E3D24C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5564188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n" altLang="es-ES" sz="2400">
                <a:solidFill>
                  <a:schemeClr val="tx1"/>
                </a:solidFill>
              </a:rPr>
              <a:t> </a:t>
            </a:r>
            <a:r>
              <a:rPr lang="en" altLang="es-ES" sz="2400">
                <a:solidFill>
                  <a:srgbClr val="FF0000"/>
                </a:solidFill>
              </a:rPr>
              <a:t>3</a:t>
            </a:r>
            <a:r>
              <a:rPr lang="en" altLang="es-ES" sz="2400">
                <a:solidFill>
                  <a:srgbClr val="006600"/>
                </a:solidFill>
              </a:rPr>
              <a:t> </a:t>
            </a:r>
            <a:r>
              <a:rPr lang="en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15374" name="Text Box 23">
            <a:extLst>
              <a:ext uri="{FF2B5EF4-FFF2-40B4-BE49-F238E27FC236}">
                <a16:creationId xmlns:a16="http://schemas.microsoft.com/office/drawing/2014/main" id="{90B8F803-75ED-41F4-A5AA-8542BCCF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76475"/>
            <a:ext cx="183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>
                <a:solidFill>
                  <a:schemeClr val="tx1"/>
                </a:solidFill>
              </a:rPr>
              <a:t>n=100, </a:t>
            </a:r>
            <a:r>
              <a:rPr lang="en" altLang="es-ES" sz="2000">
                <a:solidFill>
                  <a:schemeClr val="tx1"/>
                </a:solidFill>
                <a:cs typeface="Arial" panose="020B0604020202020204" pitchFamily="34" charset="0"/>
              </a:rPr>
              <a:t>σ 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375" name="Text Box 25">
            <a:extLst>
              <a:ext uri="{FF2B5EF4-FFF2-40B4-BE49-F238E27FC236}">
                <a16:creationId xmlns:a16="http://schemas.microsoft.com/office/drawing/2014/main" id="{5835C545-36DA-4DD9-BB18-054AA6654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76475"/>
            <a:ext cx="183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>
                <a:solidFill>
                  <a:schemeClr val="tx1"/>
                </a:solidFill>
              </a:rPr>
              <a:t>n=100, </a:t>
            </a:r>
            <a:r>
              <a:rPr lang="en" altLang="es-ES" sz="2000">
                <a:solidFill>
                  <a:schemeClr val="tx1"/>
                </a:solidFill>
                <a:cs typeface="Arial" panose="020B0604020202020204" pitchFamily="34" charset="0"/>
              </a:rPr>
              <a:t>σ 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572436DF-FAE5-420B-A82C-054D673E558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4216" y="2751311"/>
            <a:ext cx="1759712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pic>
        <p:nvPicPr>
          <p:cNvPr id="15377" name="Picture 19">
            <a:extLst>
              <a:ext uri="{FF2B5EF4-FFF2-40B4-BE49-F238E27FC236}">
                <a16:creationId xmlns:a16="http://schemas.microsoft.com/office/drawing/2014/main" id="{C0008652-2586-49AD-9333-D98C9764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21797" r="53976" b="39685"/>
          <a:stretch>
            <a:fillRect/>
          </a:stretch>
        </p:blipFill>
        <p:spPr bwMode="auto">
          <a:xfrm>
            <a:off x="323850" y="3232150"/>
            <a:ext cx="3867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E8A43999-C4F5-4375-B722-7BC58964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Capturat9973">
            <a:extLst>
              <a:ext uri="{FF2B5EF4-FFF2-40B4-BE49-F238E27FC236}">
                <a16:creationId xmlns:a16="http://schemas.microsoft.com/office/drawing/2014/main" id="{ACC2DD69-573E-46FF-AE6A-9D74C666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37433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FAA555E2-BD29-4260-BD90-A7A13177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72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b)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From 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a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we have a sample of 100 observations with mean 151.1 and standard deviation 2.3. We calculate an approximate CI for μ with 90% and 99.73% confidence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2319BAF2-73D9-42B4-AC11-A87855F14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0338" y="2565400"/>
            <a:ext cx="2486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>
                <a:solidFill>
                  <a:srgbClr val="000099"/>
                </a:solidFill>
                <a:cs typeface="Arial" panose="020B0604020202020204" pitchFamily="34" charset="0"/>
              </a:rPr>
              <a:t> σ unknown</a:t>
            </a:r>
            <a:endParaRPr lang="el-GR" altLang="es-E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389" name="Object 44">
            <a:extLst>
              <a:ext uri="{FF2B5EF4-FFF2-40B4-BE49-F238E27FC236}">
                <a16:creationId xmlns:a16="http://schemas.microsoft.com/office/drawing/2014/main" id="{3496F000-F366-4E83-AC67-9464FE90D7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24209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5" imgW="787400" imgH="419100" progId="Equation.DSMT4">
                  <p:embed/>
                </p:oleObj>
              </mc:Choice>
              <mc:Fallback>
                <p:oleObj name="Equation" r:id="rId5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209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3">
            <a:extLst>
              <a:ext uri="{FF2B5EF4-FFF2-40B4-BE49-F238E27FC236}">
                <a16:creationId xmlns:a16="http://schemas.microsoft.com/office/drawing/2014/main" id="{9DC75B1D-A803-4ADB-8B94-8CC3E34E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6392" name="Text Box 12">
            <a:extLst>
              <a:ext uri="{FF2B5EF4-FFF2-40B4-BE49-F238E27FC236}">
                <a16:creationId xmlns:a16="http://schemas.microsoft.com/office/drawing/2014/main" id="{367FD287-A9F4-4603-BFA7-58B2B819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76475"/>
            <a:ext cx="3362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>
                <a:solidFill>
                  <a:schemeClr val="tx1"/>
                </a:solidFill>
              </a:rPr>
              <a:t>n=100, </a:t>
            </a:r>
            <a:r>
              <a:rPr lang="en" altLang="es-ES" sz="2000">
                <a:solidFill>
                  <a:schemeClr val="tx1"/>
                </a:solidFill>
                <a:cs typeface="Arial" panose="020B0604020202020204" pitchFamily="34" charset="0"/>
              </a:rPr>
              <a:t>s </a:t>
            </a:r>
            <a:r>
              <a:rPr lang="en" altLang="es-ES" sz="2000" baseline="-2500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n" altLang="es-ES" sz="2000">
                <a:solidFill>
                  <a:schemeClr val="tx1"/>
                </a:solidFill>
                <a:cs typeface="Arial" panose="020B0604020202020204" pitchFamily="34" charset="0"/>
              </a:rPr>
              <a:t>= 2.3, s </a:t>
            </a:r>
            <a:r>
              <a:rPr lang="en" altLang="es-ES" sz="2000" baseline="-25000">
                <a:solidFill>
                  <a:schemeClr val="tx1"/>
                </a:solidFill>
                <a:cs typeface="Arial" panose="020B0604020202020204" pitchFamily="34" charset="0"/>
              </a:rPr>
              <a:t>n-1 </a:t>
            </a:r>
            <a:r>
              <a:rPr lang="en" altLang="es-ES" sz="2000">
                <a:solidFill>
                  <a:schemeClr val="tx1"/>
                </a:solidFill>
                <a:cs typeface="Arial" panose="020B0604020202020204" pitchFamily="34" charset="0"/>
              </a:rPr>
              <a:t>= 2,312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393" name="Text Box 19">
            <a:extLst>
              <a:ext uri="{FF2B5EF4-FFF2-40B4-BE49-F238E27FC236}">
                <a16:creationId xmlns:a16="http://schemas.microsoft.com/office/drawing/2014/main" id="{62030FA1-C061-4DE3-B51F-FC67D5D4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59363"/>
            <a:ext cx="362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0.00 27 t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3.07752</a:t>
            </a:r>
          </a:p>
        </p:txBody>
      </p:sp>
      <p:sp>
        <p:nvSpPr>
          <p:cNvPr id="16394" name="Text Box 20">
            <a:extLst>
              <a:ext uri="{FF2B5EF4-FFF2-40B4-BE49-F238E27FC236}">
                <a16:creationId xmlns:a16="http://schemas.microsoft.com/office/drawing/2014/main" id="{2EBF8C58-796C-4470-930C-64C59117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67425"/>
            <a:ext cx="3187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 b="1" dirty="0">
                <a:solidFill>
                  <a:schemeClr val="tx1"/>
                </a:solidFill>
              </a:rPr>
              <a:t>= (150.72 , 151.48)</a:t>
            </a:r>
          </a:p>
        </p:txBody>
      </p:sp>
      <p:sp>
        <p:nvSpPr>
          <p:cNvPr id="16395" name="Text Box 23">
            <a:extLst>
              <a:ext uri="{FF2B5EF4-FFF2-40B4-BE49-F238E27FC236}">
                <a16:creationId xmlns:a16="http://schemas.microsoft.com/office/drawing/2014/main" id="{728BE81F-3B06-4AD9-9137-82CB4D564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6067425"/>
            <a:ext cx="3187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 b="1" dirty="0">
                <a:solidFill>
                  <a:schemeClr val="tx1"/>
                </a:solidFill>
              </a:rPr>
              <a:t>= (150.39, 151.81)</a:t>
            </a:r>
          </a:p>
        </p:txBody>
      </p:sp>
      <p:sp>
        <p:nvSpPr>
          <p:cNvPr id="16396" name="Text Box 18">
            <a:extLst>
              <a:ext uri="{FF2B5EF4-FFF2-40B4-BE49-F238E27FC236}">
                <a16:creationId xmlns:a16="http://schemas.microsoft.com/office/drawing/2014/main" id="{065BDD70-4076-4F35-9D7B-912ACD3A3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84763"/>
            <a:ext cx="3403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0.10 t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1.66039</a:t>
            </a:r>
          </a:p>
        </p:txBody>
      </p:sp>
      <p:sp>
        <p:nvSpPr>
          <p:cNvPr id="16397" name="Text Box 18">
            <a:extLst>
              <a:ext uri="{FF2B5EF4-FFF2-40B4-BE49-F238E27FC236}">
                <a16:creationId xmlns:a16="http://schemas.microsoft.com/office/drawing/2014/main" id="{1B85084A-F290-46ED-AC17-B0CED9973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64188"/>
            <a:ext cx="3279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n" altLang="es-ES" sz="2400">
                <a:solidFill>
                  <a:schemeClr val="tx1"/>
                </a:solidFill>
              </a:rPr>
              <a:t> </a:t>
            </a:r>
            <a:r>
              <a:rPr lang="en" altLang="es-ES" sz="2400">
                <a:solidFill>
                  <a:srgbClr val="006600"/>
                </a:solidFill>
              </a:rPr>
              <a:t>1.66 </a:t>
            </a:r>
            <a:r>
              <a:rPr lang="en" altLang="es-ES" sz="2400">
                <a:solidFill>
                  <a:schemeClr val="tx1"/>
                </a:solidFill>
              </a:rPr>
              <a:t>· 2.312/10</a:t>
            </a:r>
          </a:p>
        </p:txBody>
      </p:sp>
      <p:sp>
        <p:nvSpPr>
          <p:cNvPr id="16398" name="Text Box 18">
            <a:extLst>
              <a:ext uri="{FF2B5EF4-FFF2-40B4-BE49-F238E27FC236}">
                <a16:creationId xmlns:a16="http://schemas.microsoft.com/office/drawing/2014/main" id="{9919AEA6-E5A8-4ADC-BFE6-E0AA3783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5564188"/>
            <a:ext cx="3365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n" altLang="es-ES" sz="2400">
                <a:solidFill>
                  <a:schemeClr val="tx1"/>
                </a:solidFill>
              </a:rPr>
              <a:t> </a:t>
            </a:r>
            <a:r>
              <a:rPr lang="en" altLang="es-ES" sz="2400">
                <a:solidFill>
                  <a:srgbClr val="FF0000"/>
                </a:solidFill>
              </a:rPr>
              <a:t>3.08</a:t>
            </a:r>
            <a:r>
              <a:rPr lang="en" altLang="es-ES" sz="2400">
                <a:solidFill>
                  <a:srgbClr val="006600"/>
                </a:solidFill>
              </a:rPr>
              <a:t> </a:t>
            </a:r>
            <a:r>
              <a:rPr lang="en" altLang="es-ES" sz="2400">
                <a:solidFill>
                  <a:schemeClr val="tx1"/>
                </a:solidFill>
              </a:rPr>
              <a:t>· 2,312/10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0032BADE-F576-4F39-837D-734E32B48C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4216" y="2751311"/>
            <a:ext cx="1759712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pic>
        <p:nvPicPr>
          <p:cNvPr id="16400" name="Picture 17">
            <a:extLst>
              <a:ext uri="{FF2B5EF4-FFF2-40B4-BE49-F238E27FC236}">
                <a16:creationId xmlns:a16="http://schemas.microsoft.com/office/drawing/2014/main" id="{29883777-B41F-40ED-AEDB-C2BD4A82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22566" r="54675" b="39819"/>
          <a:stretch>
            <a:fillRect/>
          </a:stretch>
        </p:blipFill>
        <p:spPr bwMode="auto">
          <a:xfrm>
            <a:off x="258763" y="3205163"/>
            <a:ext cx="381793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97E98427-15F4-4D52-AAD5-A93DA5EFB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B2F064AF-D674-4CC9-878F-80CF0F438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964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FF0000"/>
                </a:solidFill>
                <a:cs typeface="Arial" panose="020B0604020202020204" pitchFamily="34" charset="0"/>
              </a:rPr>
              <a:t>Example 3 : </a:t>
            </a: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In a service satisfaction survey, 350 customers were consulted, of whom 224 stated that they were satisfied (and the others not).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Calculate a confidence interval for the proportion of satisfied customers,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with confidence levels of 95% and 99%, in these two cases: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n" altLang="es-ES" sz="200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That the study design is very reliable.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n" altLang="es-ES" sz="2000">
                <a:solidFill>
                  <a:srgbClr val="FF0000"/>
                </a:solidFill>
                <a:cs typeface="Arial" panose="020B0604020202020204" pitchFamily="34" charset="0"/>
              </a:rPr>
              <a:t>b) </a:t>
            </a: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In the case of maximum indeterminacy.</a:t>
            </a:r>
          </a:p>
        </p:txBody>
      </p:sp>
      <p:graphicFrame>
        <p:nvGraphicFramePr>
          <p:cNvPr id="17411" name="Object 39">
            <a:extLst>
              <a:ext uri="{FF2B5EF4-FFF2-40B4-BE49-F238E27FC236}">
                <a16:creationId xmlns:a16="http://schemas.microsoft.com/office/drawing/2014/main" id="{5B4AAF21-6226-4EAF-A52F-BE7E37C06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3141663"/>
          <a:ext cx="2124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4" imgW="1256755" imgH="444307" progId="Equation.DSMT4">
                  <p:embed/>
                </p:oleObj>
              </mc:Choice>
              <mc:Fallback>
                <p:oleObj name="Equation" r:id="rId4" imgW="1256755" imgH="44430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141663"/>
                        <a:ext cx="2124075" cy="7508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15">
            <a:extLst>
              <a:ext uri="{FF2B5EF4-FFF2-40B4-BE49-F238E27FC236}">
                <a16:creationId xmlns:a16="http://schemas.microsoft.com/office/drawing/2014/main" id="{EFB963D1-2884-44DD-9896-3AD67F94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365625"/>
            <a:ext cx="311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If α </a:t>
            </a:r>
            <a:r>
              <a:rPr lang="en" altLang="es-ES" sz="2400">
                <a:solidFill>
                  <a:schemeClr val="tx1"/>
                </a:solidFill>
              </a:rPr>
              <a:t>= 0.05,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17413" name="Text Box 16">
            <a:extLst>
              <a:ext uri="{FF2B5EF4-FFF2-40B4-BE49-F238E27FC236}">
                <a16:creationId xmlns:a16="http://schemas.microsoft.com/office/drawing/2014/main" id="{74185C0A-E170-4493-A70F-33C7553A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365625"/>
            <a:ext cx="340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If α </a:t>
            </a:r>
            <a:r>
              <a:rPr lang="en" altLang="es-ES" sz="2400">
                <a:solidFill>
                  <a:schemeClr val="tx1"/>
                </a:solidFill>
              </a:rPr>
              <a:t>= 0.01,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2.575</a:t>
            </a:r>
          </a:p>
        </p:txBody>
      </p:sp>
      <p:sp>
        <p:nvSpPr>
          <p:cNvPr id="17414" name="Text Box 17">
            <a:extLst>
              <a:ext uri="{FF2B5EF4-FFF2-40B4-BE49-F238E27FC236}">
                <a16:creationId xmlns:a16="http://schemas.microsoft.com/office/drawing/2014/main" id="{B085F216-755E-4B38-A080-8C243EAB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84538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</a:rPr>
              <a:t>p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n" altLang="es-ES" sz="2400">
                <a:solidFill>
                  <a:schemeClr val="tx1"/>
                </a:solidFill>
              </a:rPr>
              <a:t>= 224 / 350 = 0.64 and the values of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are the same as in the previous example: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9C0AC8B5-A41E-4DEF-857D-64F3A8B8CB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0825" y="4941888"/>
            <a:ext cx="1396536" cy="461665"/>
          </a:xfrm>
          <a:prstGeom prst="rect">
            <a:avLst/>
          </a:prstGeom>
          <a:blipFill rotWithShape="1">
            <a:blip r:embed="rId6"/>
            <a:stretch>
              <a:fillRect l="-6550" t="-9333" r="-1747" b="-32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36885" name="Text Box 21">
            <a:extLst>
              <a:ext uri="{FF2B5EF4-FFF2-40B4-BE49-F238E27FC236}">
                <a16:creationId xmlns:a16="http://schemas.microsoft.com/office/drawing/2014/main" id="{7D6EA5A1-44DD-49A8-9359-71B28C58BA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0825" y="5708650"/>
            <a:ext cx="1539204" cy="461665"/>
          </a:xfrm>
          <a:prstGeom prst="rect">
            <a:avLst/>
          </a:prstGeom>
          <a:blipFill rotWithShape="1">
            <a:blip r:embed="rId7"/>
            <a:stretch>
              <a:fillRect l="-5929" t="-9211" r="-5534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17417" name="Line 22">
            <a:extLst>
              <a:ext uri="{FF2B5EF4-FFF2-40B4-BE49-F238E27FC236}">
                <a16:creationId xmlns:a16="http://schemas.microsoft.com/office/drawing/2014/main" id="{29BD05B5-559A-4513-BD18-FA2C95070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2926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18" name="Line 23">
            <a:extLst>
              <a:ext uri="{FF2B5EF4-FFF2-40B4-BE49-F238E27FC236}">
                <a16:creationId xmlns:a16="http://schemas.microsoft.com/office/drawing/2014/main" id="{E31E0BB2-B667-41AE-B9C1-BB50B28C6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42926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19" name="Line 24">
            <a:extLst>
              <a:ext uri="{FF2B5EF4-FFF2-40B4-BE49-F238E27FC236}">
                <a16:creationId xmlns:a16="http://schemas.microsoft.com/office/drawing/2014/main" id="{0F0B93B7-AABA-4111-96E3-1E8228705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8688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20" name="Line 25">
            <a:extLst>
              <a:ext uri="{FF2B5EF4-FFF2-40B4-BE49-F238E27FC236}">
                <a16:creationId xmlns:a16="http://schemas.microsoft.com/office/drawing/2014/main" id="{19461E3B-3C55-49CE-B34D-E2C1A62C1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21" name="Text Box 26">
            <a:extLst>
              <a:ext uri="{FF2B5EF4-FFF2-40B4-BE49-F238E27FC236}">
                <a16:creationId xmlns:a16="http://schemas.microsoft.com/office/drawing/2014/main" id="{14DBED4D-E5E9-4D80-96D9-DBE03ACC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195763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2" name="Text Box 27">
            <a:extLst>
              <a:ext uri="{FF2B5EF4-FFF2-40B4-BE49-F238E27FC236}">
                <a16:creationId xmlns:a16="http://schemas.microsoft.com/office/drawing/2014/main" id="{816DFCEA-D6E5-4C0E-AC44-45D5D0AA8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4941888"/>
            <a:ext cx="2614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( 0.5897, 0.6903 )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3" name="Text Box 28">
            <a:extLst>
              <a:ext uri="{FF2B5EF4-FFF2-40B4-BE49-F238E27FC236}">
                <a16:creationId xmlns:a16="http://schemas.microsoft.com/office/drawing/2014/main" id="{A7A1167E-86C4-435B-819C-2D105E04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708650"/>
            <a:ext cx="2614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( 0.5876, 0.6923 )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4" name="Text Box 29">
            <a:extLst>
              <a:ext uri="{FF2B5EF4-FFF2-40B4-BE49-F238E27FC236}">
                <a16:creationId xmlns:a16="http://schemas.microsoft.com/office/drawing/2014/main" id="{F0AA6A1D-905C-4D9D-8D0B-9B0459DA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41888"/>
            <a:ext cx="26146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( 0.5739, 0.7061 )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5" name="Text Box 30">
            <a:extLst>
              <a:ext uri="{FF2B5EF4-FFF2-40B4-BE49-F238E27FC236}">
                <a16:creationId xmlns:a16="http://schemas.microsoft.com/office/drawing/2014/main" id="{51C9954D-185A-4205-9E66-FC936A8D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08650"/>
            <a:ext cx="2614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( 0.5712, 0.7088 )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7" name="Text Box 3">
            <a:extLst>
              <a:ext uri="{FF2B5EF4-FFF2-40B4-BE49-F238E27FC236}">
                <a16:creationId xmlns:a16="http://schemas.microsoft.com/office/drawing/2014/main" id="{698CB12D-375B-4D07-86D6-C6E13666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38EE7313-AA41-4641-B398-F2F5FB07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387174D8-F48F-451B-B547-11910A7E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74738"/>
            <a:ext cx="87852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>
                <a:solidFill>
                  <a:schemeClr val="tx1"/>
                </a:solidFill>
                <a:cs typeface="Times New Roman" panose="02020603050405020304" pitchFamily="18" charset="0"/>
              </a:rPr>
              <a:t>Note:</a:t>
            </a:r>
            <a:r>
              <a:rPr lang="en" altLang="es-ES" sz="200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2000">
                <a:solidFill>
                  <a:srgbClr val="FF0000"/>
                </a:solidFill>
                <a:cs typeface="Times New Roman" panose="02020603050405020304" pitchFamily="18" charset="0"/>
              </a:rPr>
              <a:t>Error, </a:t>
            </a:r>
            <a:r>
              <a:rPr lang="en" altLang="es-ES" sz="2000" i="1">
                <a:solidFill>
                  <a:srgbClr val="FF0000"/>
                </a:solidFill>
                <a:cs typeface="Times New Roman" panose="02020603050405020304" pitchFamily="18" charset="0"/>
              </a:rPr>
              <a:t>n </a:t>
            </a:r>
            <a:r>
              <a:rPr lang="en" altLang="es-ES" sz="2000">
                <a:solidFill>
                  <a:srgbClr val="FF0000"/>
                </a:solidFill>
                <a:cs typeface="Times New Roman" panose="02020603050405020304" pitchFamily="18" charset="0"/>
              </a:rPr>
              <a:t>and </a:t>
            </a:r>
            <a:r>
              <a:rPr lang="en" altLang="es-ES" sz="2000">
                <a:solidFill>
                  <a:srgbClr val="FF0000"/>
                </a:solidFill>
                <a:cs typeface="Arial" panose="020B0604020202020204" pitchFamily="34" charset="0"/>
              </a:rPr>
              <a:t>α are “tied” </a:t>
            </a: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, that is: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If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</a:rPr>
              <a:t>α decreases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</a:rPr>
              <a:t>(we want a higher level of confidence) </a:t>
            </a:r>
            <a:r>
              <a:rPr lang="en" altLang="es-ES" sz="18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" altLang="es-ES" sz="18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increases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(more data is needed to be able to refine further) or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 increases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(a wider interval is needed)</a:t>
            </a:r>
            <a:endParaRPr lang="ca-ES" altLang="es-ES" sz="180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</a:rPr>
              <a:t>If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</a:rPr>
              <a:t>E decreases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</a:rPr>
              <a:t>(we want less error) </a:t>
            </a:r>
            <a:r>
              <a:rPr lang="en" altLang="es-ES" sz="18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" altLang="es-ES" sz="18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grows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(more data to be more precise) or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 grows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(we settle for a lower level of confidence)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If </a:t>
            </a:r>
            <a:r>
              <a:rPr lang="en" altLang="es-ES" sz="18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decreases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(we have less data) </a:t>
            </a:r>
            <a:r>
              <a:rPr lang="en" altLang="es-ES" sz="18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 increases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(a wider interval is needed) or </a:t>
            </a:r>
            <a:r>
              <a:rPr lang="en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 increases </a:t>
            </a: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(we have to settle for a lower level of confidence)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And vice versa...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>
              <a:solidFill>
                <a:srgbClr val="00009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0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435" name="Object 18">
            <a:extLst>
              <a:ext uri="{FF2B5EF4-FFF2-40B4-BE49-F238E27FC236}">
                <a16:creationId xmlns:a16="http://schemas.microsoft.com/office/drawing/2014/main" id="{BA90FFE7-4062-42D4-A7D4-F161D7A12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5675" y="4110038"/>
          <a:ext cx="2127250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Visio" r:id="rId4" imgW="2126894" imgH="1982419" progId="Visio.Drawing.11">
                  <p:embed/>
                </p:oleObj>
              </mc:Choice>
              <mc:Fallback>
                <p:oleObj name="Visio" r:id="rId4" imgW="2126894" imgH="1982419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4110038"/>
                        <a:ext cx="2127250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3">
            <a:extLst>
              <a:ext uri="{FF2B5EF4-FFF2-40B4-BE49-F238E27FC236}">
                <a16:creationId xmlns:a16="http://schemas.microsoft.com/office/drawing/2014/main" id="{A18A5354-C0AE-464F-8F60-2D07B209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A8E3D7C1-C789-43E0-B83C-187568D2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5FF50DF2-A833-4B2D-B78C-43BFEA91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1281112"/>
            <a:ext cx="8785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ICs for </a:t>
            </a:r>
            <a:r>
              <a:rPr lang="en" altLang="es-ES" sz="2000" i="1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 </a:t>
            </a:r>
            <a:r>
              <a:rPr lang="en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altLang="es-ES" sz="1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If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X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Normal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If n &gt;&gt; 30 (TCL)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AutoShape 7">
            <a:extLst>
              <a:ext uri="{FF2B5EF4-FFF2-40B4-BE49-F238E27FC236}">
                <a16:creationId xmlns:a16="http://schemas.microsoft.com/office/drawing/2014/main" id="{3A7D4BEC-177A-40B8-AB18-4EBA3247A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211263"/>
            <a:ext cx="2592388" cy="45402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 dirty="0">
                <a:solidFill>
                  <a:schemeClr val="tx1"/>
                </a:solidFill>
                <a:sym typeface="Symbol" panose="05050102010706020507" pitchFamily="18" charset="2"/>
              </a:rPr>
              <a:t>     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is that value that in one     leaves to its </a:t>
            </a:r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left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an area of value </a:t>
            </a:r>
            <a:r>
              <a:rPr lang="en" altLang="es-ES" sz="1000" b="1" dirty="0">
                <a:solidFill>
                  <a:schemeClr val="tx1"/>
                </a:solidFill>
              </a:rPr>
              <a:t>α/2</a:t>
            </a:r>
          </a:p>
        </p:txBody>
      </p:sp>
      <p:sp>
        <p:nvSpPr>
          <p:cNvPr id="19461" name="AutoShape 8">
            <a:extLst>
              <a:ext uri="{FF2B5EF4-FFF2-40B4-BE49-F238E27FC236}">
                <a16:creationId xmlns:a16="http://schemas.microsoft.com/office/drawing/2014/main" id="{99CBDBF2-E060-4855-A508-68973D47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211263"/>
            <a:ext cx="2447925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is that value that in a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leaves to its </a:t>
            </a:r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right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an area of value </a:t>
            </a:r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α/2</a:t>
            </a:r>
          </a:p>
        </p:txBody>
      </p:sp>
      <p:graphicFrame>
        <p:nvGraphicFramePr>
          <p:cNvPr id="19462" name="Object 2">
            <a:extLst>
              <a:ext uri="{FF2B5EF4-FFF2-40B4-BE49-F238E27FC236}">
                <a16:creationId xmlns:a16="http://schemas.microsoft.com/office/drawing/2014/main" id="{9C7B43F7-A47E-4D10-A3BF-F69F5A6AE1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2141538"/>
          <a:ext cx="19002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2" name="Ecuación" r:id="rId4" imgW="952087" imgH="609336" progId="Equation.3">
                  <p:embed/>
                </p:oleObj>
              </mc:Choice>
              <mc:Fallback>
                <p:oleObj name="Ecuación" r:id="rId4" imgW="952087" imgH="60933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141538"/>
                        <a:ext cx="1900237" cy="1216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3">
            <a:extLst>
              <a:ext uri="{FF2B5EF4-FFF2-40B4-BE49-F238E27FC236}">
                <a16:creationId xmlns:a16="http://schemas.microsoft.com/office/drawing/2014/main" id="{09076086-D746-4E70-BB6E-B39EA3998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121126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3" name="Ecuación" r:id="rId6" imgW="203112" imgH="241195" progId="Equation.3">
                  <p:embed/>
                </p:oleObj>
              </mc:Choice>
              <mc:Fallback>
                <p:oleObj name="Ecuación" r:id="rId6" imgW="20311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21126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4">
            <a:extLst>
              <a:ext uri="{FF2B5EF4-FFF2-40B4-BE49-F238E27FC236}">
                <a16:creationId xmlns:a16="http://schemas.microsoft.com/office/drawing/2014/main" id="{07B0F47A-3C1D-46F0-9758-B94453FD0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73641"/>
              </p:ext>
            </p:extLst>
          </p:nvPr>
        </p:nvGraphicFramePr>
        <p:xfrm>
          <a:off x="3923928" y="119675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4" name="Ecuación" r:id="rId8" imgW="203024" imgH="253780" progId="Equation.3">
                  <p:embed/>
                </p:oleObj>
              </mc:Choice>
              <mc:Fallback>
                <p:oleObj name="Ecuación" r:id="rId8" imgW="203024" imgH="2537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196752"/>
                        <a:ext cx="203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5">
            <a:extLst>
              <a:ext uri="{FF2B5EF4-FFF2-40B4-BE49-F238E27FC236}">
                <a16:creationId xmlns:a16="http://schemas.microsoft.com/office/drawing/2014/main" id="{619FC449-EEC3-46AE-BE9A-4C6EC8C21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121126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" name="Ecuación" r:id="rId10" imgW="203112" imgH="241195" progId="Equation.3">
                  <p:embed/>
                </p:oleObj>
              </mc:Choice>
              <mc:Fallback>
                <p:oleObj name="Ecuación" r:id="rId10" imgW="20311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1126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6">
            <a:extLst>
              <a:ext uri="{FF2B5EF4-FFF2-40B4-BE49-F238E27FC236}">
                <a16:creationId xmlns:a16="http://schemas.microsoft.com/office/drawing/2014/main" id="{8E2B95EE-491E-457F-9A47-DAD6EA25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94074"/>
              </p:ext>
            </p:extLst>
          </p:nvPr>
        </p:nvGraphicFramePr>
        <p:xfrm>
          <a:off x="6596175" y="119675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" name="Ecuación" r:id="rId12" imgW="203024" imgH="253780" progId="Equation.3">
                  <p:embed/>
                </p:oleObj>
              </mc:Choice>
              <mc:Fallback>
                <p:oleObj name="Ecuación" r:id="rId12" imgW="203024" imgH="2537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175" y="1196752"/>
                        <a:ext cx="203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7">
            <a:extLst>
              <a:ext uri="{FF2B5EF4-FFF2-40B4-BE49-F238E27FC236}">
                <a16:creationId xmlns:a16="http://schemas.microsoft.com/office/drawing/2014/main" id="{73042978-852F-4FBD-B33C-DECDAC5AF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4581525"/>
          <a:ext cx="451167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7" name="Ecuación" r:id="rId14" imgW="2260600" imgH="533400" progId="Equation.3">
                  <p:embed/>
                </p:oleObj>
              </mc:Choice>
              <mc:Fallback>
                <p:oleObj name="Ecuación" r:id="rId14" imgW="22606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81525"/>
                        <a:ext cx="4511675" cy="10652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AutoShape 38">
            <a:extLst>
              <a:ext uri="{FF2B5EF4-FFF2-40B4-BE49-F238E27FC236}">
                <a16:creationId xmlns:a16="http://schemas.microsoft.com/office/drawing/2014/main" id="{6D03F82E-F293-4264-831D-A6A98805D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875088"/>
            <a:ext cx="2592388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 dirty="0">
                <a:solidFill>
                  <a:schemeClr val="tx1"/>
                </a:solidFill>
              </a:rPr>
              <a:t>z</a:t>
            </a:r>
            <a:r>
              <a:rPr lang="en" altLang="es-ES" sz="10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is that value that in an N(0,1) leaves to its </a:t>
            </a:r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right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an area of value </a:t>
            </a:r>
            <a:r>
              <a:rPr lang="en" altLang="es-ES" sz="1000" b="1" dirty="0">
                <a:solidFill>
                  <a:schemeClr val="tx1"/>
                </a:solidFill>
              </a:rPr>
              <a:t>α/2</a:t>
            </a:r>
          </a:p>
        </p:txBody>
      </p:sp>
      <p:sp>
        <p:nvSpPr>
          <p:cNvPr id="19469" name="AutoShape 39">
            <a:extLst>
              <a:ext uri="{FF2B5EF4-FFF2-40B4-BE49-F238E27FC236}">
                <a16:creationId xmlns:a16="http://schemas.microsoft.com/office/drawing/2014/main" id="{7599CDBD-3F30-420D-AB3E-2B732237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652713"/>
            <a:ext cx="2016125" cy="2714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of n-1 degrees of freedom</a:t>
            </a:r>
            <a:endParaRPr lang="ca-ES" altLang="es-ES" sz="1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470" name="Object 8">
            <a:extLst>
              <a:ext uri="{FF2B5EF4-FFF2-40B4-BE49-F238E27FC236}">
                <a16:creationId xmlns:a16="http://schemas.microsoft.com/office/drawing/2014/main" id="{0352FBC5-BC4F-4CA7-844F-B3B9E164D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5" y="2654300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8" name="Ecuación" r:id="rId16" imgW="203024" imgH="253780" progId="Equation.3">
                  <p:embed/>
                </p:oleObj>
              </mc:Choice>
              <mc:Fallback>
                <p:oleObj name="Ecuación" r:id="rId16" imgW="203024" imgH="2537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2654300"/>
                        <a:ext cx="203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1">
            <a:extLst>
              <a:ext uri="{FF2B5EF4-FFF2-40B4-BE49-F238E27FC236}">
                <a16:creationId xmlns:a16="http://schemas.microsoft.com/office/drawing/2014/main" id="{45F47236-76B1-432C-8EA1-195BCEBCE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Capturachia95">
            <a:extLst>
              <a:ext uri="{FF2B5EF4-FFF2-40B4-BE49-F238E27FC236}">
                <a16:creationId xmlns:a16="http://schemas.microsoft.com/office/drawing/2014/main" id="{AD6B2812-2EA1-4C3E-9A76-880EA7B2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460851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8D4C393B-7841-457D-8C77-4CF045F50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Example 1 :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Sample data</a:t>
            </a:r>
            <a:r>
              <a:rPr lang="en" altLang="es-ES" dirty="0"/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of a Normal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124.8​  124.8 126.3​​​  122.4 122.6 123.9​  119.3 126.2​  127.2​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We want to find CI for σ with 95% and 99% confidence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484" name="Text Box 15">
            <a:extLst>
              <a:ext uri="{FF2B5EF4-FFF2-40B4-BE49-F238E27FC236}">
                <a16:creationId xmlns:a16="http://schemas.microsoft.com/office/drawing/2014/main" id="{1B05FD00-D758-4CCB-A9A1-756F4EF3A66F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3"/>
          <a:stretch>
            <a:fillRect/>
          </a:stretch>
        </p:blipFill>
        <p:spPr bwMode="auto">
          <a:xfrm>
            <a:off x="176213" y="2365375"/>
            <a:ext cx="718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3">
            <a:extLst>
              <a:ext uri="{FF2B5EF4-FFF2-40B4-BE49-F238E27FC236}">
                <a16:creationId xmlns:a16="http://schemas.microsoft.com/office/drawing/2014/main" id="{78BA36A1-2B85-4143-A050-B8574F82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20487" name="Object 2">
            <a:extLst>
              <a:ext uri="{FF2B5EF4-FFF2-40B4-BE49-F238E27FC236}">
                <a16:creationId xmlns:a16="http://schemas.microsoft.com/office/drawing/2014/main" id="{2CEF4FEF-C09C-4942-8EC0-D7C8364F3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813" y="2933700"/>
          <a:ext cx="19002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cuación" r:id="rId6" imgW="952087" imgH="609336" progId="Equation.3">
                  <p:embed/>
                </p:oleObj>
              </mc:Choice>
              <mc:Fallback>
                <p:oleObj name="Ecuación" r:id="rId6" imgW="952087" imgH="60933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933700"/>
                        <a:ext cx="1900237" cy="1216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8">
            <a:extLst>
              <a:ext uri="{FF2B5EF4-FFF2-40B4-BE49-F238E27FC236}">
                <a16:creationId xmlns:a16="http://schemas.microsoft.com/office/drawing/2014/main" id="{5EBC841E-9D58-45D7-8EAC-388062BA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008313"/>
            <a:ext cx="21653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With the Chi-square app with 8 degrees of freedom:</a:t>
            </a:r>
          </a:p>
        </p:txBody>
      </p:sp>
      <p:pic>
        <p:nvPicPr>
          <p:cNvPr id="20489" name="Picture 14" descr="Capturachib95">
            <a:extLst>
              <a:ext uri="{FF2B5EF4-FFF2-40B4-BE49-F238E27FC236}">
                <a16:creationId xmlns:a16="http://schemas.microsoft.com/office/drawing/2014/main" id="{806EF558-5107-40A6-914D-C273C77D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4464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4C184FB5-2BE4-4CA9-8F36-8E3C09E2B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pturachia95">
            <a:extLst>
              <a:ext uri="{FF2B5EF4-FFF2-40B4-BE49-F238E27FC236}">
                <a16:creationId xmlns:a16="http://schemas.microsoft.com/office/drawing/2014/main" id="{28DAB161-55F4-47AA-9854-0C826668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8525"/>
          <a:stretch>
            <a:fillRect/>
          </a:stretch>
        </p:blipFill>
        <p:spPr bwMode="auto">
          <a:xfrm>
            <a:off x="4516438" y="1012825"/>
            <a:ext cx="4608512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">
            <a:extLst>
              <a:ext uri="{FF2B5EF4-FFF2-40B4-BE49-F238E27FC236}">
                <a16:creationId xmlns:a16="http://schemas.microsoft.com/office/drawing/2014/main" id="{346FF265-CD9B-4D3D-A1C0-A9593BE0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21509" name="Object 2">
            <a:extLst>
              <a:ext uri="{FF2B5EF4-FFF2-40B4-BE49-F238E27FC236}">
                <a16:creationId xmlns:a16="http://schemas.microsoft.com/office/drawing/2014/main" id="{28EB1271-B149-48BA-8B32-1C326AF4C2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788" y="5013325"/>
          <a:ext cx="66881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cuación" r:id="rId5" imgW="3352800" imgH="609600" progId="Equation.3">
                  <p:embed/>
                </p:oleObj>
              </mc:Choice>
              <mc:Fallback>
                <p:oleObj name="Ecuación" r:id="rId5" imgW="33528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013325"/>
                        <a:ext cx="6688137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9" descr="Capturachib95">
            <a:extLst>
              <a:ext uri="{FF2B5EF4-FFF2-40B4-BE49-F238E27FC236}">
                <a16:creationId xmlns:a16="http://schemas.microsoft.com/office/drawing/2014/main" id="{0A94F4D0-5748-45B9-937F-D5BC2029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341438"/>
            <a:ext cx="4464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>
            <a:extLst>
              <a:ext uri="{FF2B5EF4-FFF2-40B4-BE49-F238E27FC236}">
                <a16:creationId xmlns:a16="http://schemas.microsoft.com/office/drawing/2014/main" id="{87E102CD-D312-4B8D-ADC9-CA23BEBC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673475"/>
            <a:ext cx="21732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n = 9, </a:t>
            </a:r>
            <a:r>
              <a:rPr lang="en" altLang="es-ES" sz="2400" dirty="0">
                <a:solidFill>
                  <a:srgbClr val="006600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 dirty="0">
                <a:solidFill>
                  <a:srgbClr val="006600"/>
                </a:solidFill>
              </a:rPr>
              <a:t>= 0.05</a:t>
            </a:r>
          </a:p>
          <a:p>
            <a:pPr eaLnBrk="1" hangingPunct="1"/>
            <a:r>
              <a:rPr lang="en" altLang="es-ES" sz="2400" dirty="0">
                <a:solidFill>
                  <a:schemeClr val="tx1"/>
                </a:solidFill>
              </a:rPr>
              <a:t>s</a:t>
            </a:r>
            <a:r>
              <a:rPr lang="en" altLang="es-ES" sz="2400" baseline="-25000" dirty="0">
                <a:solidFill>
                  <a:schemeClr val="tx1"/>
                </a:solidFill>
              </a:rPr>
              <a:t>n </a:t>
            </a:r>
            <a:r>
              <a:rPr lang="en" altLang="es-ES" sz="2400" dirty="0">
                <a:solidFill>
                  <a:schemeClr val="tx1"/>
                </a:solidFill>
              </a:rPr>
              <a:t>= 2.31</a:t>
            </a:r>
          </a:p>
        </p:txBody>
      </p:sp>
      <p:graphicFrame>
        <p:nvGraphicFramePr>
          <p:cNvPr id="21512" name="Object 2">
            <a:extLst>
              <a:ext uri="{FF2B5EF4-FFF2-40B4-BE49-F238E27FC236}">
                <a16:creationId xmlns:a16="http://schemas.microsoft.com/office/drawing/2014/main" id="{1552FF43-1718-4795-AEC4-5F3ECF119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4076700"/>
          <a:ext cx="18494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cuación" r:id="rId8" imgW="926698" imgH="253890" progId="Equation.3">
                  <p:embed/>
                </p:oleObj>
              </mc:Choice>
              <mc:Fallback>
                <p:oleObj name="Ecuación" r:id="rId8" imgW="926698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076700"/>
                        <a:ext cx="184943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2">
            <a:extLst>
              <a:ext uri="{FF2B5EF4-FFF2-40B4-BE49-F238E27FC236}">
                <a16:creationId xmlns:a16="http://schemas.microsoft.com/office/drawing/2014/main" id="{8F18A61D-D65C-4CE1-9129-D5B12703E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3573463"/>
          <a:ext cx="17224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Ecuación" r:id="rId10" imgW="863225" imgH="241195" progId="Equation.3">
                  <p:embed/>
                </p:oleObj>
              </mc:Choice>
              <mc:Fallback>
                <p:oleObj name="Ecuación" r:id="rId10" imgW="863225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73463"/>
                        <a:ext cx="17224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>
            <a:extLst>
              <a:ext uri="{FF2B5EF4-FFF2-40B4-BE49-F238E27FC236}">
                <a16:creationId xmlns:a16="http://schemas.microsoft.com/office/drawing/2014/main" id="{3533FA8C-8C4F-43F7-9B06-94BE32CC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E4D8AF0E-8ED2-41F3-AA22-24488129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22531" name="Object 2">
            <a:extLst>
              <a:ext uri="{FF2B5EF4-FFF2-40B4-BE49-F238E27FC236}">
                <a16:creationId xmlns:a16="http://schemas.microsoft.com/office/drawing/2014/main" id="{382532D7-ED5B-4F61-A36C-1DDD50487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8" y="5013325"/>
          <a:ext cx="67135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cuación" r:id="rId4" imgW="3365500" imgH="609600" progId="Equation.3">
                  <p:embed/>
                </p:oleObj>
              </mc:Choice>
              <mc:Fallback>
                <p:oleObj name="Ecuación" r:id="rId4" imgW="33655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5013325"/>
                        <a:ext cx="6713537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7">
            <a:extLst>
              <a:ext uri="{FF2B5EF4-FFF2-40B4-BE49-F238E27FC236}">
                <a16:creationId xmlns:a16="http://schemas.microsoft.com/office/drawing/2014/main" id="{A5AD9EC7-7ED7-4E86-B3B6-9EF22CFC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673475"/>
            <a:ext cx="21739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n = 9, </a:t>
            </a: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 dirty="0">
                <a:solidFill>
                  <a:srgbClr val="FF0000"/>
                </a:solidFill>
              </a:rPr>
              <a:t>= 0.01</a:t>
            </a:r>
          </a:p>
          <a:p>
            <a:pPr eaLnBrk="1" hangingPunct="1"/>
            <a:r>
              <a:rPr lang="en" altLang="es-ES" sz="2400" dirty="0">
                <a:solidFill>
                  <a:schemeClr val="tx1"/>
                </a:solidFill>
              </a:rPr>
              <a:t>s</a:t>
            </a:r>
            <a:r>
              <a:rPr lang="en" altLang="es-ES" sz="2400" baseline="-25000" dirty="0">
                <a:solidFill>
                  <a:schemeClr val="tx1"/>
                </a:solidFill>
              </a:rPr>
              <a:t>n </a:t>
            </a:r>
            <a:r>
              <a:rPr lang="en" altLang="es-ES" sz="2400" dirty="0">
                <a:solidFill>
                  <a:schemeClr val="tx1"/>
                </a:solidFill>
              </a:rPr>
              <a:t>= 2.31</a:t>
            </a:r>
          </a:p>
        </p:txBody>
      </p:sp>
      <p:graphicFrame>
        <p:nvGraphicFramePr>
          <p:cNvPr id="22533" name="Object 2">
            <a:extLst>
              <a:ext uri="{FF2B5EF4-FFF2-40B4-BE49-F238E27FC236}">
                <a16:creationId xmlns:a16="http://schemas.microsoft.com/office/drawing/2014/main" id="{70594D09-165D-423E-B470-5E8CE6168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" y="3573463"/>
          <a:ext cx="16716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cuación" r:id="rId6" imgW="838200" imgH="241300" progId="Equation.3">
                  <p:embed/>
                </p:oleObj>
              </mc:Choice>
              <mc:Fallback>
                <p:oleObj name="Ecuación" r:id="rId6" imgW="8382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573463"/>
                        <a:ext cx="16716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10" descr="Capturachia99">
            <a:extLst>
              <a:ext uri="{FF2B5EF4-FFF2-40B4-BE49-F238E27FC236}">
                <a16:creationId xmlns:a16="http://schemas.microsoft.com/office/drawing/2014/main" id="{005BD609-C341-41A0-867C-75338840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249363"/>
            <a:ext cx="45005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Capturachib99">
            <a:extLst>
              <a:ext uri="{FF2B5EF4-FFF2-40B4-BE49-F238E27FC236}">
                <a16:creationId xmlns:a16="http://schemas.microsoft.com/office/drawing/2014/main" id="{6F031C90-3933-4259-B051-376AE052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"/>
          <a:stretch>
            <a:fillRect/>
          </a:stretch>
        </p:blipFill>
        <p:spPr bwMode="auto">
          <a:xfrm>
            <a:off x="4587875" y="1020763"/>
            <a:ext cx="450056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6" name="Object 2">
            <a:extLst>
              <a:ext uri="{FF2B5EF4-FFF2-40B4-BE49-F238E27FC236}">
                <a16:creationId xmlns:a16="http://schemas.microsoft.com/office/drawing/2014/main" id="{6A4DA026-0820-4168-B878-053A69054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69984"/>
              </p:ext>
            </p:extLst>
          </p:nvPr>
        </p:nvGraphicFramePr>
        <p:xfrm>
          <a:off x="7080250" y="4290739"/>
          <a:ext cx="18748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cuación" r:id="rId10" imgW="939392" imgH="253890" progId="Equation.3">
                  <p:embed/>
                </p:oleObj>
              </mc:Choice>
              <mc:Fallback>
                <p:oleObj name="Ecuación" r:id="rId10" imgW="939392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290739"/>
                        <a:ext cx="18748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>
            <a:extLst>
              <a:ext uri="{FF2B5EF4-FFF2-40B4-BE49-F238E27FC236}">
                <a16:creationId xmlns:a16="http://schemas.microsoft.com/office/drawing/2014/main" id="{FAFF9A0D-50C5-4032-A135-35F888CC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>
            <a:extLst>
              <a:ext uri="{FF2B5EF4-FFF2-40B4-BE49-F238E27FC236}">
                <a16:creationId xmlns:a16="http://schemas.microsoft.com/office/drawing/2014/main" id="{AB70BD2C-84D8-484F-8569-486036E6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3638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>
            <a:extLst>
              <a:ext uri="{FF2B5EF4-FFF2-40B4-BE49-F238E27FC236}">
                <a16:creationId xmlns:a16="http://schemas.microsoft.com/office/drawing/2014/main" id="{F0D62525-7B79-4E39-BE4E-3254DE276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9" y="990600"/>
            <a:ext cx="87851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Objective: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to approximate certain parameters of a population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Problem: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generally, it is not possible to measure each individual in a population due to: number of individuals, available time, cost, destructive testing, ...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Solution: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work with a </a:t>
            </a:r>
            <a:r>
              <a:rPr lang="en" altLang="es-E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random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and </a:t>
            </a:r>
            <a:r>
              <a:rPr lang="en" altLang="es-E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representative sample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X</a:t>
            </a:r>
            <a:r>
              <a:rPr lang="en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1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X</a:t>
            </a:r>
            <a:r>
              <a:rPr lang="en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2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..., X</a:t>
            </a:r>
            <a:r>
              <a:rPr lang="en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n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and </a:t>
            </a:r>
            <a:r>
              <a:rPr lang="en" altLang="es-E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estimate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the population parameters from the sample statistics:</a:t>
            </a:r>
          </a:p>
        </p:txBody>
      </p:sp>
      <p:sp>
        <p:nvSpPr>
          <p:cNvPr id="5124" name="Rectangle 22">
            <a:extLst>
              <a:ext uri="{FF2B5EF4-FFF2-40B4-BE49-F238E27FC236}">
                <a16:creationId xmlns:a16="http://schemas.microsoft.com/office/drawing/2014/main" id="{C90F6A9C-C94C-4282-BD85-F0B63B26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5125" name="Rectangle 24">
            <a:extLst>
              <a:ext uri="{FF2B5EF4-FFF2-40B4-BE49-F238E27FC236}">
                <a16:creationId xmlns:a16="http://schemas.microsoft.com/office/drawing/2014/main" id="{B9DBD75F-56E6-4E3E-AA4F-805ACF6D6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5126" name="AutoShape 31">
            <a:extLst>
              <a:ext uri="{FF2B5EF4-FFF2-40B4-BE49-F238E27FC236}">
                <a16:creationId xmlns:a16="http://schemas.microsoft.com/office/drawing/2014/main" id="{A7434852-4C58-486A-83BD-F9393330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2736850" cy="81121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>
                <a:solidFill>
                  <a:schemeClr val="tx1"/>
                </a:solidFill>
              </a:rPr>
              <a:t>Note: </a:t>
            </a:r>
            <a:r>
              <a:rPr lang="en" altLang="es-ES" sz="1400">
                <a:solidFill>
                  <a:schemeClr val="tx1"/>
                </a:solidFill>
              </a:rPr>
              <a:t>the sample size, </a:t>
            </a:r>
            <a:r>
              <a:rPr lang="en" altLang="es-ES" sz="1400" b="1" i="1">
                <a:solidFill>
                  <a:schemeClr val="tx1"/>
                </a:solidFill>
              </a:rPr>
              <a:t>n </a:t>
            </a:r>
            <a:r>
              <a:rPr lang="en" altLang="es-ES" sz="1400">
                <a:solidFill>
                  <a:schemeClr val="tx1"/>
                </a:solidFill>
              </a:rPr>
              <a:t>, will play an important role in making inferences.</a:t>
            </a:r>
            <a:endParaRPr lang="es-ES" altLang="es-ES" sz="1400"/>
          </a:p>
        </p:txBody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B3045AE6-CCC5-4EE8-9B7F-2D3F9D23B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Introduction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211B89A5-BD9B-47F6-AC6F-3D22F924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7275"/>
            <a:ext cx="9144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>
                <a:solidFill>
                  <a:srgbClr val="FF0000"/>
                </a:solidFill>
                <a:cs typeface="Arial" panose="020B0604020202020204" pitchFamily="34" charset="0"/>
              </a:rPr>
              <a:t>Example 2 : </a:t>
            </a:r>
            <a:r>
              <a:rPr lang="en" altLang="es-ES" sz="2400">
                <a:solidFill>
                  <a:srgbClr val="000099"/>
                </a:solidFill>
                <a:cs typeface="Arial" panose="020B0604020202020204" pitchFamily="34" charset="0"/>
              </a:rPr>
              <a:t>We have a sample of 100 observations with standard deviation 2.3.</a:t>
            </a:r>
            <a:r>
              <a:rPr lang="en" altLang="es-ES"/>
              <a:t> </a:t>
            </a:r>
            <a:r>
              <a:rPr lang="en" altLang="es-ES" sz="2400">
                <a:solidFill>
                  <a:srgbClr val="000099"/>
                </a:solidFill>
                <a:cs typeface="Arial" panose="020B0604020202020204" pitchFamily="34" charset="0"/>
              </a:rPr>
              <a:t>We calculate an approximate CI for σ with 90% and 99.73% confidence 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8D8EC168-6370-411E-93CA-481BCAB4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σ</a:t>
            </a:r>
          </a:p>
        </p:txBody>
      </p:sp>
      <p:sp>
        <p:nvSpPr>
          <p:cNvPr id="23556" name="Text Box 9">
            <a:extLst>
              <a:ext uri="{FF2B5EF4-FFF2-40B4-BE49-F238E27FC236}">
                <a16:creationId xmlns:a16="http://schemas.microsoft.com/office/drawing/2014/main" id="{91CDBFCF-557C-4FCE-8D88-FB96FB8D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8797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 dirty="0">
                <a:solidFill>
                  <a:schemeClr val="tx1"/>
                </a:solidFill>
              </a:rPr>
              <a:t>We observe: n=100&gt;&gt;30, </a:t>
            </a:r>
            <a:r>
              <a:rPr lang="en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s</a:t>
            </a:r>
            <a:r>
              <a:rPr lang="en" altLang="es-ES" sz="2000" baseline="-25000" dirty="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n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= 2.3,</a:t>
            </a:r>
            <a:br>
              <a:rPr lang="en" altLang="es-ES" sz="20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s</a:t>
            </a:r>
            <a:r>
              <a:rPr lang="en" altLang="es-ES" sz="2000" baseline="-25000" dirty="0">
                <a:solidFill>
                  <a:schemeClr val="tx1"/>
                </a:solidFill>
                <a:cs typeface="Arial" panose="020B0604020202020204" pitchFamily="34" charset="0"/>
              </a:rPr>
              <a:t>n-1 </a:t>
            </a:r>
            <a:r>
              <a:rPr lang="en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= 2.312</a:t>
            </a:r>
            <a:endParaRPr lang="el-GR" alt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3557" name="Object 7">
            <a:extLst>
              <a:ext uri="{FF2B5EF4-FFF2-40B4-BE49-F238E27FC236}">
                <a16:creationId xmlns:a16="http://schemas.microsoft.com/office/drawing/2014/main" id="{3FAD149B-06F0-4DC8-B2C4-A5BF1E5D5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363788"/>
          <a:ext cx="45116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cuación" r:id="rId4" imgW="2260600" imgH="533400" progId="Equation.3">
                  <p:embed/>
                </p:oleObj>
              </mc:Choice>
              <mc:Fallback>
                <p:oleObj name="Ecuación" r:id="rId4" imgW="22606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63788"/>
                        <a:ext cx="4511675" cy="10652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19">
            <a:extLst>
              <a:ext uri="{FF2B5EF4-FFF2-40B4-BE49-F238E27FC236}">
                <a16:creationId xmlns:a16="http://schemas.microsoft.com/office/drawing/2014/main" id="{6A88AC39-29F5-4291-B22D-A41181E7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13325"/>
            <a:ext cx="3344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 dirty="0">
                <a:solidFill>
                  <a:schemeClr val="tx1"/>
                </a:solidFill>
              </a:rPr>
              <a:t>= </a:t>
            </a:r>
            <a:r>
              <a:rPr lang="en" altLang="es-ES" sz="2400" dirty="0">
                <a:solidFill>
                  <a:srgbClr val="FF0000"/>
                </a:solidFill>
              </a:rPr>
              <a:t>0.0027 </a:t>
            </a:r>
            <a:r>
              <a:rPr lang="en" altLang="es-ES" sz="2400" dirty="0">
                <a:solidFill>
                  <a:schemeClr val="tx1"/>
                </a:solidFill>
              </a:rPr>
              <a:t>z </a:t>
            </a:r>
            <a:r>
              <a:rPr lang="en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 dirty="0">
                <a:solidFill>
                  <a:schemeClr val="tx1"/>
                </a:solidFill>
              </a:rPr>
              <a:t>= </a:t>
            </a:r>
            <a:r>
              <a:rPr lang="en" altLang="es-E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559" name="Text Box 18">
            <a:extLst>
              <a:ext uri="{FF2B5EF4-FFF2-40B4-BE49-F238E27FC236}">
                <a16:creationId xmlns:a16="http://schemas.microsoft.com/office/drawing/2014/main" id="{06A27102-A0B5-4DD0-B10D-788AD3F5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31289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0.10 </a:t>
            </a:r>
            <a:r>
              <a:rPr lang="en" altLang="es-ES" sz="2400">
                <a:solidFill>
                  <a:schemeClr val="tx1"/>
                </a:solidFill>
              </a:rPr>
              <a:t>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1.645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84BB4265-49C2-4291-8A13-D27ED701B2D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0038" y="3933056"/>
            <a:ext cx="8943923" cy="922176"/>
          </a:xfrm>
          <a:prstGeom prst="rect">
            <a:avLst/>
          </a:prstGeom>
          <a:blipFill rotWithShape="1">
            <a:blip r:embed="rId6"/>
            <a:stretch>
              <a:fillRect r="-136"/>
            </a:stretch>
          </a:blipFill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C23093F3-A782-4CAE-AB58-C130A665912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3608" y="5459152"/>
            <a:ext cx="7799379" cy="922176"/>
          </a:xfrm>
          <a:prstGeom prst="rect">
            <a:avLst/>
          </a:prstGeom>
          <a:blipFill rotWithShape="1">
            <a:blip r:embed="rId7"/>
            <a:stretch>
              <a:fillRect r="-313"/>
            </a:stretch>
          </a:blipFill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49EF6D36-481B-4BC9-87AB-4CFA209D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: Introduction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FCE79F3D-A190-48FE-B58E-2172C082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7788"/>
            <a:ext cx="8785225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000" dirty="0">
                <a:solidFill>
                  <a:schemeClr val="tx1"/>
                </a:solidFill>
                <a:cs typeface="Times New Roman" pitchFamily="18" charset="0"/>
              </a:rPr>
              <a:t>Hypothesis testing</a:t>
            </a:r>
          </a:p>
          <a:p>
            <a:pPr marL="0" indent="0" eaLnBrk="1" hangingPunct="1">
              <a:buClr>
                <a:srgbClr val="FF0000"/>
              </a:buClr>
              <a:defRPr/>
            </a:pPr>
            <a:r>
              <a:rPr lang="en" altLang="es-E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It involves testing the truth of a statement or </a:t>
            </a:r>
            <a:r>
              <a:rPr lang="en" altLang="es-ES" sz="1800" dirty="0">
                <a:solidFill>
                  <a:srgbClr val="FF0000"/>
                </a:solidFill>
                <a:cs typeface="Times New Roman" pitchFamily="18" charset="0"/>
              </a:rPr>
              <a:t>null hypothesis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(H</a:t>
            </a:r>
            <a:r>
              <a:rPr lang="en" altLang="es-ES" sz="1800" baseline="-25000" dirty="0">
                <a:solidFill>
                  <a:srgbClr val="000099"/>
                </a:solidFill>
                <a:cs typeface="Times New Roman" pitchFamily="18" charset="0"/>
              </a:rPr>
              <a:t>0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), which refers to the value of a parameter </a:t>
            </a:r>
            <a:r>
              <a:rPr lang="en" altLang="es-ES" sz="1800" dirty="0">
                <a:solidFill>
                  <a:srgbClr val="000099"/>
                </a:solidFill>
                <a:cs typeface="Arial" charset="0"/>
              </a:rPr>
              <a:t>θ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of the population.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" altLang="es-ES" sz="1800" dirty="0">
                <a:solidFill>
                  <a:srgbClr val="FF0000"/>
                </a:solidFill>
              </a:rPr>
              <a:t>  		</a:t>
            </a:r>
            <a:r>
              <a:rPr lang="es-ES" altLang="es-ES" sz="1800" dirty="0" err="1">
                <a:solidFill>
                  <a:srgbClr val="FF0000"/>
                </a:solidFill>
              </a:rPr>
              <a:t>Two-sided</a:t>
            </a:r>
            <a:r>
              <a:rPr lang="es-ES" altLang="es-ES" sz="1800" dirty="0">
                <a:solidFill>
                  <a:srgbClr val="FF0000"/>
                </a:solidFill>
              </a:rPr>
              <a:t> test</a:t>
            </a:r>
            <a:r>
              <a:rPr lang="en" altLang="es-ES" sz="1800" dirty="0">
                <a:solidFill>
                  <a:srgbClr val="000099"/>
                </a:solidFill>
              </a:rPr>
              <a:t>				</a:t>
            </a:r>
            <a:r>
              <a:rPr lang="en" altLang="es-ES" sz="1800" dirty="0">
                <a:solidFill>
                  <a:srgbClr val="FF0000"/>
                </a:solidFill>
              </a:rPr>
              <a:t>One-sided </a:t>
            </a:r>
            <a:r>
              <a:rPr lang="es-ES" altLang="es-ES" sz="1800" dirty="0">
                <a:solidFill>
                  <a:srgbClr val="FF0000"/>
                </a:solidFill>
              </a:rPr>
              <a:t>test</a:t>
            </a:r>
            <a:endParaRPr lang="ca-ES" altLang="es-E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800" dirty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800" dirty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800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1800" dirty="0">
                <a:solidFill>
                  <a:schemeClr val="tx1"/>
                </a:solidFill>
                <a:cs typeface="Times New Roman" pitchFamily="18" charset="0"/>
              </a:rPr>
              <a:t>Idea of contrast</a:t>
            </a:r>
            <a:endParaRPr lang="ca-ES" altLang="es-ES" sz="1800" dirty="0">
              <a:solidFill>
                <a:srgbClr val="000099"/>
              </a:solidFill>
              <a:cs typeface="Times New Roman" pitchFamily="18" charset="0"/>
            </a:endParaRPr>
          </a:p>
          <a:p>
            <a:pPr marL="820738" lvl="1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Compare what should be the case (if H</a:t>
            </a:r>
            <a:r>
              <a:rPr lang="en" altLang="es-ES" sz="1800" baseline="-25000" dirty="0">
                <a:solidFill>
                  <a:srgbClr val="000099"/>
                </a:solidFill>
                <a:cs typeface="Times New Roman" pitchFamily="18" charset="0"/>
              </a:rPr>
              <a:t>0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were true) with what the data actually say, or in other words,</a:t>
            </a:r>
          </a:p>
          <a:p>
            <a:pPr marL="820738" lvl="1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Decide whether, with the available data, there is sufficient statistical evidence to reject the null hypothesis H</a:t>
            </a:r>
            <a:r>
              <a:rPr lang="en" altLang="es-ES" sz="1800" baseline="-25000" dirty="0">
                <a:solidFill>
                  <a:srgbClr val="000099"/>
                </a:solidFill>
                <a:cs typeface="Times New Roman" pitchFamily="18" charset="0"/>
              </a:rPr>
              <a:t>0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.</a:t>
            </a:r>
          </a:p>
        </p:txBody>
      </p:sp>
      <p:graphicFrame>
        <p:nvGraphicFramePr>
          <p:cNvPr id="24580" name="Object 10">
            <a:extLst>
              <a:ext uri="{FF2B5EF4-FFF2-40B4-BE49-F238E27FC236}">
                <a16:creationId xmlns:a16="http://schemas.microsoft.com/office/drawing/2014/main" id="{948AA07E-74EC-4A91-B84D-B2546B71B8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973388"/>
          <a:ext cx="13081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4" imgW="774364" imgH="482391" progId="Equation.DSMT4">
                  <p:embed/>
                </p:oleObj>
              </mc:Choice>
              <mc:Fallback>
                <p:oleObj name="Equation" r:id="rId4" imgW="774364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73388"/>
                        <a:ext cx="13081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9">
            <a:extLst>
              <a:ext uri="{FF2B5EF4-FFF2-40B4-BE49-F238E27FC236}">
                <a16:creationId xmlns:a16="http://schemas.microsoft.com/office/drawing/2014/main" id="{E0717DFE-12D0-4088-919F-219E6CE23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2338" y="2973388"/>
          <a:ext cx="25304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Equation" r:id="rId6" imgW="1497950" imgH="482391" progId="Equation.DSMT4">
                  <p:embed/>
                </p:oleObj>
              </mc:Choice>
              <mc:Fallback>
                <p:oleObj name="Equation" r:id="rId6" imgW="1497950" imgH="482391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973388"/>
                        <a:ext cx="25304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AutoShape 30">
            <a:extLst>
              <a:ext uri="{FF2B5EF4-FFF2-40B4-BE49-F238E27FC236}">
                <a16:creationId xmlns:a16="http://schemas.microsoft.com/office/drawing/2014/main" id="{F76F4FC5-1457-4B59-81DD-FC5134AE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86088"/>
            <a:ext cx="2592388" cy="803731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dirty="0">
                <a:solidFill>
                  <a:schemeClr val="tx1"/>
                </a:solidFill>
              </a:rPr>
              <a:t>H</a:t>
            </a:r>
            <a:r>
              <a:rPr lang="en" altLang="es-ES" sz="1000" baseline="-25000" dirty="0">
                <a:solidFill>
                  <a:schemeClr val="tx1"/>
                </a:solidFill>
              </a:rPr>
              <a:t>0</a:t>
            </a:r>
            <a:r>
              <a:rPr lang="en" altLang="es-ES" sz="1000" b="1" dirty="0">
                <a:solidFill>
                  <a:schemeClr val="tx1"/>
                </a:solidFill>
              </a:rPr>
              <a:t> </a:t>
            </a:r>
            <a:r>
              <a:rPr lang="en" altLang="es-ES" sz="1000" dirty="0">
                <a:solidFill>
                  <a:schemeClr val="tx1"/>
                </a:solidFill>
              </a:rPr>
              <a:t>is the </a:t>
            </a:r>
            <a:r>
              <a:rPr lang="en" altLang="es-ES" sz="1000" b="1" dirty="0">
                <a:solidFill>
                  <a:schemeClr val="tx1"/>
                </a:solidFill>
              </a:rPr>
              <a:t>null hypothesis </a:t>
            </a:r>
            <a:r>
              <a:rPr lang="en" altLang="es-ES" sz="1000" dirty="0">
                <a:solidFill>
                  <a:schemeClr val="tx1"/>
                </a:solidFill>
              </a:rPr>
              <a:t>, which we will accept as true until proven otherwise (everyone is innocent until...). </a:t>
            </a:r>
            <a:r>
              <a:rPr lang="en" altLang="es-ES" sz="1000" b="1" dirty="0">
                <a:solidFill>
                  <a:schemeClr val="tx1"/>
                </a:solidFill>
              </a:rPr>
              <a:t>H</a:t>
            </a:r>
            <a:r>
              <a:rPr lang="en" altLang="es-ES" sz="1000" b="1" baseline="-25000" dirty="0">
                <a:solidFill>
                  <a:schemeClr val="tx1"/>
                </a:solidFill>
              </a:rPr>
              <a:t>1 </a:t>
            </a:r>
            <a:r>
              <a:rPr lang="en" altLang="es-ES" sz="1000" dirty="0">
                <a:solidFill>
                  <a:schemeClr val="tx1"/>
                </a:solidFill>
              </a:rPr>
              <a:t>is the </a:t>
            </a:r>
            <a:r>
              <a:rPr lang="en" altLang="es-ES" sz="1000" b="1" dirty="0">
                <a:solidFill>
                  <a:schemeClr val="tx1"/>
                </a:solidFill>
              </a:rPr>
              <a:t>alternative hypothesis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ADABB88-98BB-4927-B5E5-AF4ACFE4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8B39C40D-62CC-42AD-BED6-97BF5A6A7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: Introduction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52A7057E-F590-4049-967F-82906FC4F6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1089025"/>
            <a:ext cx="8785225" cy="4658648"/>
          </a:xfrm>
          <a:prstGeom prst="rect">
            <a:avLst/>
          </a:prstGeom>
          <a:blipFill rotWithShape="1">
            <a:blip r:embed="rId4"/>
            <a:stretch>
              <a:fillRect l="-416" t="-654" r="-27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graphicFrame>
        <p:nvGraphicFramePr>
          <p:cNvPr id="25604" name="Object 28">
            <a:extLst>
              <a:ext uri="{FF2B5EF4-FFF2-40B4-BE49-F238E27FC236}">
                <a16:creationId xmlns:a16="http://schemas.microsoft.com/office/drawing/2014/main" id="{DFE076E7-42BC-417F-ABDD-08DC080E59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4868863"/>
          <a:ext cx="1550987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Visio" r:id="rId5" imgW="2126894" imgH="1982419" progId="Visio.Drawing.11">
                  <p:embed/>
                </p:oleObj>
              </mc:Choice>
              <mc:Fallback>
                <p:oleObj name="Visio" r:id="rId5" imgW="2126894" imgH="1982419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868863"/>
                        <a:ext cx="1550987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AutoShape 33">
            <a:extLst>
              <a:ext uri="{FF2B5EF4-FFF2-40B4-BE49-F238E27FC236}">
                <a16:creationId xmlns:a16="http://schemas.microsoft.com/office/drawing/2014/main" id="{B620E85D-3998-41F8-A6F1-236377E52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732463"/>
            <a:ext cx="3455987" cy="508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200">
                <a:solidFill>
                  <a:schemeClr val="tx1"/>
                </a:solidFill>
                <a:cs typeface="Arial" panose="020B0604020202020204" pitchFamily="34" charset="0"/>
              </a:rPr>
              <a:t>α, β and </a:t>
            </a:r>
            <a:r>
              <a:rPr lang="en" altLang="es-ES" sz="1200" i="1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n" altLang="es-ES" sz="1200">
                <a:solidFill>
                  <a:schemeClr val="tx1"/>
                </a:solidFill>
                <a:cs typeface="Arial" panose="020B0604020202020204" pitchFamily="34" charset="0"/>
              </a:rPr>
              <a:t>are linked!: if we decrease α then β will increase (unless </a:t>
            </a:r>
            <a:r>
              <a:rPr lang="en" altLang="es-ES" sz="1200" i="1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n" altLang="es-ES" sz="1200">
                <a:solidFill>
                  <a:schemeClr val="tx1"/>
                </a:solidFill>
                <a:cs typeface="Arial" panose="020B0604020202020204" pitchFamily="34" charset="0"/>
              </a:rPr>
              <a:t>increases) and vice versa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49F509C7-17FE-4541-B650-00ACEC79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9FDD24F4-978A-4986-976F-92DACD6A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00125"/>
            <a:ext cx="8785225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1800" dirty="0">
                <a:solidFill>
                  <a:schemeClr val="tx1"/>
                </a:solidFill>
                <a:cs typeface="Times New Roman" pitchFamily="18" charset="0"/>
              </a:rPr>
              <a:t>Precondition: </a:t>
            </a:r>
            <a:r>
              <a:rPr lang="en" altLang="es-ES" sz="1800" i="1" dirty="0">
                <a:solidFill>
                  <a:srgbClr val="000099"/>
                </a:solidFill>
                <a:cs typeface="Times New Roman" pitchFamily="18" charset="0"/>
              </a:rPr>
              <a:t>X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is Normal or n &gt;&gt; 30 (to be able to apply the TCL)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1800" dirty="0">
                <a:solidFill>
                  <a:schemeClr val="tx1"/>
                </a:solidFill>
                <a:cs typeface="Times New Roman" pitchFamily="18" charset="0"/>
              </a:rPr>
              <a:t>Objective: 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given </a:t>
            </a:r>
            <a:r>
              <a:rPr lang="en" altLang="es-ES" sz="1800" i="1" dirty="0">
                <a:solidFill>
                  <a:srgbClr val="FF0000"/>
                </a:solidFill>
                <a:cs typeface="Arial" charset="0"/>
              </a:rPr>
              <a:t>α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, the aim is to make a </a:t>
            </a:r>
            <a:r>
              <a:rPr lang="es-ES" altLang="es-ES" sz="1800" dirty="0">
                <a:solidFill>
                  <a:srgbClr val="000099"/>
                </a:solidFill>
                <a:cs typeface="Times New Roman" pitchFamily="18" charset="0"/>
              </a:rPr>
              <a:t>test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 (</a:t>
            </a:r>
            <a:r>
              <a:rPr lang="es-ES" altLang="es-ES" sz="1800" dirty="0" err="1">
                <a:solidFill>
                  <a:srgbClr val="000099"/>
                </a:solidFill>
                <a:cs typeface="Times New Roman" pitchFamily="18" charset="0"/>
              </a:rPr>
              <a:t>two-sided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 or </a:t>
            </a:r>
            <a:r>
              <a:rPr lang="es-ES" altLang="es-ES" sz="1800" dirty="0" err="1">
                <a:solidFill>
                  <a:srgbClr val="000099"/>
                </a:solidFill>
                <a:cs typeface="Times New Roman" pitchFamily="18" charset="0"/>
              </a:rPr>
              <a:t>one-sided</a:t>
            </a:r>
            <a:r>
              <a:rPr lang="en" altLang="es-ES" sz="1800" dirty="0">
                <a:solidFill>
                  <a:srgbClr val="000099"/>
                </a:solidFill>
                <a:cs typeface="Times New Roman" pitchFamily="18" charset="0"/>
              </a:rPr>
              <a:t>) with</a:t>
            </a:r>
          </a:p>
          <a:p>
            <a:pPr marL="355600" indent="0" eaLnBrk="1" hangingPunct="1">
              <a:buClr>
                <a:srgbClr val="FF0000"/>
              </a:buClr>
              <a:defRPr/>
            </a:pPr>
            <a:r>
              <a:rPr lang="en" altLang="es-ES" sz="1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" altLang="es-ES" sz="1800" baseline="-25000" dirty="0">
                <a:solidFill>
                  <a:schemeClr val="tx1"/>
                </a:solidFill>
                <a:cs typeface="Times New Roman" pitchFamily="18" charset="0"/>
              </a:rPr>
              <a:t>0</a:t>
            </a:r>
            <a:r>
              <a:rPr lang="en" altLang="es-ES" sz="1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" altLang="es-ES" sz="1800" i="1" dirty="0">
                <a:solidFill>
                  <a:schemeClr val="tx1"/>
                </a:solidFill>
                <a:cs typeface="Arial" charset="0"/>
              </a:rPr>
              <a:t>μ </a:t>
            </a:r>
            <a:r>
              <a:rPr lang="en" altLang="es-ES" sz="1800" dirty="0">
                <a:solidFill>
                  <a:schemeClr val="tx1"/>
                </a:solidFill>
                <a:cs typeface="Arial" charset="0"/>
              </a:rPr>
              <a:t>= </a:t>
            </a:r>
            <a:r>
              <a:rPr lang="en" altLang="es-ES" sz="1800" i="1" dirty="0">
                <a:solidFill>
                  <a:schemeClr val="tx1"/>
                </a:solidFill>
                <a:cs typeface="Arial" charset="0"/>
              </a:rPr>
              <a:t>μ</a:t>
            </a:r>
            <a:r>
              <a:rPr lang="en" altLang="es-ES" sz="1800" i="1" baseline="-25000" dirty="0">
                <a:solidFill>
                  <a:schemeClr val="tx1"/>
                </a:solidFill>
                <a:cs typeface="Arial" charset="0"/>
              </a:rPr>
              <a:t>0 </a:t>
            </a:r>
            <a:r>
              <a:rPr lang="en" altLang="es-ES" sz="1800" dirty="0">
                <a:solidFill>
                  <a:srgbClr val="000099"/>
                </a:solidFill>
                <a:cs typeface="Arial" charset="0"/>
              </a:rPr>
              <a:t>(</a:t>
            </a:r>
            <a:r>
              <a:rPr lang="es-ES" altLang="es-ES" sz="1800" dirty="0" err="1">
                <a:solidFill>
                  <a:srgbClr val="000099"/>
                </a:solidFill>
                <a:cs typeface="Arial" charset="0"/>
              </a:rPr>
              <a:t>on</a:t>
            </a:r>
            <a:r>
              <a:rPr lang="en" altLang="es-ES" sz="1800" dirty="0">
                <a:solidFill>
                  <a:srgbClr val="000099"/>
                </a:solidFill>
                <a:cs typeface="Arial" charset="0"/>
              </a:rPr>
              <a:t> the population mean) or </a:t>
            </a:r>
            <a:r>
              <a:rPr lang="en" altLang="es-ES" sz="1800" dirty="0">
                <a:solidFill>
                  <a:schemeClr val="tx1"/>
                </a:solidFill>
                <a:cs typeface="Arial" charset="0"/>
              </a:rPr>
              <a:t>H</a:t>
            </a:r>
            <a:r>
              <a:rPr lang="en" altLang="es-ES" sz="1800" baseline="-25000" dirty="0">
                <a:solidFill>
                  <a:schemeClr val="tx1"/>
                </a:solidFill>
                <a:cs typeface="Arial" charset="0"/>
              </a:rPr>
              <a:t>0</a:t>
            </a:r>
            <a:r>
              <a:rPr lang="en" altLang="es-ES" sz="1800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" altLang="es-ES" sz="1800" i="1" dirty="0">
                <a:solidFill>
                  <a:schemeClr val="tx1"/>
                </a:solidFill>
                <a:cs typeface="Arial" charset="0"/>
              </a:rPr>
              <a:t>p = p</a:t>
            </a:r>
            <a:r>
              <a:rPr lang="en" altLang="es-ES" sz="1800" i="1" baseline="-25000" dirty="0">
                <a:solidFill>
                  <a:schemeClr val="tx1"/>
                </a:solidFill>
                <a:cs typeface="Arial" charset="0"/>
              </a:rPr>
              <a:t>0 </a:t>
            </a:r>
            <a:r>
              <a:rPr lang="en" altLang="es-ES" sz="1800" dirty="0">
                <a:solidFill>
                  <a:srgbClr val="000099"/>
                </a:solidFill>
                <a:cs typeface="Arial" charset="0"/>
              </a:rPr>
              <a:t>(</a:t>
            </a:r>
            <a:r>
              <a:rPr lang="es-ES" altLang="es-ES" sz="1800" dirty="0" err="1">
                <a:solidFill>
                  <a:srgbClr val="000099"/>
                </a:solidFill>
                <a:cs typeface="Arial" charset="0"/>
              </a:rPr>
              <a:t>on</a:t>
            </a:r>
            <a:r>
              <a:rPr lang="en" altLang="es-ES" sz="1800" dirty="0">
                <a:solidFill>
                  <a:srgbClr val="000099"/>
                </a:solidFill>
                <a:cs typeface="Arial" charset="0"/>
              </a:rPr>
              <a:t> the proportion of successes)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1800" dirty="0">
                <a:solidFill>
                  <a:schemeClr val="tx1"/>
                </a:solidFill>
                <a:cs typeface="Arial" charset="0"/>
              </a:rPr>
              <a:t>Resolution methodology: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1600" dirty="0">
                <a:solidFill>
                  <a:srgbClr val="000099"/>
                </a:solidFill>
                <a:cs typeface="Times New Roman" pitchFamily="18" charset="0"/>
              </a:rPr>
              <a:t>Calculate the corresponding </a:t>
            </a:r>
            <a:r>
              <a:rPr lang="en" altLang="es-ES" sz="1600" dirty="0">
                <a:solidFill>
                  <a:srgbClr val="FF0000"/>
                </a:solidFill>
                <a:cs typeface="Times New Roman" pitchFamily="18" charset="0"/>
              </a:rPr>
              <a:t>contrast statistic </a:t>
            </a:r>
            <a:r>
              <a:rPr lang="en" altLang="es-ES" sz="1600" dirty="0">
                <a:solidFill>
                  <a:srgbClr val="000099"/>
                </a:solidFill>
                <a:cs typeface="Times New Roman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" altLang="es-ES" sz="1600" dirty="0">
                <a:solidFill>
                  <a:srgbClr val="000099"/>
                </a:solidFill>
                <a:cs typeface="Arial" charset="0"/>
              </a:rPr>
              <a:t> 	</a:t>
            </a:r>
            <a:r>
              <a:rPr lang="en" altLang="es-ES" sz="1600" dirty="0">
                <a:solidFill>
                  <a:srgbClr val="006600"/>
                </a:solidFill>
                <a:cs typeface="Arial" charset="0"/>
              </a:rPr>
              <a:t>μ (σ known)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</a:rPr>
              <a:t>   		</a:t>
            </a:r>
            <a:r>
              <a:rPr lang="en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μ (σ unknown)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   		</a:t>
            </a:r>
            <a:r>
              <a:rPr lang="en" altLang="es-ES" sz="1600" i="1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p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600" i="1" dirty="0">
              <a:solidFill>
                <a:srgbClr val="006600"/>
              </a:solidFill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400" i="1" dirty="0">
              <a:solidFill>
                <a:srgbClr val="006600"/>
              </a:solidFill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Calculate the </a:t>
            </a:r>
            <a:r>
              <a:rPr lang="en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p-value 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, i.e.: the probability that, </a:t>
            </a:r>
            <a:r>
              <a:rPr lang="es-ES" altLang="es-ES" sz="1600" dirty="0" err="1">
                <a:solidFill>
                  <a:srgbClr val="000099"/>
                </a:solidFill>
                <a:cs typeface="Arial" charset="0"/>
                <a:sym typeface="Wingdings" pitchFamily="2" charset="2"/>
              </a:rPr>
              <a:t>under</a:t>
            </a:r>
            <a:r>
              <a:rPr lang="es-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 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H</a:t>
            </a:r>
            <a:r>
              <a:rPr lang="en" altLang="es-ES" sz="1600" baseline="-250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0 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being </a:t>
            </a:r>
            <a:r>
              <a:rPr lang="es-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t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rue, a contrast statistic as “extreme” as the one obtained can be given: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one-sided </a:t>
            </a:r>
            <a:r>
              <a:rPr lang="es-ES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test</a:t>
            </a:r>
            <a:r>
              <a:rPr lang="en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 (1 </a:t>
            </a:r>
            <a:r>
              <a:rPr lang="es-ES" altLang="es-ES" sz="1600" dirty="0" err="1">
                <a:solidFill>
                  <a:srgbClr val="006600"/>
                </a:solidFill>
                <a:cs typeface="Arial" charset="0"/>
                <a:sym typeface="Wingdings" pitchFamily="2" charset="2"/>
              </a:rPr>
              <a:t>tail</a:t>
            </a:r>
            <a:r>
              <a:rPr lang="en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two-sided </a:t>
            </a:r>
            <a:r>
              <a:rPr lang="es-ES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test </a:t>
            </a:r>
            <a:r>
              <a:rPr lang="en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(2 </a:t>
            </a:r>
            <a:r>
              <a:rPr lang="es-ES" altLang="es-ES" sz="1600" dirty="0" err="1">
                <a:solidFill>
                  <a:srgbClr val="006600"/>
                </a:solidFill>
                <a:cs typeface="Arial" charset="0"/>
                <a:sym typeface="Wingdings" pitchFamily="2" charset="2"/>
              </a:rPr>
              <a:t>tails</a:t>
            </a:r>
            <a:r>
              <a:rPr lang="en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a-ES" altLang="es-ES" sz="1000" dirty="0">
              <a:solidFill>
                <a:srgbClr val="000099"/>
              </a:solidFill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Apply the “decision rule”: </a:t>
            </a:r>
            <a:r>
              <a:rPr lang="en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reject H </a:t>
            </a:r>
            <a:r>
              <a:rPr lang="en" altLang="es-ES" sz="1600" baseline="-25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0</a:t>
            </a:r>
            <a:r>
              <a:rPr lang="en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" altLang="es-ES" sz="1600" dirty="0">
                <a:solidFill>
                  <a:srgbClr val="FF0000"/>
                </a:solidFill>
                <a:latin typeface="Arial"/>
                <a:cs typeface="Arial" charset="0"/>
                <a:sym typeface="Wingdings" pitchFamily="2" charset="2"/>
              </a:rPr>
              <a:t>↔ </a:t>
            </a:r>
            <a:r>
              <a:rPr lang="en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p-value &lt; </a:t>
            </a:r>
            <a:r>
              <a:rPr lang="en" altLang="es-ES" sz="16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α</a:t>
            </a:r>
            <a:endParaRPr lang="es-ES" altLang="es-ES" sz="1600" i="1" dirty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534988" lvl="1" indent="0" eaLnBrk="1" hangingPunct="1">
              <a:buClr>
                <a:srgbClr val="FF0000"/>
              </a:buClr>
              <a:defRPr/>
            </a:pP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Conclude whether, at the prefixed significance level </a:t>
            </a:r>
            <a:r>
              <a:rPr lang="en" altLang="es-ES" sz="1600" i="1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α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, there are reasonable indications to reject H</a:t>
            </a:r>
            <a:r>
              <a:rPr lang="en" altLang="es-ES" sz="1600" baseline="-250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0 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or if, on the contrary, the data do not provide significant evidence against H</a:t>
            </a:r>
            <a:r>
              <a:rPr lang="en" altLang="es-ES" sz="1600" baseline="-250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0 </a:t>
            </a:r>
            <a:r>
              <a:rPr lang="en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.</a:t>
            </a:r>
            <a:endParaRPr lang="ca-ES" altLang="es-ES" sz="12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6628" name="Object 7">
            <a:extLst>
              <a:ext uri="{FF2B5EF4-FFF2-40B4-BE49-F238E27FC236}">
                <a16:creationId xmlns:a16="http://schemas.microsoft.com/office/drawing/2014/main" id="{B2221D8F-9151-472A-949E-4003ED1BD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3349625"/>
          <a:ext cx="172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" name="Equation" r:id="rId4" imgW="1269449" imgH="533169" progId="Equation.DSMT4">
                  <p:embed/>
                </p:oleObj>
              </mc:Choice>
              <mc:Fallback>
                <p:oleObj name="Equation" r:id="rId4" imgW="1269449" imgH="5331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349625"/>
                        <a:ext cx="1727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AutoShape 11">
            <a:extLst>
              <a:ext uri="{FF2B5EF4-FFF2-40B4-BE49-F238E27FC236}">
                <a16:creationId xmlns:a16="http://schemas.microsoft.com/office/drawing/2014/main" id="{0E88DA98-4399-4F6D-B7C5-2A7A76B7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318125"/>
            <a:ext cx="4176712" cy="279559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A “large” p-value should be understood as “it is credible that H</a:t>
            </a:r>
            <a:r>
              <a:rPr lang="en" altLang="es-ES" sz="10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is true”</a:t>
            </a:r>
          </a:p>
        </p:txBody>
      </p:sp>
      <p:graphicFrame>
        <p:nvGraphicFramePr>
          <p:cNvPr id="26630" name="Object 12">
            <a:extLst>
              <a:ext uri="{FF2B5EF4-FFF2-40B4-BE49-F238E27FC236}">
                <a16:creationId xmlns:a16="http://schemas.microsoft.com/office/drawing/2014/main" id="{2A0D649D-26C4-4EFA-8ECA-AD459A91D4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3297238"/>
          <a:ext cx="18002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" name="Equation" r:id="rId6" imgW="1320227" imgH="571252" progId="Equation.DSMT4">
                  <p:embed/>
                </p:oleObj>
              </mc:Choice>
              <mc:Fallback>
                <p:oleObj name="Equation" r:id="rId6" imgW="1320227" imgH="57125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297238"/>
                        <a:ext cx="18002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3">
            <a:extLst>
              <a:ext uri="{FF2B5EF4-FFF2-40B4-BE49-F238E27FC236}">
                <a16:creationId xmlns:a16="http://schemas.microsoft.com/office/drawing/2014/main" id="{22352B13-3B93-4215-805E-CC689D406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3249613"/>
          <a:ext cx="20891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Equation" r:id="rId8" imgW="1574800" imgH="622300" progId="Equation.DSMT4">
                  <p:embed/>
                </p:oleObj>
              </mc:Choice>
              <mc:Fallback>
                <p:oleObj name="Equation" r:id="rId8" imgW="1574800" imgH="622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3249613"/>
                        <a:ext cx="20891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4">
            <a:extLst>
              <a:ext uri="{FF2B5EF4-FFF2-40B4-BE49-F238E27FC236}">
                <a16:creationId xmlns:a16="http://schemas.microsoft.com/office/drawing/2014/main" id="{CBB38909-59A7-4E1B-AFA4-B194ED42A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581525"/>
          <a:ext cx="2098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" name="Equation" r:id="rId10" imgW="1434477" imgH="304668" progId="Equation.DSMT4">
                  <p:embed/>
                </p:oleObj>
              </mc:Choice>
              <mc:Fallback>
                <p:oleObj name="Equation" r:id="rId10" imgW="1434477" imgH="30466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81525"/>
                        <a:ext cx="20986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6">
            <a:extLst>
              <a:ext uri="{FF2B5EF4-FFF2-40B4-BE49-F238E27FC236}">
                <a16:creationId xmlns:a16="http://schemas.microsoft.com/office/drawing/2014/main" id="{A0D0955B-ABA8-4BF7-B498-8ED04236DB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941888"/>
          <a:ext cx="2320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" name="Equation" r:id="rId12" imgW="1586811" imgH="304668" progId="Equation.DSMT4">
                  <p:embed/>
                </p:oleObj>
              </mc:Choice>
              <mc:Fallback>
                <p:oleObj name="Equation" r:id="rId12" imgW="1586811" imgH="30466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41888"/>
                        <a:ext cx="2320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4" name="Picture 18">
            <a:extLst>
              <a:ext uri="{FF2B5EF4-FFF2-40B4-BE49-F238E27FC236}">
                <a16:creationId xmlns:a16="http://schemas.microsoft.com/office/drawing/2014/main" id="{AF2E8D8A-119D-4CCC-9AC4-3EC35A23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41888"/>
            <a:ext cx="15224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7">
            <a:extLst>
              <a:ext uri="{FF2B5EF4-FFF2-40B4-BE49-F238E27FC236}">
                <a16:creationId xmlns:a16="http://schemas.microsoft.com/office/drawing/2014/main" id="{196EDA24-3D41-4ED4-9D4D-14B2BB7E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1584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9">
            <a:extLst>
              <a:ext uri="{FF2B5EF4-FFF2-40B4-BE49-F238E27FC236}">
                <a16:creationId xmlns:a16="http://schemas.microsoft.com/office/drawing/2014/main" id="{55969536-A539-4DA0-A56E-B5C52380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543425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>
                <a:solidFill>
                  <a:srgbClr val="FF0000"/>
                </a:solidFill>
              </a:rPr>
              <a:t>p-value</a:t>
            </a:r>
          </a:p>
        </p:txBody>
      </p:sp>
      <p:sp>
        <p:nvSpPr>
          <p:cNvPr id="26637" name="Line 20">
            <a:extLst>
              <a:ext uri="{FF2B5EF4-FFF2-40B4-BE49-F238E27FC236}">
                <a16:creationId xmlns:a16="http://schemas.microsoft.com/office/drawing/2014/main" id="{49FE217B-75B9-474C-84B3-A2F496756B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4797425"/>
            <a:ext cx="2159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1271BBC9-878C-4795-B17A-2B240A2D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Example 1 :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Sample data</a:t>
            </a:r>
            <a:r>
              <a:rPr lang="en" altLang="es-ES" dirty="0"/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of a Normal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124.8​  124.8 126.3​​​  122. 4 122. 6 123.9​  119.3 126.2​  127.2​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Contrast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 with 95% and 99% confidence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EC0A1B28-2851-4197-BBA2-7CC94B25A3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66963"/>
            <a:ext cx="9056518" cy="461665"/>
          </a:xfrm>
          <a:prstGeom prst="rect">
            <a:avLst/>
          </a:prstGeom>
          <a:blipFill rotWithShape="1">
            <a:blip r:embed="rId4"/>
            <a:stretch>
              <a:fillRect l="-1009" t="-9211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38B8E7E9-FAD2-490E-8FD7-2A58D5B39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062288"/>
            <a:ext cx="8605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If we have no more information,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is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unknown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654" name="Object 12">
            <a:extLst>
              <a:ext uri="{FF2B5EF4-FFF2-40B4-BE49-F238E27FC236}">
                <a16:creationId xmlns:a16="http://schemas.microsoft.com/office/drawing/2014/main" id="{5E53335E-EC48-4ED1-8F4C-EDB1B5C9F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3500438"/>
          <a:ext cx="2089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1" name="Equation" r:id="rId5" imgW="1320227" imgH="571252" progId="Equation.DSMT4">
                  <p:embed/>
                </p:oleObj>
              </mc:Choice>
              <mc:Fallback>
                <p:oleObj name="Equation" r:id="rId5" imgW="1320227" imgH="57125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500438"/>
                        <a:ext cx="20891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18">
            <a:extLst>
              <a:ext uri="{FF2B5EF4-FFF2-40B4-BE49-F238E27FC236}">
                <a16:creationId xmlns:a16="http://schemas.microsoft.com/office/drawing/2014/main" id="{B2E3C846-B491-43A8-A4D9-B9FB30969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44900"/>
            <a:ext cx="4178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We use the contrast statistic :</a:t>
            </a:r>
          </a:p>
        </p:txBody>
      </p:sp>
      <p:sp>
        <p:nvSpPr>
          <p:cNvPr id="27656" name="Text Box 13">
            <a:extLst>
              <a:ext uri="{FF2B5EF4-FFF2-40B4-BE49-F238E27FC236}">
                <a16:creationId xmlns:a16="http://schemas.microsoft.com/office/drawing/2014/main" id="{6FD7D7EE-555D-48E5-AE95-2205F4FA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287963"/>
            <a:ext cx="277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a1) </a:t>
            </a:r>
            <a:r>
              <a:rPr lang="es-ES" altLang="es-ES" sz="2400" dirty="0" err="1">
                <a:solidFill>
                  <a:srgbClr val="FF0000"/>
                </a:solidFill>
              </a:rPr>
              <a:t>Two-sided</a:t>
            </a:r>
            <a:r>
              <a:rPr lang="en" altLang="es-ES" sz="2400" dirty="0">
                <a:solidFill>
                  <a:srgbClr val="FF0000"/>
                </a:solidFill>
              </a:rPr>
              <a:t> </a:t>
            </a:r>
            <a:r>
              <a:rPr lang="es-ES" altLang="es-ES" sz="2400" dirty="0">
                <a:solidFill>
                  <a:srgbClr val="FF0000"/>
                </a:solidFill>
              </a:rPr>
              <a:t>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27657" name="Text Box 5">
            <a:extLst>
              <a:ext uri="{FF2B5EF4-FFF2-40B4-BE49-F238E27FC236}">
                <a16:creationId xmlns:a16="http://schemas.microsoft.com/office/drawing/2014/main" id="{B91A8CBA-93D5-4F49-AAF8-76A843F9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5413375"/>
            <a:ext cx="28590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μ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126.1</a:t>
            </a:r>
          </a:p>
        </p:txBody>
      </p:sp>
      <p:sp>
        <p:nvSpPr>
          <p:cNvPr id="27658" name="AutoShape 15">
            <a:extLst>
              <a:ext uri="{FF2B5EF4-FFF2-40B4-BE49-F238E27FC236}">
                <a16:creationId xmlns:a16="http://schemas.microsoft.com/office/drawing/2014/main" id="{61EFAF53-C309-45AA-A608-DF96934781A6}"/>
              </a:ext>
            </a:extLst>
          </p:cNvPr>
          <p:cNvSpPr>
            <a:spLocks/>
          </p:cNvSpPr>
          <p:nvPr/>
        </p:nvSpPr>
        <p:spPr bwMode="auto">
          <a:xfrm>
            <a:off x="3440113" y="5341938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27659" name="Object 2">
            <a:extLst>
              <a:ext uri="{FF2B5EF4-FFF2-40B4-BE49-F238E27FC236}">
                <a16:creationId xmlns:a16="http://schemas.microsoft.com/office/drawing/2014/main" id="{9C1AC10C-2A39-40EB-9A93-F25104FE93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249738"/>
          <a:ext cx="36718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Ecuación" r:id="rId7" imgW="1841500" imgH="419100" progId="Equation.3">
                  <p:embed/>
                </p:oleObj>
              </mc:Choice>
              <mc:Fallback>
                <p:oleObj name="Ecuación" r:id="rId7" imgW="1841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49738"/>
                        <a:ext cx="367188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 Box 3">
            <a:extLst>
              <a:ext uri="{FF2B5EF4-FFF2-40B4-BE49-F238E27FC236}">
                <a16:creationId xmlns:a16="http://schemas.microsoft.com/office/drawing/2014/main" id="{230A93AE-F14D-4F81-BE6B-29F74FC1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F4EE215-315C-4DA1-89E1-EDC6EDD0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C307EAFB-DA6F-4012-B115-F46B4489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96975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If we have no more information,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is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unknown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675" name="Text Box 18">
            <a:extLst>
              <a:ext uri="{FF2B5EF4-FFF2-40B4-BE49-F238E27FC236}">
                <a16:creationId xmlns:a16="http://schemas.microsoft.com/office/drawing/2014/main" id="{13BB548D-C927-493C-B18B-2C5EE958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66976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1800">
                <a:solidFill>
                  <a:schemeClr val="tx1"/>
                </a:solidFill>
              </a:rPr>
              <a:t>With the t-Student app with 8 degrees of freedom:</a:t>
            </a:r>
          </a:p>
        </p:txBody>
      </p:sp>
      <p:sp>
        <p:nvSpPr>
          <p:cNvPr id="28677" name="Text Box 10">
            <a:extLst>
              <a:ext uri="{FF2B5EF4-FFF2-40B4-BE49-F238E27FC236}">
                <a16:creationId xmlns:a16="http://schemas.microsoft.com/office/drawing/2014/main" id="{6280DE21-E502-4751-8E07-D142313D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54175"/>
            <a:ext cx="277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a1) </a:t>
            </a:r>
            <a:r>
              <a:rPr lang="es-ES" altLang="es-ES" sz="2400" dirty="0" err="1">
                <a:solidFill>
                  <a:srgbClr val="FF0000"/>
                </a:solidFill>
              </a:rPr>
              <a:t>Two-sided</a:t>
            </a:r>
            <a:r>
              <a:rPr lang="es-ES" altLang="es-ES" sz="2400" dirty="0">
                <a:solidFill>
                  <a:srgbClr val="FF0000"/>
                </a:solidFill>
              </a:rPr>
              <a:t> 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D355BA5B-BFD1-4BDA-871C-5C68923A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773238"/>
            <a:ext cx="2232025" cy="8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μ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126.1</a:t>
            </a:r>
          </a:p>
        </p:txBody>
      </p:sp>
      <p:sp>
        <p:nvSpPr>
          <p:cNvPr id="28679" name="AutoShape 12">
            <a:extLst>
              <a:ext uri="{FF2B5EF4-FFF2-40B4-BE49-F238E27FC236}">
                <a16:creationId xmlns:a16="http://schemas.microsoft.com/office/drawing/2014/main" id="{B2BF228C-B8FB-499A-AB9F-2E9F89808D2B}"/>
              </a:ext>
            </a:extLst>
          </p:cNvPr>
          <p:cNvSpPr>
            <a:spLocks/>
          </p:cNvSpPr>
          <p:nvPr/>
        </p:nvSpPr>
        <p:spPr bwMode="auto">
          <a:xfrm>
            <a:off x="3203575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28680" name="Text Box 18">
            <a:extLst>
              <a:ext uri="{FF2B5EF4-FFF2-40B4-BE49-F238E27FC236}">
                <a16:creationId xmlns:a16="http://schemas.microsoft.com/office/drawing/2014/main" id="{2A453C98-0572-42C0-928F-FD688150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3644900"/>
            <a:ext cx="3997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0.0893 &gt; 0.05 &gt; 0.01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483F2F9F-F1B7-4031-8BE5-0B733FF9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413" y="4221163"/>
            <a:ext cx="37465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>
                <a:solidFill>
                  <a:schemeClr val="tx1"/>
                </a:solidFill>
              </a:rPr>
              <a:t>We have no evidence to reject H </a:t>
            </a:r>
            <a:r>
              <a:rPr lang="en" altLang="es-ES" sz="2200" baseline="-25000">
                <a:solidFill>
                  <a:schemeClr val="tx1"/>
                </a:solidFill>
              </a:rPr>
              <a:t>0 </a:t>
            </a:r>
            <a:r>
              <a:rPr lang="en" altLang="es-ES" sz="2200">
                <a:solidFill>
                  <a:schemeClr val="tx1"/>
                </a:solidFill>
              </a:rPr>
              <a:t>at 95% confidence and, therefore, not at 99% either .</a:t>
            </a:r>
          </a:p>
        </p:txBody>
      </p:sp>
      <p:graphicFrame>
        <p:nvGraphicFramePr>
          <p:cNvPr id="28682" name="Object 2">
            <a:extLst>
              <a:ext uri="{FF2B5EF4-FFF2-40B4-BE49-F238E27FC236}">
                <a16:creationId xmlns:a16="http://schemas.microsoft.com/office/drawing/2014/main" id="{0DEB9FE5-9157-404F-8BB3-E2D9FFD89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1773238"/>
          <a:ext cx="36718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cuación" r:id="rId4" imgW="1841500" imgH="419100" progId="Equation.3">
                  <p:embed/>
                </p:oleObj>
              </mc:Choice>
              <mc:Fallback>
                <p:oleObj name="Ecuación" r:id="rId4" imgW="1841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773238"/>
                        <a:ext cx="36718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3" name="Picture 17" descr="Capturat1">
            <a:extLst>
              <a:ext uri="{FF2B5EF4-FFF2-40B4-BE49-F238E27FC236}">
                <a16:creationId xmlns:a16="http://schemas.microsoft.com/office/drawing/2014/main" id="{09A13403-3634-4A15-8AFE-7107AFA9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3550"/>
            <a:ext cx="47164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 Box 18">
            <a:extLst>
              <a:ext uri="{FF2B5EF4-FFF2-40B4-BE49-F238E27FC236}">
                <a16:creationId xmlns:a16="http://schemas.microsoft.com/office/drawing/2014/main" id="{316B76F8-981D-4A3C-B0B3-04A2BE79F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357563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0.04546 &lt; </a:t>
            </a:r>
            <a:r>
              <a:rPr lang="en" altLang="es-ES" sz="2200">
                <a:solidFill>
                  <a:srgbClr val="006600"/>
                </a:solidFill>
              </a:rPr>
              <a:t>0.05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5" name="Text Box 18">
            <a:extLst>
              <a:ext uri="{FF2B5EF4-FFF2-40B4-BE49-F238E27FC236}">
                <a16:creationId xmlns:a16="http://schemas.microsoft.com/office/drawing/2014/main" id="{0C4E67D7-38DB-420C-A212-D06BE8D7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717925"/>
            <a:ext cx="4500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at 95 % confidence.</a:t>
            </a:r>
          </a:p>
        </p:txBody>
      </p:sp>
      <p:sp>
        <p:nvSpPr>
          <p:cNvPr id="28686" name="Text Box 18">
            <a:extLst>
              <a:ext uri="{FF2B5EF4-FFF2-40B4-BE49-F238E27FC236}">
                <a16:creationId xmlns:a16="http://schemas.microsoft.com/office/drawing/2014/main" id="{A37AAB09-AB1A-4EF5-9477-4DCD9B3D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683125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0.04546 &gt; </a:t>
            </a:r>
            <a:r>
              <a:rPr lang="en" altLang="es-ES" sz="2200">
                <a:solidFill>
                  <a:srgbClr val="FF0000"/>
                </a:solidFill>
              </a:rPr>
              <a:t>0.01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7" name="Text Box 18">
            <a:extLst>
              <a:ext uri="{FF2B5EF4-FFF2-40B4-BE49-F238E27FC236}">
                <a16:creationId xmlns:a16="http://schemas.microsoft.com/office/drawing/2014/main" id="{F68E2F33-EC71-49E9-B7B8-906DEFAD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043488"/>
            <a:ext cx="4500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At 99% confidence we have </a:t>
            </a:r>
            <a:r>
              <a:rPr lang="en" altLang="es-ES" sz="2200" b="1" dirty="0">
                <a:solidFill>
                  <a:schemeClr val="tx1"/>
                </a:solidFill>
              </a:rPr>
              <a:t>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688" name="Text Box 3">
            <a:extLst>
              <a:ext uri="{FF2B5EF4-FFF2-40B4-BE49-F238E27FC236}">
                <a16:creationId xmlns:a16="http://schemas.microsoft.com/office/drawing/2014/main" id="{5A363A6B-A3F6-4E89-A49A-6B966785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19C4D00B-5F0B-44A5-83B9-45A02193B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9" descr="Capturat2">
            <a:extLst>
              <a:ext uri="{FF2B5EF4-FFF2-40B4-BE49-F238E27FC236}">
                <a16:creationId xmlns:a16="http://schemas.microsoft.com/office/drawing/2014/main" id="{67EAB450-ADA0-4423-8B4D-E66D9B8B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7164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>
            <a:extLst>
              <a:ext uri="{FF2B5EF4-FFF2-40B4-BE49-F238E27FC236}">
                <a16:creationId xmlns:a16="http://schemas.microsoft.com/office/drawing/2014/main" id="{9D13F9B2-5E0F-4B38-998C-A2D9EDD54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96975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If we have no more information, σ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is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u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nknown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700" name="Text Box 18">
            <a:extLst>
              <a:ext uri="{FF2B5EF4-FFF2-40B4-BE49-F238E27FC236}">
                <a16:creationId xmlns:a16="http://schemas.microsoft.com/office/drawing/2014/main" id="{114660DF-AC23-43CF-827A-68774FAA2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2708275"/>
            <a:ext cx="568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1800">
                <a:solidFill>
                  <a:schemeClr val="tx1"/>
                </a:solidFill>
              </a:rPr>
              <a:t>With the t-Student app with 8 degrees of freedom: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E578BCA-8BEA-457F-A4CD-848A7EB2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654175"/>
            <a:ext cx="2802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a2) One-sided </a:t>
            </a:r>
            <a:r>
              <a:rPr lang="es-ES" altLang="es-ES" sz="2400" dirty="0">
                <a:solidFill>
                  <a:srgbClr val="FF0000"/>
                </a:solidFill>
              </a:rPr>
              <a:t>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1F050041-DFC0-4931-BA91-63034ED8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79588"/>
            <a:ext cx="2159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μ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&lt; 126.1</a:t>
            </a: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A301C10B-3034-4CED-AC74-3EC15311DAF8}"/>
              </a:ext>
            </a:extLst>
          </p:cNvPr>
          <p:cNvSpPr>
            <a:spLocks/>
          </p:cNvSpPr>
          <p:nvPr/>
        </p:nvSpPr>
        <p:spPr bwMode="auto">
          <a:xfrm>
            <a:off x="3203575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29705" name="Text Box 18">
            <a:extLst>
              <a:ext uri="{FF2B5EF4-FFF2-40B4-BE49-F238E27FC236}">
                <a16:creationId xmlns:a16="http://schemas.microsoft.com/office/drawing/2014/main" id="{76AC06E1-5CF2-4254-A196-C4C8AEA7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933825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0.02273 &lt; </a:t>
            </a:r>
            <a:r>
              <a:rPr lang="en" altLang="es-ES" sz="2200">
                <a:solidFill>
                  <a:srgbClr val="006600"/>
                </a:solidFill>
              </a:rPr>
              <a:t>0.05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9706" name="Text Box 18">
            <a:extLst>
              <a:ext uri="{FF2B5EF4-FFF2-40B4-BE49-F238E27FC236}">
                <a16:creationId xmlns:a16="http://schemas.microsoft.com/office/drawing/2014/main" id="{FAADCA0B-7861-4ECD-8646-17093726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294188"/>
            <a:ext cx="4500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at 95 % confidence.</a:t>
            </a:r>
          </a:p>
        </p:txBody>
      </p:sp>
      <p:sp>
        <p:nvSpPr>
          <p:cNvPr id="29707" name="Text Box 18">
            <a:extLst>
              <a:ext uri="{FF2B5EF4-FFF2-40B4-BE49-F238E27FC236}">
                <a16:creationId xmlns:a16="http://schemas.microsoft.com/office/drawing/2014/main" id="{AD26B40A-6FD4-45D8-B013-3E15C61CB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141663"/>
            <a:ext cx="44640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" altLang="es-ES" sz="1800">
                <a:solidFill>
                  <a:schemeClr val="tx1"/>
                </a:solidFill>
              </a:rPr>
              <a:t>We observe that the p-value is half that in the bilateral contrast, then:</a:t>
            </a:r>
          </a:p>
        </p:txBody>
      </p:sp>
      <p:sp>
        <p:nvSpPr>
          <p:cNvPr id="29708" name="Text Box 18">
            <a:extLst>
              <a:ext uri="{FF2B5EF4-FFF2-40B4-BE49-F238E27FC236}">
                <a16:creationId xmlns:a16="http://schemas.microsoft.com/office/drawing/2014/main" id="{B44CB85F-627F-4849-9F03-5FFD00EAD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186363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0.02273 &gt; </a:t>
            </a:r>
            <a:r>
              <a:rPr lang="en" altLang="es-ES" sz="2200">
                <a:solidFill>
                  <a:srgbClr val="FF0000"/>
                </a:solidFill>
              </a:rPr>
              <a:t>0.01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9709" name="Text Box 18">
            <a:extLst>
              <a:ext uri="{FF2B5EF4-FFF2-40B4-BE49-F238E27FC236}">
                <a16:creationId xmlns:a16="http://schemas.microsoft.com/office/drawing/2014/main" id="{5D0919A0-D7BE-49FD-9114-E651F762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546725"/>
            <a:ext cx="4500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At 99% confidence we have </a:t>
            </a:r>
            <a:r>
              <a:rPr lang="en" altLang="es-ES" sz="2200" b="1" dirty="0">
                <a:solidFill>
                  <a:schemeClr val="tx1"/>
                </a:solidFill>
              </a:rPr>
              <a:t>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9710" name="Object 2">
            <a:extLst>
              <a:ext uri="{FF2B5EF4-FFF2-40B4-BE49-F238E27FC236}">
                <a16:creationId xmlns:a16="http://schemas.microsoft.com/office/drawing/2014/main" id="{583FD20F-2BAE-4FE7-AB48-13079592A6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1773238"/>
          <a:ext cx="36718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cuación" r:id="rId5" imgW="1841500" imgH="419100" progId="Equation.3">
                  <p:embed/>
                </p:oleObj>
              </mc:Choice>
              <mc:Fallback>
                <p:oleObj name="Ecuación" r:id="rId5" imgW="1841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773238"/>
                        <a:ext cx="36718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Text Box 3">
            <a:extLst>
              <a:ext uri="{FF2B5EF4-FFF2-40B4-BE49-F238E27FC236}">
                <a16:creationId xmlns:a16="http://schemas.microsoft.com/office/drawing/2014/main" id="{B40F234E-73AE-492B-A88F-A2DF8820B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4A9C27D6-6429-40F9-9B02-8CC6AE95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0D753730-A489-4126-A489-8C5D3045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7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b)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Let us assume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3, that is, known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723" name="Text Box 18">
            <a:extLst>
              <a:ext uri="{FF2B5EF4-FFF2-40B4-BE49-F238E27FC236}">
                <a16:creationId xmlns:a16="http://schemas.microsoft.com/office/drawing/2014/main" id="{D24ACB00-84CB-4403-96B1-B36CFC5BF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36963" y="4508500"/>
            <a:ext cx="293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0.05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30724" name="Text Box 19">
            <a:extLst>
              <a:ext uri="{FF2B5EF4-FFF2-40B4-BE49-F238E27FC236}">
                <a16:creationId xmlns:a16="http://schemas.microsoft.com/office/drawing/2014/main" id="{889AD648-550B-482B-BD6D-93849AD5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575" y="4508500"/>
            <a:ext cx="301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0.01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2.575</a:t>
            </a:r>
          </a:p>
        </p:txBody>
      </p:sp>
      <p:sp>
        <p:nvSpPr>
          <p:cNvPr id="30725" name="Text Box 20">
            <a:extLst>
              <a:ext uri="{FF2B5EF4-FFF2-40B4-BE49-F238E27FC236}">
                <a16:creationId xmlns:a16="http://schemas.microsoft.com/office/drawing/2014/main" id="{37789117-DF24-4931-A846-546921709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36963" y="5708650"/>
            <a:ext cx="341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>
                <a:solidFill>
                  <a:schemeClr val="tx1"/>
                </a:solidFill>
              </a:rPr>
              <a:t>= (122.207, 126.127)</a:t>
            </a:r>
          </a:p>
        </p:txBody>
      </p:sp>
      <p:sp>
        <p:nvSpPr>
          <p:cNvPr id="30726" name="Text Box 23">
            <a:extLst>
              <a:ext uri="{FF2B5EF4-FFF2-40B4-BE49-F238E27FC236}">
                <a16:creationId xmlns:a16="http://schemas.microsoft.com/office/drawing/2014/main" id="{D7F85953-6D82-4D48-BFDA-53A6A4C8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138" y="5734050"/>
            <a:ext cx="349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n" altLang="es-ES" sz="2400">
                <a:solidFill>
                  <a:schemeClr val="tx1"/>
                </a:solidFill>
              </a:rPr>
              <a:t>= (121.592, 126.742 )</a:t>
            </a:r>
          </a:p>
        </p:txBody>
      </p:sp>
      <p:sp>
        <p:nvSpPr>
          <p:cNvPr id="30728" name="Text Box 18">
            <a:extLst>
              <a:ext uri="{FF2B5EF4-FFF2-40B4-BE49-F238E27FC236}">
                <a16:creationId xmlns:a16="http://schemas.microsoft.com/office/drawing/2014/main" id="{79FFFBEC-2D84-4E0B-A705-B994AA13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33131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1800">
                <a:solidFill>
                  <a:schemeClr val="tx1"/>
                </a:solidFill>
              </a:rPr>
              <a:t>With the Normal app:</a:t>
            </a:r>
          </a:p>
        </p:txBody>
      </p:sp>
      <p:sp>
        <p:nvSpPr>
          <p:cNvPr id="30729" name="Text Box 16">
            <a:extLst>
              <a:ext uri="{FF2B5EF4-FFF2-40B4-BE49-F238E27FC236}">
                <a16:creationId xmlns:a16="http://schemas.microsoft.com/office/drawing/2014/main" id="{CF24F548-2546-4EE0-AF66-B380CC40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54175"/>
            <a:ext cx="277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b1) </a:t>
            </a:r>
            <a:r>
              <a:rPr lang="es-ES" altLang="es-ES" sz="2400" dirty="0" err="1">
                <a:solidFill>
                  <a:srgbClr val="FF0000"/>
                </a:solidFill>
              </a:rPr>
              <a:t>Two-sided</a:t>
            </a:r>
            <a:r>
              <a:rPr lang="es-ES" altLang="es-ES" sz="2400" dirty="0">
                <a:solidFill>
                  <a:srgbClr val="FF0000"/>
                </a:solidFill>
              </a:rPr>
              <a:t> 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0730" name="Text Box 5">
            <a:extLst>
              <a:ext uri="{FF2B5EF4-FFF2-40B4-BE49-F238E27FC236}">
                <a16:creationId xmlns:a16="http://schemas.microsoft.com/office/drawing/2014/main" id="{9FC0B7A7-86D2-40A4-92D9-6EE14DB9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79588"/>
            <a:ext cx="2158479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μ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126.1</a:t>
            </a:r>
          </a:p>
        </p:txBody>
      </p:sp>
      <p:sp>
        <p:nvSpPr>
          <p:cNvPr id="30731" name="AutoShape 18">
            <a:extLst>
              <a:ext uri="{FF2B5EF4-FFF2-40B4-BE49-F238E27FC236}">
                <a16:creationId xmlns:a16="http://schemas.microsoft.com/office/drawing/2014/main" id="{753D7C18-D362-4EC6-BC55-12A85D68CAEC}"/>
              </a:ext>
            </a:extLst>
          </p:cNvPr>
          <p:cNvSpPr>
            <a:spLocks/>
          </p:cNvSpPr>
          <p:nvPr/>
        </p:nvSpPr>
        <p:spPr bwMode="auto">
          <a:xfrm>
            <a:off x="3203575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0732" name="Text Box 18">
            <a:extLst>
              <a:ext uri="{FF2B5EF4-FFF2-40B4-BE49-F238E27FC236}">
                <a16:creationId xmlns:a16="http://schemas.microsoft.com/office/drawing/2014/main" id="{C3003866-AB77-4C12-89CA-C877DE4C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644900"/>
            <a:ext cx="4248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0.05324 &gt; </a:t>
            </a:r>
            <a:r>
              <a:rPr lang="en" altLang="es-ES" sz="2200">
                <a:solidFill>
                  <a:srgbClr val="006600"/>
                </a:solidFill>
              </a:rPr>
              <a:t>0.05 </a:t>
            </a:r>
            <a:r>
              <a:rPr lang="en" altLang="es-ES" sz="2200">
                <a:solidFill>
                  <a:schemeClr val="tx1"/>
                </a:solidFill>
              </a:rPr>
              <a:t>&gt; </a:t>
            </a:r>
            <a:r>
              <a:rPr lang="en" altLang="es-ES" sz="2200">
                <a:solidFill>
                  <a:srgbClr val="FF0000"/>
                </a:solidFill>
              </a:rPr>
              <a:t>0.01</a:t>
            </a:r>
          </a:p>
        </p:txBody>
      </p:sp>
      <p:sp>
        <p:nvSpPr>
          <p:cNvPr id="30733" name="Text Box 18">
            <a:extLst>
              <a:ext uri="{FF2B5EF4-FFF2-40B4-BE49-F238E27FC236}">
                <a16:creationId xmlns:a16="http://schemas.microsoft.com/office/drawing/2014/main" id="{B1BC4DDD-2D97-498D-AFE1-C357328D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4" y="4340225"/>
            <a:ext cx="39020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for the 95% confidence level and, therefore, neither for the 99%</a:t>
            </a:r>
          </a:p>
        </p:txBody>
      </p:sp>
      <p:graphicFrame>
        <p:nvGraphicFramePr>
          <p:cNvPr id="30734" name="Object 7">
            <a:extLst>
              <a:ext uri="{FF2B5EF4-FFF2-40B4-BE49-F238E27FC236}">
                <a16:creationId xmlns:a16="http://schemas.microsoft.com/office/drawing/2014/main" id="{124BC1E2-DF60-4C88-A619-7FE07110AC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538288"/>
          <a:ext cx="19431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9" name="Equation" r:id="rId4" imgW="1269449" imgH="533169" progId="Equation.DSMT4">
                  <p:embed/>
                </p:oleObj>
              </mc:Choice>
              <mc:Fallback>
                <p:oleObj name="Equation" r:id="rId4" imgW="1269449" imgH="5331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538288"/>
                        <a:ext cx="19431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Text Box 18">
            <a:extLst>
              <a:ext uri="{FF2B5EF4-FFF2-40B4-BE49-F238E27FC236}">
                <a16:creationId xmlns:a16="http://schemas.microsoft.com/office/drawing/2014/main" id="{3941B999-9C39-4545-B92B-A18C2FE7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25538"/>
            <a:ext cx="20335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The statistic is :</a:t>
            </a:r>
          </a:p>
        </p:txBody>
      </p:sp>
      <p:graphicFrame>
        <p:nvGraphicFramePr>
          <p:cNvPr id="30736" name="Object 2">
            <a:extLst>
              <a:ext uri="{FF2B5EF4-FFF2-40B4-BE49-F238E27FC236}">
                <a16:creationId xmlns:a16="http://schemas.microsoft.com/office/drawing/2014/main" id="{74653F74-2471-431B-BF76-A8D466860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492375"/>
          <a:ext cx="37211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Ecuación" r:id="rId6" imgW="1866900" imgH="419100" progId="Equation.3">
                  <p:embed/>
                </p:oleObj>
              </mc:Choice>
              <mc:Fallback>
                <p:oleObj name="Ecuación" r:id="rId6" imgW="1866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492375"/>
                        <a:ext cx="37211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7" name="Picture 21" descr="Capturan1">
            <a:extLst>
              <a:ext uri="{FF2B5EF4-FFF2-40B4-BE49-F238E27FC236}">
                <a16:creationId xmlns:a16="http://schemas.microsoft.com/office/drawing/2014/main" id="{B862FF07-4924-4A4C-B1BD-E662500C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001963"/>
            <a:ext cx="47879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 Box 3">
            <a:extLst>
              <a:ext uri="{FF2B5EF4-FFF2-40B4-BE49-F238E27FC236}">
                <a16:creationId xmlns:a16="http://schemas.microsoft.com/office/drawing/2014/main" id="{0BA136C5-D305-47AE-8447-D1628E0C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FF5106FE-4CFE-49EA-86FE-C25228E4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>
            <a:extLst>
              <a:ext uri="{FF2B5EF4-FFF2-40B4-BE49-F238E27FC236}">
                <a16:creationId xmlns:a16="http://schemas.microsoft.com/office/drawing/2014/main" id="{90000B00-19EA-4040-95B1-BB006DC6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7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b)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Let us assume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3, that is, known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240038E7-6E95-482B-B36F-F40EC383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33131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1800">
                <a:solidFill>
                  <a:schemeClr val="tx1"/>
                </a:solidFill>
              </a:rPr>
              <a:t>With the Normal app:</a:t>
            </a:r>
          </a:p>
        </p:txBody>
      </p:sp>
      <p:sp>
        <p:nvSpPr>
          <p:cNvPr id="31748" name="Text Box 10">
            <a:extLst>
              <a:ext uri="{FF2B5EF4-FFF2-40B4-BE49-F238E27FC236}">
                <a16:creationId xmlns:a16="http://schemas.microsoft.com/office/drawing/2014/main" id="{559B8534-DEA8-4A8A-848B-A6C7B977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654175"/>
            <a:ext cx="2802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b2) </a:t>
            </a:r>
            <a:r>
              <a:rPr lang="es-ES" altLang="es-ES" sz="2400" dirty="0" err="1">
                <a:solidFill>
                  <a:srgbClr val="FF0000"/>
                </a:solidFill>
              </a:rPr>
              <a:t>One-sided</a:t>
            </a:r>
            <a:r>
              <a:rPr lang="es-ES" altLang="es-ES" sz="2400" dirty="0">
                <a:solidFill>
                  <a:srgbClr val="FF0000"/>
                </a:solidFill>
              </a:rPr>
              <a:t> 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D51F0E4C-1252-460F-84C2-116227B9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79588"/>
            <a:ext cx="2087563" cy="8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μ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&lt; 126.1</a:t>
            </a:r>
          </a:p>
        </p:txBody>
      </p:sp>
      <p:sp>
        <p:nvSpPr>
          <p:cNvPr id="31750" name="AutoShape 12">
            <a:extLst>
              <a:ext uri="{FF2B5EF4-FFF2-40B4-BE49-F238E27FC236}">
                <a16:creationId xmlns:a16="http://schemas.microsoft.com/office/drawing/2014/main" id="{BB1F85CA-8095-497E-A3D2-16A9E55DA9FD}"/>
              </a:ext>
            </a:extLst>
          </p:cNvPr>
          <p:cNvSpPr>
            <a:spLocks/>
          </p:cNvSpPr>
          <p:nvPr/>
        </p:nvSpPr>
        <p:spPr bwMode="auto">
          <a:xfrm>
            <a:off x="3203575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1751" name="AutoShape 29">
            <a:extLst>
              <a:ext uri="{FF2B5EF4-FFF2-40B4-BE49-F238E27FC236}">
                <a16:creationId xmlns:a16="http://schemas.microsoft.com/office/drawing/2014/main" id="{9350F1B2-18F3-48B0-BD14-797E2A55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4975" y="6021388"/>
            <a:ext cx="3960813" cy="508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200">
                <a:solidFill>
                  <a:schemeClr val="tx1"/>
                </a:solidFill>
                <a:cs typeface="Arial" panose="020B0604020202020204" pitchFamily="34" charset="0"/>
              </a:rPr>
              <a:t>There is no clear evidence to reject the null hypothesis, both for the case α = 0.05 and for the case α = 0.01.</a:t>
            </a:r>
            <a:endParaRPr lang="ca-ES" altLang="es-ES" sz="12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1752" name="Object 2">
            <a:extLst>
              <a:ext uri="{FF2B5EF4-FFF2-40B4-BE49-F238E27FC236}">
                <a16:creationId xmlns:a16="http://schemas.microsoft.com/office/drawing/2014/main" id="{FFA78626-8B98-4454-8059-5B4EAA8517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657350"/>
          <a:ext cx="37211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Ecuación" r:id="rId4" imgW="1866900" imgH="419100" progId="Equation.3">
                  <p:embed/>
                </p:oleObj>
              </mc:Choice>
              <mc:Fallback>
                <p:oleObj name="Ecuación" r:id="rId4" imgW="1866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657350"/>
                        <a:ext cx="37211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3" name="Picture 15" descr="Capturan2">
            <a:extLst>
              <a:ext uri="{FF2B5EF4-FFF2-40B4-BE49-F238E27FC236}">
                <a16:creationId xmlns:a16="http://schemas.microsoft.com/office/drawing/2014/main" id="{3E48C5CC-4113-44BE-9237-E300DDA2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075"/>
            <a:ext cx="47879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18">
            <a:extLst>
              <a:ext uri="{FF2B5EF4-FFF2-40B4-BE49-F238E27FC236}">
                <a16:creationId xmlns:a16="http://schemas.microsoft.com/office/drawing/2014/main" id="{64DC2AEF-7D04-4E10-9BA9-79B76442F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883025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0.02 662 &lt; </a:t>
            </a:r>
            <a:r>
              <a:rPr lang="en" altLang="es-ES" sz="2200">
                <a:solidFill>
                  <a:srgbClr val="006600"/>
                </a:solidFill>
              </a:rPr>
              <a:t>0.05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1755" name="Text Box 18">
            <a:extLst>
              <a:ext uri="{FF2B5EF4-FFF2-40B4-BE49-F238E27FC236}">
                <a16:creationId xmlns:a16="http://schemas.microsoft.com/office/drawing/2014/main" id="{BFB87D4E-36C4-4D57-A484-C0951E93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43388"/>
            <a:ext cx="4500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at 95 % confidence.</a:t>
            </a:r>
          </a:p>
        </p:txBody>
      </p:sp>
      <p:sp>
        <p:nvSpPr>
          <p:cNvPr id="31756" name="Text Box 18">
            <a:extLst>
              <a:ext uri="{FF2B5EF4-FFF2-40B4-BE49-F238E27FC236}">
                <a16:creationId xmlns:a16="http://schemas.microsoft.com/office/drawing/2014/main" id="{231C3753-42A4-49DE-BCAA-E87265CD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5135563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0.02 662 &gt; </a:t>
            </a:r>
            <a:r>
              <a:rPr lang="en" altLang="es-ES" sz="2200">
                <a:solidFill>
                  <a:srgbClr val="FF0000"/>
                </a:solidFill>
              </a:rPr>
              <a:t>0.01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1757" name="Text Box 18">
            <a:extLst>
              <a:ext uri="{FF2B5EF4-FFF2-40B4-BE49-F238E27FC236}">
                <a16:creationId xmlns:a16="http://schemas.microsoft.com/office/drawing/2014/main" id="{14330A87-142C-4B6F-ADF6-8A4174D2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475288"/>
            <a:ext cx="4500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At 99% confidence we have </a:t>
            </a:r>
            <a:r>
              <a:rPr lang="en" altLang="es-ES" sz="2200" b="1" dirty="0">
                <a:solidFill>
                  <a:schemeClr val="tx1"/>
                </a:solidFill>
              </a:rPr>
              <a:t>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759" name="Text Box 3">
            <a:extLst>
              <a:ext uri="{FF2B5EF4-FFF2-40B4-BE49-F238E27FC236}">
                <a16:creationId xmlns:a16="http://schemas.microsoft.com/office/drawing/2014/main" id="{5AF1E6FD-EFF9-4184-9EB2-696EED7CC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31760" name="Text Box 18">
            <a:extLst>
              <a:ext uri="{FF2B5EF4-FFF2-40B4-BE49-F238E27FC236}">
                <a16:creationId xmlns:a16="http://schemas.microsoft.com/office/drawing/2014/main" id="{4C6CC0FD-808D-491C-B018-BD1E637A9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41663"/>
            <a:ext cx="44640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" altLang="es-ES" sz="1800">
                <a:solidFill>
                  <a:schemeClr val="tx1"/>
                </a:solidFill>
              </a:rPr>
              <a:t>We observe that the p-value is half that in the bilateral contrast, then: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AB062DED-FB26-457C-8704-5ABB04C6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A11BC804-5064-4295-96DD-A2F058857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Example 2 : a) </a:t>
            </a:r>
            <a:r>
              <a:rPr lang="ca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F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rom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a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.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with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= 2.5 we have a sample of 100 observations with mean 151.1. </a:t>
            </a:r>
            <a:r>
              <a:rPr lang="es-ES" altLang="es-ES" sz="2400" dirty="0">
                <a:solidFill>
                  <a:srgbClr val="000099"/>
                </a:solidFill>
              </a:rPr>
              <a:t>Test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i="1" dirty="0">
                <a:solidFill>
                  <a:srgbClr val="000099"/>
                </a:solidFill>
              </a:rPr>
              <a:t>μ </a:t>
            </a:r>
            <a:r>
              <a:rPr lang="en" altLang="es-ES" sz="2400" dirty="0">
                <a:solidFill>
                  <a:srgbClr val="000099"/>
                </a:solidFill>
              </a:rPr>
              <a:t>=150.5</a:t>
            </a:r>
            <a:r>
              <a:rPr lang="en" altLang="es-ES" dirty="0"/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with a confidence of 90% and 99.73%</a:t>
            </a:r>
          </a:p>
        </p:txBody>
      </p:sp>
      <p:sp>
        <p:nvSpPr>
          <p:cNvPr id="32772" name="Text Box 19">
            <a:extLst>
              <a:ext uri="{FF2B5EF4-FFF2-40B4-BE49-F238E27FC236}">
                <a16:creationId xmlns:a16="http://schemas.microsoft.com/office/drawing/2014/main" id="{1C495509-4482-44D9-815F-9353738A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3" y="5059363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0.00 27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773" name="Text Box 23">
            <a:extLst>
              <a:ext uri="{FF2B5EF4-FFF2-40B4-BE49-F238E27FC236}">
                <a16:creationId xmlns:a16="http://schemas.microsoft.com/office/drawing/2014/main" id="{D94A9E2D-B6E5-48D2-8C5B-FE18436C2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25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CI </a:t>
            </a:r>
            <a:r>
              <a:rPr lang="en" altLang="es-ES" sz="2400">
                <a:solidFill>
                  <a:schemeClr val="tx1"/>
                </a:solidFill>
              </a:rPr>
              <a:t>= (150.35, 151.85)</a:t>
            </a:r>
          </a:p>
        </p:txBody>
      </p:sp>
      <p:sp>
        <p:nvSpPr>
          <p:cNvPr id="32774" name="Text Box 18">
            <a:extLst>
              <a:ext uri="{FF2B5EF4-FFF2-40B4-BE49-F238E27FC236}">
                <a16:creationId xmlns:a16="http://schemas.microsoft.com/office/drawing/2014/main" id="{E8E1BFA9-B454-42B6-96BE-83B82096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288" y="5564188"/>
            <a:ext cx="2570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n" altLang="es-ES" sz="2400">
                <a:solidFill>
                  <a:schemeClr val="tx1"/>
                </a:solidFill>
              </a:rPr>
              <a:t> </a:t>
            </a:r>
            <a:r>
              <a:rPr lang="en" altLang="es-ES" sz="2400">
                <a:solidFill>
                  <a:srgbClr val="FF0000"/>
                </a:solidFill>
              </a:rPr>
              <a:t>3</a:t>
            </a:r>
            <a:r>
              <a:rPr lang="en" altLang="es-ES" sz="2400">
                <a:solidFill>
                  <a:srgbClr val="006600"/>
                </a:solidFill>
              </a:rPr>
              <a:t> </a:t>
            </a:r>
            <a:r>
              <a:rPr lang="en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32775" name="Text Box 18">
            <a:extLst>
              <a:ext uri="{FF2B5EF4-FFF2-40B4-BE49-F238E27FC236}">
                <a16:creationId xmlns:a16="http://schemas.microsoft.com/office/drawing/2014/main" id="{4566F3CA-683E-4942-B910-A6414CD0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241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>
                <a:solidFill>
                  <a:schemeClr val="tx1"/>
                </a:solidFill>
              </a:rPr>
              <a:t>n=100&gt;&gt;30, </a:t>
            </a:r>
            <a:r>
              <a:rPr lang="en" altLang="es-ES" sz="2000" i="1">
                <a:solidFill>
                  <a:schemeClr val="tx1"/>
                </a:solidFill>
                <a:cs typeface="Arial" panose="020B0604020202020204" pitchFamily="34" charset="0"/>
              </a:rPr>
              <a:t>σ </a:t>
            </a:r>
            <a:r>
              <a:rPr lang="en" altLang="es-ES" sz="2000">
                <a:solidFill>
                  <a:schemeClr val="tx1"/>
                </a:solidFill>
                <a:cs typeface="Arial" panose="020B0604020202020204" pitchFamily="34" charset="0"/>
              </a:rPr>
              <a:t>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2776" name="Text Box 16">
            <a:extLst>
              <a:ext uri="{FF2B5EF4-FFF2-40B4-BE49-F238E27FC236}">
                <a16:creationId xmlns:a16="http://schemas.microsoft.com/office/drawing/2014/main" id="{D082FE22-83D1-483B-801C-1B036645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924175"/>
            <a:ext cx="277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a1) </a:t>
            </a:r>
            <a:r>
              <a:rPr lang="es-ES" altLang="es-ES" sz="2400" dirty="0" err="1">
                <a:solidFill>
                  <a:srgbClr val="FF0000"/>
                </a:solidFill>
              </a:rPr>
              <a:t>Two-sided</a:t>
            </a:r>
            <a:r>
              <a:rPr lang="es-ES" altLang="es-ES" sz="2400" dirty="0">
                <a:solidFill>
                  <a:srgbClr val="FF0000"/>
                </a:solidFill>
              </a:rPr>
              <a:t> 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2777" name="Text Box 5">
            <a:extLst>
              <a:ext uri="{FF2B5EF4-FFF2-40B4-BE49-F238E27FC236}">
                <a16:creationId xmlns:a16="http://schemas.microsoft.com/office/drawing/2014/main" id="{B776A356-F4E4-470E-A794-EAB4B6FC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3049588"/>
            <a:ext cx="2140396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150.5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μ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150.5</a:t>
            </a:r>
          </a:p>
        </p:txBody>
      </p:sp>
      <p:graphicFrame>
        <p:nvGraphicFramePr>
          <p:cNvPr id="32778" name="Object 7">
            <a:extLst>
              <a:ext uri="{FF2B5EF4-FFF2-40B4-BE49-F238E27FC236}">
                <a16:creationId xmlns:a16="http://schemas.microsoft.com/office/drawing/2014/main" id="{39F0D22A-F1B7-44BA-A594-2AF16B88C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1150" y="2179638"/>
          <a:ext cx="19431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Equation" r:id="rId4" imgW="1269449" imgH="533169" progId="Equation.DSMT4">
                  <p:embed/>
                </p:oleObj>
              </mc:Choice>
              <mc:Fallback>
                <p:oleObj name="Equation" r:id="rId4" imgW="1269449" imgH="5331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2179638"/>
                        <a:ext cx="19431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 Box 18">
            <a:extLst>
              <a:ext uri="{FF2B5EF4-FFF2-40B4-BE49-F238E27FC236}">
                <a16:creationId xmlns:a16="http://schemas.microsoft.com/office/drawing/2014/main" id="{339BF0B6-5A7D-435B-9E00-512A1D940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2349500"/>
            <a:ext cx="20335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The statistic is :</a:t>
            </a:r>
          </a:p>
        </p:txBody>
      </p:sp>
      <p:graphicFrame>
        <p:nvGraphicFramePr>
          <p:cNvPr id="32780" name="Object 2">
            <a:extLst>
              <a:ext uri="{FF2B5EF4-FFF2-40B4-BE49-F238E27FC236}">
                <a16:creationId xmlns:a16="http://schemas.microsoft.com/office/drawing/2014/main" id="{D703697B-A2FB-49FA-B5D5-27DD434D1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781300"/>
          <a:ext cx="29352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Ecuación" r:id="rId6" imgW="1473200" imgH="419100" progId="Equation.3">
                  <p:embed/>
                </p:oleObj>
              </mc:Choice>
              <mc:Fallback>
                <p:oleObj name="Ecuación" r:id="rId6" imgW="1473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781300"/>
                        <a:ext cx="29352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AutoShape 25">
            <a:extLst>
              <a:ext uri="{FF2B5EF4-FFF2-40B4-BE49-F238E27FC236}">
                <a16:creationId xmlns:a16="http://schemas.microsoft.com/office/drawing/2014/main" id="{5B12CDB3-169B-460E-B850-B4274CECF866}"/>
              </a:ext>
            </a:extLst>
          </p:cNvPr>
          <p:cNvSpPr>
            <a:spLocks/>
          </p:cNvSpPr>
          <p:nvPr/>
        </p:nvSpPr>
        <p:spPr bwMode="auto">
          <a:xfrm>
            <a:off x="6823075" y="3013075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pic>
        <p:nvPicPr>
          <p:cNvPr id="32782" name="Picture 26" descr="Capturanora">
            <a:extLst>
              <a:ext uri="{FF2B5EF4-FFF2-40B4-BE49-F238E27FC236}">
                <a16:creationId xmlns:a16="http://schemas.microsoft.com/office/drawing/2014/main" id="{39AF63F9-8230-4CCD-9242-54CD4F6E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657600"/>
            <a:ext cx="39243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 Box 18">
            <a:extLst>
              <a:ext uri="{FF2B5EF4-FFF2-40B4-BE49-F238E27FC236}">
                <a16:creationId xmlns:a16="http://schemas.microsoft.com/office/drawing/2014/main" id="{51F2845A-C02A-4291-B2AA-099E8BB18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006850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0.0164 &lt; </a:t>
            </a:r>
            <a:r>
              <a:rPr lang="en" altLang="es-ES" sz="2200">
                <a:solidFill>
                  <a:srgbClr val="006600"/>
                </a:solidFill>
              </a:rPr>
              <a:t>0. 1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2784" name="Text Box 18">
            <a:extLst>
              <a:ext uri="{FF2B5EF4-FFF2-40B4-BE49-F238E27FC236}">
                <a16:creationId xmlns:a16="http://schemas.microsoft.com/office/drawing/2014/main" id="{1A6284E4-A422-49A9-8E7F-CD5A5D44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367213"/>
            <a:ext cx="4500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for 90 % confidence.</a:t>
            </a:r>
          </a:p>
        </p:txBody>
      </p:sp>
      <p:sp>
        <p:nvSpPr>
          <p:cNvPr id="32785" name="Text Box 18">
            <a:extLst>
              <a:ext uri="{FF2B5EF4-FFF2-40B4-BE49-F238E27FC236}">
                <a16:creationId xmlns:a16="http://schemas.microsoft.com/office/drawing/2014/main" id="{626A8901-6740-4181-8801-A107FA34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259388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0.0164 &gt; </a:t>
            </a:r>
            <a:r>
              <a:rPr lang="en" altLang="es-ES" sz="2200">
                <a:solidFill>
                  <a:srgbClr val="FF0000"/>
                </a:solidFill>
              </a:rPr>
              <a:t>0.0 027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34BB9D84-C57E-4B3C-B2B0-49C5BA76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5619750"/>
            <a:ext cx="48228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At 99.73% confidence we have </a:t>
            </a:r>
            <a:r>
              <a:rPr lang="en" altLang="es-ES" sz="2200" b="1" dirty="0">
                <a:solidFill>
                  <a:schemeClr val="tx1"/>
                </a:solidFill>
              </a:rPr>
              <a:t>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787" name="Text Box 3">
            <a:extLst>
              <a:ext uri="{FF2B5EF4-FFF2-40B4-BE49-F238E27FC236}">
                <a16:creationId xmlns:a16="http://schemas.microsoft.com/office/drawing/2014/main" id="{6C3791DA-4136-48D7-8778-92AB7453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pic>
        <p:nvPicPr>
          <p:cNvPr id="32788" name="Picture 27">
            <a:extLst>
              <a:ext uri="{FF2B5EF4-FFF2-40B4-BE49-F238E27FC236}">
                <a16:creationId xmlns:a16="http://schemas.microsoft.com/office/drawing/2014/main" id="{32D28D26-82D4-41BA-9E5C-F162E376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344738"/>
            <a:ext cx="16573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1">
            <a:extLst>
              <a:ext uri="{FF2B5EF4-FFF2-40B4-BE49-F238E27FC236}">
                <a16:creationId xmlns:a16="http://schemas.microsoft.com/office/drawing/2014/main" id="{7879B0EE-B7DF-46ED-AA9B-44B7CE98B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62670E2F-D381-42B8-A13F-38DE570E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90600"/>
            <a:ext cx="886044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Let </a:t>
            </a:r>
            <a:r>
              <a:rPr lang="en" altLang="es-ES" sz="2400" i="1" dirty="0">
                <a:solidFill>
                  <a:srgbClr val="000099"/>
                </a:solidFill>
                <a:cs typeface="Times New Roman" panose="02020603050405020304" pitchFamily="18" charset="0"/>
              </a:rPr>
              <a:t>X be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 r.v. and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θ be an (unknown) parameter associated with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we will represent </a:t>
            </a:r>
            <a:r>
              <a:rPr lang="es-ES" altLang="es-ES" sz="2400" dirty="0" err="1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by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every </a:t>
            </a: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estimator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of </a:t>
            </a:r>
            <a:r>
              <a:rPr lang="en" altLang="es-ES" sz="2400" dirty="0">
                <a:solidFill>
                  <a:srgbClr val="000099"/>
                </a:solidFill>
              </a:rPr>
              <a:t>θ:</a:t>
            </a:r>
            <a:endParaRPr lang="ca-ES" altLang="es-ES" sz="24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</a:rPr>
              <a:t>(Desirable) properties </a:t>
            </a:r>
            <a:r>
              <a:rPr lang="en" altLang="es-ES" sz="2400" dirty="0">
                <a:solidFill>
                  <a:srgbClr val="000099"/>
                </a:solidFill>
              </a:rPr>
              <a:t>of estimators: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000099"/>
                </a:solidFill>
              </a:rPr>
              <a:t>    is centered or </a:t>
            </a:r>
            <a:r>
              <a:rPr lang="en" altLang="es-ES" sz="2000" dirty="0">
                <a:solidFill>
                  <a:srgbClr val="FF0000"/>
                </a:solidFill>
              </a:rPr>
              <a:t>unbiased </a:t>
            </a:r>
            <a:r>
              <a:rPr lang="en" altLang="es-ES" sz="2000" dirty="0">
                <a:solidFill>
                  <a:srgbClr val="000099"/>
                </a:solidFill>
              </a:rPr>
              <a:t>if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000" dirty="0">
              <a:solidFill>
                <a:srgbClr val="000099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000099"/>
                </a:solidFill>
              </a:rPr>
              <a:t>    is </a:t>
            </a:r>
            <a:r>
              <a:rPr lang="en" altLang="es-ES" sz="2000" dirty="0">
                <a:solidFill>
                  <a:srgbClr val="FF0000"/>
                </a:solidFill>
              </a:rPr>
              <a:t>consistent </a:t>
            </a:r>
            <a:r>
              <a:rPr lang="en" altLang="es-ES" sz="2000" dirty="0">
                <a:solidFill>
                  <a:srgbClr val="000099"/>
                </a:solidFill>
              </a:rPr>
              <a:t>if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000" dirty="0">
              <a:solidFill>
                <a:srgbClr val="000099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000099"/>
                </a:solidFill>
              </a:rPr>
              <a:t>    is </a:t>
            </a:r>
            <a:r>
              <a:rPr lang="en" altLang="es-ES" sz="2000" dirty="0">
                <a:solidFill>
                  <a:srgbClr val="FF0000"/>
                </a:solidFill>
              </a:rPr>
              <a:t>more efficient </a:t>
            </a:r>
            <a:r>
              <a:rPr lang="en" altLang="es-ES" sz="2000" dirty="0">
                <a:solidFill>
                  <a:srgbClr val="000099"/>
                </a:solidFill>
              </a:rPr>
              <a:t>than     if</a:t>
            </a:r>
            <a:endParaRPr lang="ca-ES" altLang="es-ES" sz="1600" baseline="30000" dirty="0">
              <a:solidFill>
                <a:srgbClr val="000099"/>
              </a:solidFill>
            </a:endParaRPr>
          </a:p>
        </p:txBody>
      </p:sp>
      <p:graphicFrame>
        <p:nvGraphicFramePr>
          <p:cNvPr id="6147" name="Object 8">
            <a:extLst>
              <a:ext uri="{FF2B5EF4-FFF2-40B4-BE49-F238E27FC236}">
                <a16:creationId xmlns:a16="http://schemas.microsoft.com/office/drawing/2014/main" id="{DBF61EDF-74E1-4FDE-8686-FFFCEF62C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813" y="1860550"/>
          <a:ext cx="56038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Equation" r:id="rId4" imgW="2908300" imgH="698500" progId="Equation.DSMT4">
                  <p:embed/>
                </p:oleObj>
              </mc:Choice>
              <mc:Fallback>
                <p:oleObj name="Equation" r:id="rId4" imgW="29083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860550"/>
                        <a:ext cx="560387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4">
            <a:extLst>
              <a:ext uri="{FF2B5EF4-FFF2-40B4-BE49-F238E27FC236}">
                <a16:creationId xmlns:a16="http://schemas.microsoft.com/office/drawing/2014/main" id="{3C2EA9B9-6EF5-4C55-B225-BE8006048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038600"/>
          <a:ext cx="2682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38600"/>
                        <a:ext cx="2682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6">
            <a:extLst>
              <a:ext uri="{FF2B5EF4-FFF2-40B4-BE49-F238E27FC236}">
                <a16:creationId xmlns:a16="http://schemas.microsoft.com/office/drawing/2014/main" id="{2AE0955D-AFA9-470A-838A-86BD9E88A6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25" y="4987925"/>
          <a:ext cx="2682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4987925"/>
                        <a:ext cx="2682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7">
            <a:extLst>
              <a:ext uri="{FF2B5EF4-FFF2-40B4-BE49-F238E27FC236}">
                <a16:creationId xmlns:a16="http://schemas.microsoft.com/office/drawing/2014/main" id="{43438EED-0EA8-4364-80BA-1ACFCCC67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5876925"/>
          <a:ext cx="2921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Equation" r:id="rId9" imgW="152334" imgH="241195" progId="Equation.DSMT4">
                  <p:embed/>
                </p:oleObj>
              </mc:Choice>
              <mc:Fallback>
                <p:oleObj name="Equation" r:id="rId9" imgW="152334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876925"/>
                        <a:ext cx="2921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8">
            <a:extLst>
              <a:ext uri="{FF2B5EF4-FFF2-40B4-BE49-F238E27FC236}">
                <a16:creationId xmlns:a16="http://schemas.microsoft.com/office/drawing/2014/main" id="{16E05072-F80B-42A3-8ACF-2395A1038F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4037013"/>
          <a:ext cx="10080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" name="Equation" r:id="rId11" imgW="634725" imgH="279279" progId="Equation.DSMT4">
                  <p:embed/>
                </p:oleObj>
              </mc:Choice>
              <mc:Fallback>
                <p:oleObj name="Equation" r:id="rId11" imgW="634725" imgH="27927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4037013"/>
                        <a:ext cx="100806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9">
            <a:extLst>
              <a:ext uri="{FF2B5EF4-FFF2-40B4-BE49-F238E27FC236}">
                <a16:creationId xmlns:a16="http://schemas.microsoft.com/office/drawing/2014/main" id="{9750E69B-32B4-4533-89D3-9B8C6818A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868863"/>
          <a:ext cx="19304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Equation" r:id="rId13" imgW="1257300" imgH="381000" progId="Equation.DSMT4">
                  <p:embed/>
                </p:oleObj>
              </mc:Choice>
              <mc:Fallback>
                <p:oleObj name="Equation" r:id="rId13" imgW="1257300" imgH="381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68863"/>
                        <a:ext cx="19304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20">
            <a:extLst>
              <a:ext uri="{FF2B5EF4-FFF2-40B4-BE49-F238E27FC236}">
                <a16:creationId xmlns:a16="http://schemas.microsoft.com/office/drawing/2014/main" id="{B4D50164-2E8D-4261-AE4D-FAACE91EB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7480"/>
              </p:ext>
            </p:extLst>
          </p:nvPr>
        </p:nvGraphicFramePr>
        <p:xfrm>
          <a:off x="3707904" y="5876925"/>
          <a:ext cx="3175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" name="Equation" r:id="rId15" imgW="164957" imgH="241091" progId="Equation.DSMT4">
                  <p:embed/>
                </p:oleObj>
              </mc:Choice>
              <mc:Fallback>
                <p:oleObj name="Equation" r:id="rId15" imgW="164957" imgH="2410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876925"/>
                        <a:ext cx="3175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21">
            <a:extLst>
              <a:ext uri="{FF2B5EF4-FFF2-40B4-BE49-F238E27FC236}">
                <a16:creationId xmlns:a16="http://schemas.microsoft.com/office/drawing/2014/main" id="{625E8755-3839-4FA1-81C1-381B9A08C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47317"/>
              </p:ext>
            </p:extLst>
          </p:nvPr>
        </p:nvGraphicFramePr>
        <p:xfrm>
          <a:off x="4355976" y="5841090"/>
          <a:ext cx="2663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" name="Equation" r:id="rId17" imgW="1778000" imgH="381000" progId="Equation.DSMT4">
                  <p:embed/>
                </p:oleObj>
              </mc:Choice>
              <mc:Fallback>
                <p:oleObj name="Equation" r:id="rId17" imgW="1778000" imgH="381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841090"/>
                        <a:ext cx="26638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AutoShape 22">
            <a:extLst>
              <a:ext uri="{FF2B5EF4-FFF2-40B4-BE49-F238E27FC236}">
                <a16:creationId xmlns:a16="http://schemas.microsoft.com/office/drawing/2014/main" id="{722573C7-331B-4B6E-A245-1D6DDEE1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516563"/>
            <a:ext cx="1873250" cy="2714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>
                <a:solidFill>
                  <a:schemeClr val="tx1"/>
                </a:solidFill>
              </a:rPr>
              <a:t>Squared estimation error</a:t>
            </a:r>
            <a:endParaRPr lang="es-ES" altLang="es-ES" sz="1000"/>
          </a:p>
        </p:txBody>
      </p:sp>
      <p:sp>
        <p:nvSpPr>
          <p:cNvPr id="6157" name="Line 23">
            <a:extLst>
              <a:ext uri="{FF2B5EF4-FFF2-40B4-BE49-F238E27FC236}">
                <a16:creationId xmlns:a16="http://schemas.microsoft.com/office/drawing/2014/main" id="{4E3CC5C2-5B89-4F0A-AACC-1C50DB640B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544512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6158" name="Line 24">
            <a:extLst>
              <a:ext uri="{FF2B5EF4-FFF2-40B4-BE49-F238E27FC236}">
                <a16:creationId xmlns:a16="http://schemas.microsoft.com/office/drawing/2014/main" id="{990BEB8F-F013-4A61-B5B3-1645B2817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5661025"/>
            <a:ext cx="1150939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ca-ES"/>
          </a:p>
        </p:txBody>
      </p:sp>
      <p:pic>
        <p:nvPicPr>
          <p:cNvPr id="6159" name="Picture 25">
            <a:extLst>
              <a:ext uri="{FF2B5EF4-FFF2-40B4-BE49-F238E27FC236}">
                <a16:creationId xmlns:a16="http://schemas.microsoft.com/office/drawing/2014/main" id="{0DFC98DB-11AD-4263-8D45-D6DA2136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51238"/>
            <a:ext cx="24479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AutoShape 26">
            <a:extLst>
              <a:ext uri="{FF2B5EF4-FFF2-40B4-BE49-F238E27FC236}">
                <a16:creationId xmlns:a16="http://schemas.microsoft.com/office/drawing/2014/main" id="{240B5E20-8C89-4EB6-808F-4D806B6D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431" y="1897831"/>
            <a:ext cx="1728788" cy="279559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 dirty="0">
                <a:solidFill>
                  <a:schemeClr val="tx1"/>
                </a:solidFill>
              </a:rPr>
              <a:t>Note: </a:t>
            </a:r>
            <a:r>
              <a:rPr lang="en" altLang="es-ES" sz="1000" dirty="0">
                <a:solidFill>
                  <a:schemeClr val="tx1"/>
                </a:solidFill>
              </a:rPr>
              <a:t>an estimator is a </a:t>
            </a:r>
            <a:r>
              <a:rPr lang="es-ES" altLang="es-ES" sz="1000" dirty="0" err="1">
                <a:solidFill>
                  <a:schemeClr val="tx1"/>
                </a:solidFill>
              </a:rPr>
              <a:t>r.v</a:t>
            </a:r>
            <a:r>
              <a:rPr lang="es-ES" altLang="es-ES" sz="1000" dirty="0">
                <a:solidFill>
                  <a:schemeClr val="tx1"/>
                </a:solidFill>
              </a:rPr>
              <a:t>.</a:t>
            </a:r>
            <a:endParaRPr lang="es-ES" altLang="es-ES" sz="1000" dirty="0"/>
          </a:p>
        </p:txBody>
      </p:sp>
      <p:sp>
        <p:nvSpPr>
          <p:cNvPr id="6161" name="AutoShape 15">
            <a:extLst>
              <a:ext uri="{FF2B5EF4-FFF2-40B4-BE49-F238E27FC236}">
                <a16:creationId xmlns:a16="http://schemas.microsoft.com/office/drawing/2014/main" id="{8854B863-2CA5-4C3F-9827-8FC42D1A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151" y="2448852"/>
            <a:ext cx="2465387" cy="44132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>
                <a:solidFill>
                  <a:schemeClr val="tx1"/>
                </a:solidFill>
              </a:rPr>
              <a:t>Note: </a:t>
            </a:r>
            <a:r>
              <a:rPr lang="en" altLang="es-ES" sz="1000">
                <a:solidFill>
                  <a:schemeClr val="tx1"/>
                </a:solidFill>
              </a:rPr>
              <a:t>a parameter can have multiple estimators, which is the “best” one?</a:t>
            </a:r>
            <a:endParaRPr lang="es-ES" altLang="es-ES" sz="1000"/>
          </a:p>
        </p:txBody>
      </p:sp>
      <p:sp>
        <p:nvSpPr>
          <p:cNvPr id="6162" name="Text Box 4">
            <a:extLst>
              <a:ext uri="{FF2B5EF4-FFF2-40B4-BE49-F238E27FC236}">
                <a16:creationId xmlns:a16="http://schemas.microsoft.com/office/drawing/2014/main" id="{5A66DB1B-EAF0-419B-B9F1-4CD1ECA2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Estimator Concept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A8916D5-FF38-45E3-A409-D2D29432B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90476"/>
              </p:ext>
            </p:extLst>
          </p:nvPr>
        </p:nvGraphicFramePr>
        <p:xfrm>
          <a:off x="4677569" y="1448027"/>
          <a:ext cx="26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" name="Equation" r:id="rId20" imgW="266726" imgH="393608" progId="Equation.DSMT4">
                  <p:embed/>
                </p:oleObj>
              </mc:Choice>
              <mc:Fallback>
                <p:oleObj name="Equation" r:id="rId20" imgW="266726" imgH="39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77569" y="1448027"/>
                        <a:ext cx="266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9">
            <a:extLst>
              <a:ext uri="{FF2B5EF4-FFF2-40B4-BE49-F238E27FC236}">
                <a16:creationId xmlns:a16="http://schemas.microsoft.com/office/drawing/2014/main" id="{76AC0833-C349-4D86-96C9-F6FAF392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3" y="5059363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0.00 27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796" name="Text Box 20">
            <a:extLst>
              <a:ext uri="{FF2B5EF4-FFF2-40B4-BE49-F238E27FC236}">
                <a16:creationId xmlns:a16="http://schemas.microsoft.com/office/drawing/2014/main" id="{B136BA7E-5980-430A-B1F8-15A4EA37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6600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CI </a:t>
            </a:r>
            <a:r>
              <a:rPr lang="en" altLang="es-ES" sz="2400">
                <a:solidFill>
                  <a:schemeClr val="tx1"/>
                </a:solidFill>
              </a:rPr>
              <a:t>= (150.61, 151.59)</a:t>
            </a:r>
          </a:p>
        </p:txBody>
      </p:sp>
      <p:sp>
        <p:nvSpPr>
          <p:cNvPr id="33797" name="Text Box 23">
            <a:extLst>
              <a:ext uri="{FF2B5EF4-FFF2-40B4-BE49-F238E27FC236}">
                <a16:creationId xmlns:a16="http://schemas.microsoft.com/office/drawing/2014/main" id="{528E0A9D-33CB-4FE1-ABAA-77DD0EDC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25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CI </a:t>
            </a:r>
            <a:r>
              <a:rPr lang="en" altLang="es-ES" sz="2400">
                <a:solidFill>
                  <a:schemeClr val="tx1"/>
                </a:solidFill>
              </a:rPr>
              <a:t>= (150.35, 151.85)</a:t>
            </a:r>
          </a:p>
        </p:txBody>
      </p:sp>
      <p:sp>
        <p:nvSpPr>
          <p:cNvPr id="33798" name="Text Box 18">
            <a:extLst>
              <a:ext uri="{FF2B5EF4-FFF2-40B4-BE49-F238E27FC236}">
                <a16:creationId xmlns:a16="http://schemas.microsoft.com/office/drawing/2014/main" id="{AB70D35A-F476-4AD6-9617-3133CFC05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6600" y="5084763"/>
            <a:ext cx="293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0.05 z </a:t>
            </a:r>
            <a:r>
              <a:rPr lang="en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>
                <a:solidFill>
                  <a:schemeClr val="tx1"/>
                </a:solidFill>
              </a:rPr>
              <a:t>= </a:t>
            </a:r>
            <a:r>
              <a:rPr lang="en" altLang="es-ES" sz="240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33799" name="Text Box 18">
            <a:extLst>
              <a:ext uri="{FF2B5EF4-FFF2-40B4-BE49-F238E27FC236}">
                <a16:creationId xmlns:a16="http://schemas.microsoft.com/office/drawing/2014/main" id="{0E7E6D19-0C99-4DC9-B1AF-AD65EF0B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3575" y="5564188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n" altLang="es-ES" sz="2400">
                <a:solidFill>
                  <a:schemeClr val="tx1"/>
                </a:solidFill>
              </a:rPr>
              <a:t> </a:t>
            </a:r>
            <a:r>
              <a:rPr lang="en" altLang="es-ES" sz="2400">
                <a:solidFill>
                  <a:srgbClr val="006600"/>
                </a:solidFill>
              </a:rPr>
              <a:t>1.96 </a:t>
            </a:r>
            <a:r>
              <a:rPr lang="en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33800" name="Text Box 18">
            <a:extLst>
              <a:ext uri="{FF2B5EF4-FFF2-40B4-BE49-F238E27FC236}">
                <a16:creationId xmlns:a16="http://schemas.microsoft.com/office/drawing/2014/main" id="{EE4644AD-B43A-436E-A68D-C235FE13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288" y="5564188"/>
            <a:ext cx="2570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n" altLang="es-ES" sz="2400">
                <a:solidFill>
                  <a:schemeClr val="tx1"/>
                </a:solidFill>
              </a:rPr>
              <a:t> </a:t>
            </a:r>
            <a:r>
              <a:rPr lang="en" altLang="es-ES" sz="2400">
                <a:solidFill>
                  <a:srgbClr val="FF0000"/>
                </a:solidFill>
              </a:rPr>
              <a:t>3</a:t>
            </a:r>
            <a:r>
              <a:rPr lang="en" altLang="es-ES" sz="2400">
                <a:solidFill>
                  <a:srgbClr val="006600"/>
                </a:solidFill>
              </a:rPr>
              <a:t> </a:t>
            </a:r>
            <a:r>
              <a:rPr lang="en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33801" name="Text Box 12">
            <a:extLst>
              <a:ext uri="{FF2B5EF4-FFF2-40B4-BE49-F238E27FC236}">
                <a16:creationId xmlns:a16="http://schemas.microsoft.com/office/drawing/2014/main" id="{4A9C9005-71E5-47FA-AC28-9830BFCC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241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>
                <a:solidFill>
                  <a:schemeClr val="tx1"/>
                </a:solidFill>
              </a:rPr>
              <a:t>n=100&gt;&gt;30, </a:t>
            </a:r>
            <a:r>
              <a:rPr lang="en" altLang="es-ES" sz="2000" i="1">
                <a:solidFill>
                  <a:schemeClr val="tx1"/>
                </a:solidFill>
                <a:cs typeface="Arial" panose="020B0604020202020204" pitchFamily="34" charset="0"/>
              </a:rPr>
              <a:t>σ </a:t>
            </a:r>
            <a:r>
              <a:rPr lang="en" altLang="es-ES" sz="2000">
                <a:solidFill>
                  <a:schemeClr val="tx1"/>
                </a:solidFill>
                <a:cs typeface="Arial" panose="020B0604020202020204" pitchFamily="34" charset="0"/>
              </a:rPr>
              <a:t>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3802" name="Text Box 16">
            <a:extLst>
              <a:ext uri="{FF2B5EF4-FFF2-40B4-BE49-F238E27FC236}">
                <a16:creationId xmlns:a16="http://schemas.microsoft.com/office/drawing/2014/main" id="{671E183E-E7C1-4BE7-AF06-119152C8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33600"/>
            <a:ext cx="2802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a2) One-sided </a:t>
            </a:r>
            <a:r>
              <a:rPr lang="es-ES" altLang="es-ES" sz="2400" dirty="0">
                <a:solidFill>
                  <a:srgbClr val="FF0000"/>
                </a:solidFill>
              </a:rPr>
              <a:t>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3803" name="Text Box 5">
            <a:extLst>
              <a:ext uri="{FF2B5EF4-FFF2-40B4-BE49-F238E27FC236}">
                <a16:creationId xmlns:a16="http://schemas.microsoft.com/office/drawing/2014/main" id="{CBBFAA6E-567E-4FA3-83FA-60488C4C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05038"/>
            <a:ext cx="2232769" cy="8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150.5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μ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&gt; 150.5</a:t>
            </a:r>
          </a:p>
        </p:txBody>
      </p:sp>
      <p:graphicFrame>
        <p:nvGraphicFramePr>
          <p:cNvPr id="33804" name="Object 2">
            <a:extLst>
              <a:ext uri="{FF2B5EF4-FFF2-40B4-BE49-F238E27FC236}">
                <a16:creationId xmlns:a16="http://schemas.microsoft.com/office/drawing/2014/main" id="{2AEA39F3-5A5E-4598-AA51-CF42011C67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1268413"/>
          <a:ext cx="29352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cuación" r:id="rId4" imgW="1473200" imgH="419100" progId="Equation.3">
                  <p:embed/>
                </p:oleObj>
              </mc:Choice>
              <mc:Fallback>
                <p:oleObj name="Ecuación" r:id="rId4" imgW="1473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68413"/>
                        <a:ext cx="29352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Text Box 18">
            <a:extLst>
              <a:ext uri="{FF2B5EF4-FFF2-40B4-BE49-F238E27FC236}">
                <a16:creationId xmlns:a16="http://schemas.microsoft.com/office/drawing/2014/main" id="{1ED359CE-F281-4903-8D2F-4D1B7316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25" y="3143250"/>
            <a:ext cx="4248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0.0082 &lt; 0.01 &lt; 0.05</a:t>
            </a:r>
          </a:p>
        </p:txBody>
      </p:sp>
      <p:sp>
        <p:nvSpPr>
          <p:cNvPr id="33806" name="Text Box 18">
            <a:extLst>
              <a:ext uri="{FF2B5EF4-FFF2-40B4-BE49-F238E27FC236}">
                <a16:creationId xmlns:a16="http://schemas.microsoft.com/office/drawing/2014/main" id="{056CF2D2-8013-4E78-B357-831AAA818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00" y="3644900"/>
            <a:ext cx="45005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>
                <a:solidFill>
                  <a:schemeClr val="tx1"/>
                </a:solidFill>
              </a:rPr>
              <a:t>We have evidence to reject H </a:t>
            </a:r>
            <a:r>
              <a:rPr lang="en" altLang="es-ES" sz="2200" baseline="-25000">
                <a:solidFill>
                  <a:schemeClr val="tx1"/>
                </a:solidFill>
              </a:rPr>
              <a:t>0 </a:t>
            </a:r>
            <a:r>
              <a:rPr lang="en" altLang="es-ES" sz="2200">
                <a:solidFill>
                  <a:schemeClr val="tx1"/>
                </a:solidFill>
              </a:rPr>
              <a:t>for the 95 % confidence level and, therefore, also for the 99%</a:t>
            </a:r>
          </a:p>
        </p:txBody>
      </p:sp>
      <p:sp>
        <p:nvSpPr>
          <p:cNvPr id="33807" name="Text Box 18">
            <a:extLst>
              <a:ext uri="{FF2B5EF4-FFF2-40B4-BE49-F238E27FC236}">
                <a16:creationId xmlns:a16="http://schemas.microsoft.com/office/drawing/2014/main" id="{F0182526-E0D9-4FF5-8CE7-3E344A500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463" y="2349500"/>
            <a:ext cx="43926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" altLang="es-ES" sz="2000">
                <a:solidFill>
                  <a:schemeClr val="tx1"/>
                </a:solidFill>
              </a:rPr>
              <a:t>We observe that the p-value is half that in the bilateral contrast, then:</a:t>
            </a:r>
          </a:p>
        </p:txBody>
      </p:sp>
      <p:pic>
        <p:nvPicPr>
          <p:cNvPr id="33808" name="Picture 25" descr="Capturanorb">
            <a:extLst>
              <a:ext uri="{FF2B5EF4-FFF2-40B4-BE49-F238E27FC236}">
                <a16:creationId xmlns:a16="http://schemas.microsoft.com/office/drawing/2014/main" id="{D8EEA4AD-36E1-48F0-93D9-7F11BEAC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75"/>
            <a:ext cx="442753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18">
            <a:extLst>
              <a:ext uri="{FF2B5EF4-FFF2-40B4-BE49-F238E27FC236}">
                <a16:creationId xmlns:a16="http://schemas.microsoft.com/office/drawing/2014/main" id="{29642889-B2FC-4CCD-B153-83FE2E31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068638"/>
            <a:ext cx="4392612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" altLang="es-ES" sz="1800" dirty="0">
                <a:solidFill>
                  <a:schemeClr val="tx1"/>
                </a:solidFill>
              </a:rPr>
              <a:t>We observe that the p-value is half that in the </a:t>
            </a:r>
            <a:r>
              <a:rPr lang="es-ES" altLang="es-ES" sz="1800" dirty="0" err="1">
                <a:solidFill>
                  <a:schemeClr val="tx1"/>
                </a:solidFill>
              </a:rPr>
              <a:t>two-sided</a:t>
            </a:r>
            <a:r>
              <a:rPr lang="es-ES" altLang="es-ES" sz="1800" dirty="0">
                <a:solidFill>
                  <a:schemeClr val="tx1"/>
                </a:solidFill>
              </a:rPr>
              <a:t> test</a:t>
            </a:r>
            <a:r>
              <a:rPr lang="en" altLang="es-ES" sz="1800" dirty="0">
                <a:solidFill>
                  <a:schemeClr val="tx1"/>
                </a:solidFill>
              </a:rPr>
              <a:t>, then: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417AA872-6DEB-45A4-B4CC-8F5CABFC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62388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0.0082 &lt; </a:t>
            </a:r>
            <a:r>
              <a:rPr lang="en" altLang="es-ES" sz="2200">
                <a:solidFill>
                  <a:srgbClr val="006600"/>
                </a:solidFill>
              </a:rPr>
              <a:t>0. 1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3811" name="Text Box 18">
            <a:extLst>
              <a:ext uri="{FF2B5EF4-FFF2-40B4-BE49-F238E27FC236}">
                <a16:creationId xmlns:a16="http://schemas.microsoft.com/office/drawing/2014/main" id="{FDBC466F-9727-4A75-A364-ED62275F1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4222750"/>
            <a:ext cx="4500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for 90 % confidence.</a:t>
            </a:r>
          </a:p>
        </p:txBody>
      </p:sp>
      <p:sp>
        <p:nvSpPr>
          <p:cNvPr id="33812" name="Text Box 18">
            <a:extLst>
              <a:ext uri="{FF2B5EF4-FFF2-40B4-BE49-F238E27FC236}">
                <a16:creationId xmlns:a16="http://schemas.microsoft.com/office/drawing/2014/main" id="{F8A37194-C074-47E6-AE02-0A616A65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14925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0.0082 &gt; </a:t>
            </a:r>
            <a:r>
              <a:rPr lang="en" altLang="es-ES" sz="2200">
                <a:solidFill>
                  <a:srgbClr val="FF0000"/>
                </a:solidFill>
              </a:rPr>
              <a:t>0.0027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3813" name="Text Box 18">
            <a:extLst>
              <a:ext uri="{FF2B5EF4-FFF2-40B4-BE49-F238E27FC236}">
                <a16:creationId xmlns:a16="http://schemas.microsoft.com/office/drawing/2014/main" id="{2B8FD6AD-0174-440E-AAEA-BA2BE3B3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5475288"/>
            <a:ext cx="4608512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At 99.73% confidence we have </a:t>
            </a:r>
            <a:r>
              <a:rPr lang="en" altLang="es-ES" sz="2200" b="1" dirty="0">
                <a:solidFill>
                  <a:schemeClr val="tx1"/>
                </a:solidFill>
              </a:rPr>
              <a:t>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814" name="AutoShape 26">
            <a:extLst>
              <a:ext uri="{FF2B5EF4-FFF2-40B4-BE49-F238E27FC236}">
                <a16:creationId xmlns:a16="http://schemas.microsoft.com/office/drawing/2014/main" id="{D737460D-A44D-4A60-8B53-5762A445403D}"/>
              </a:ext>
            </a:extLst>
          </p:cNvPr>
          <p:cNvSpPr>
            <a:spLocks/>
          </p:cNvSpPr>
          <p:nvPr/>
        </p:nvSpPr>
        <p:spPr bwMode="auto">
          <a:xfrm>
            <a:off x="3562350" y="222250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3815" name="Text Box 3">
            <a:extLst>
              <a:ext uri="{FF2B5EF4-FFF2-40B4-BE49-F238E27FC236}">
                <a16:creationId xmlns:a16="http://schemas.microsoft.com/office/drawing/2014/main" id="{D6A5A0E9-B2AF-410B-A7B5-D8994916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pic>
        <p:nvPicPr>
          <p:cNvPr id="33816" name="Picture 27">
            <a:extLst>
              <a:ext uri="{FF2B5EF4-FFF2-40B4-BE49-F238E27FC236}">
                <a16:creationId xmlns:a16="http://schemas.microsoft.com/office/drawing/2014/main" id="{2BFFD664-E985-429C-A8BA-8B2E4F96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16573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1">
            <a:extLst>
              <a:ext uri="{FF2B5EF4-FFF2-40B4-BE49-F238E27FC236}">
                <a16:creationId xmlns:a16="http://schemas.microsoft.com/office/drawing/2014/main" id="{A8372AAD-1314-4879-B0C5-17D8BC5C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78BA105B-16DC-4A01-84A2-D76D6AF6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89646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FF0000"/>
                </a:solidFill>
                <a:cs typeface="Arial" panose="020B0604020202020204" pitchFamily="34" charset="0"/>
              </a:rPr>
              <a:t>Example 3: </a:t>
            </a: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In a service satisfaction survey, 350 customers were consulted, of which 224 stated that they were satisfied (and the others not).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000">
                <a:solidFill>
                  <a:srgbClr val="000099"/>
                </a:solidFill>
                <a:cs typeface="Arial" panose="020B0604020202020204" pitchFamily="34" charset="0"/>
              </a:rPr>
              <a:t>We want to test whether the proportion of satisfied customers is 0.59 (i.e. 59%), with confidence levels of 95% and 99%.</a:t>
            </a:r>
          </a:p>
        </p:txBody>
      </p:sp>
      <p:sp>
        <p:nvSpPr>
          <p:cNvPr id="34819" name="Text Box 17">
            <a:extLst>
              <a:ext uri="{FF2B5EF4-FFF2-40B4-BE49-F238E27FC236}">
                <a16:creationId xmlns:a16="http://schemas.microsoft.com/office/drawing/2014/main" id="{2EED9AC2-977A-42C1-9BEC-31E0699B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684463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i="1" dirty="0">
                <a:solidFill>
                  <a:schemeClr val="tx1"/>
                </a:solidFill>
              </a:rPr>
              <a:t>p</a:t>
            </a:r>
            <a:r>
              <a:rPr lang="en" altLang="es-ES" sz="2400" i="1" baseline="-25000" dirty="0">
                <a:solidFill>
                  <a:schemeClr val="tx1"/>
                </a:solidFill>
              </a:rPr>
              <a:t>0</a:t>
            </a:r>
            <a:r>
              <a:rPr lang="en" altLang="es-ES" sz="2400" i="1" dirty="0">
                <a:solidFill>
                  <a:schemeClr val="tx1"/>
                </a:solidFill>
              </a:rPr>
              <a:t> </a:t>
            </a:r>
            <a:r>
              <a:rPr lang="en" altLang="es-ES" sz="2400" dirty="0">
                <a:solidFill>
                  <a:schemeClr val="tx1"/>
                </a:solidFill>
              </a:rPr>
              <a:t>= 224 / 350 =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0.64</a:t>
            </a:r>
          </a:p>
        </p:txBody>
      </p:sp>
      <p:sp>
        <p:nvSpPr>
          <p:cNvPr id="34820" name="Text Box 26">
            <a:extLst>
              <a:ext uri="{FF2B5EF4-FFF2-40B4-BE49-F238E27FC236}">
                <a16:creationId xmlns:a16="http://schemas.microsoft.com/office/drawing/2014/main" id="{4EB8A974-42FC-45DA-897B-3EAFEB27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4822" name="Object 13">
            <a:extLst>
              <a:ext uri="{FF2B5EF4-FFF2-40B4-BE49-F238E27FC236}">
                <a16:creationId xmlns:a16="http://schemas.microsoft.com/office/drawing/2014/main" id="{8D35C70F-624F-4DFD-8955-BFD15400D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3284538"/>
          <a:ext cx="28082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Equation" r:id="rId4" imgW="1574800" imgH="622300" progId="Equation.DSMT4">
                  <p:embed/>
                </p:oleObj>
              </mc:Choice>
              <mc:Fallback>
                <p:oleObj name="Equation" r:id="rId4" imgW="1574800" imgH="622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284538"/>
                        <a:ext cx="2808287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21">
            <a:extLst>
              <a:ext uri="{FF2B5EF4-FFF2-40B4-BE49-F238E27FC236}">
                <a16:creationId xmlns:a16="http://schemas.microsoft.com/office/drawing/2014/main" id="{975BE070-D08E-47EC-A6BA-74D38C3E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3500438"/>
            <a:ext cx="225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dirty="0" err="1">
                <a:solidFill>
                  <a:srgbClr val="FF0000"/>
                </a:solidFill>
              </a:rPr>
              <a:t>Two-sided</a:t>
            </a:r>
            <a:r>
              <a:rPr lang="es-ES" altLang="es-ES" sz="2400" dirty="0">
                <a:solidFill>
                  <a:srgbClr val="FF0000"/>
                </a:solidFill>
              </a:rPr>
              <a:t> 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4824" name="Text Box 5">
            <a:extLst>
              <a:ext uri="{FF2B5EF4-FFF2-40B4-BE49-F238E27FC236}">
                <a16:creationId xmlns:a16="http://schemas.microsoft.com/office/drawing/2014/main" id="{1CBBA193-B48E-4F84-998A-9B12109EC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3684588"/>
            <a:ext cx="20161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p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0.59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p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0.59</a:t>
            </a:r>
          </a:p>
        </p:txBody>
      </p:sp>
      <p:sp>
        <p:nvSpPr>
          <p:cNvPr id="34825" name="AutoShape 23">
            <a:extLst>
              <a:ext uri="{FF2B5EF4-FFF2-40B4-BE49-F238E27FC236}">
                <a16:creationId xmlns:a16="http://schemas.microsoft.com/office/drawing/2014/main" id="{3E8328F5-427E-4F59-98D8-C85E55CA797C}"/>
              </a:ext>
            </a:extLst>
          </p:cNvPr>
          <p:cNvSpPr>
            <a:spLocks/>
          </p:cNvSpPr>
          <p:nvPr/>
        </p:nvSpPr>
        <p:spPr bwMode="auto">
          <a:xfrm>
            <a:off x="3151188" y="3613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34826" name="Object 2">
            <a:extLst>
              <a:ext uri="{FF2B5EF4-FFF2-40B4-BE49-F238E27FC236}">
                <a16:creationId xmlns:a16="http://schemas.microsoft.com/office/drawing/2014/main" id="{B23DD63C-2CFF-4593-A679-E3D5B014F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4797425"/>
          <a:ext cx="35941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" name="Ecuación" r:id="rId6" imgW="1803400" imgH="622300" progId="Equation.3">
                  <p:embed/>
                </p:oleObj>
              </mc:Choice>
              <mc:Fallback>
                <p:oleObj name="Ecuación" r:id="rId6" imgW="18034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797425"/>
                        <a:ext cx="35941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8">
            <a:extLst>
              <a:ext uri="{FF2B5EF4-FFF2-40B4-BE49-F238E27FC236}">
                <a16:creationId xmlns:a16="http://schemas.microsoft.com/office/drawing/2014/main" id="{04CDF208-9B34-4FCC-B955-499032A3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870200"/>
            <a:ext cx="20335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The statistic is :</a:t>
            </a:r>
          </a:p>
        </p:txBody>
      </p:sp>
      <p:sp>
        <p:nvSpPr>
          <p:cNvPr id="34828" name="Text Box 3">
            <a:extLst>
              <a:ext uri="{FF2B5EF4-FFF2-40B4-BE49-F238E27FC236}">
                <a16:creationId xmlns:a16="http://schemas.microsoft.com/office/drawing/2014/main" id="{EEF1ED8B-FD9C-4D28-AAE4-457DDC0A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E2B31BC-4A44-49A9-A457-75293FBD3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7">
            <a:extLst>
              <a:ext uri="{FF2B5EF4-FFF2-40B4-BE49-F238E27FC236}">
                <a16:creationId xmlns:a16="http://schemas.microsoft.com/office/drawing/2014/main" id="{9B5AFE68-9DD0-4CD3-AB56-D90B1CA2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41438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i="1" dirty="0">
                <a:solidFill>
                  <a:schemeClr val="tx1"/>
                </a:solidFill>
              </a:rPr>
              <a:t>p</a:t>
            </a:r>
            <a:r>
              <a:rPr lang="en" altLang="es-ES" sz="2400" i="1" baseline="-25000" dirty="0">
                <a:solidFill>
                  <a:schemeClr val="tx1"/>
                </a:solidFill>
              </a:rPr>
              <a:t>0</a:t>
            </a:r>
            <a:r>
              <a:rPr lang="en" altLang="es-ES" sz="2400" i="1" dirty="0">
                <a:solidFill>
                  <a:schemeClr val="tx1"/>
                </a:solidFill>
              </a:rPr>
              <a:t> </a:t>
            </a:r>
            <a:r>
              <a:rPr lang="en" altLang="es-ES" sz="2400" dirty="0">
                <a:solidFill>
                  <a:schemeClr val="tx1"/>
                </a:solidFill>
              </a:rPr>
              <a:t>= 224 / 350 =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0.64</a:t>
            </a:r>
          </a:p>
        </p:txBody>
      </p:sp>
      <p:sp>
        <p:nvSpPr>
          <p:cNvPr id="35843" name="Text Box 26">
            <a:extLst>
              <a:ext uri="{FF2B5EF4-FFF2-40B4-BE49-F238E27FC236}">
                <a16:creationId xmlns:a16="http://schemas.microsoft.com/office/drawing/2014/main" id="{51442B49-8876-4D59-8D38-923C06B3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6525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5845" name="Text Box 8">
            <a:extLst>
              <a:ext uri="{FF2B5EF4-FFF2-40B4-BE49-F238E27FC236}">
                <a16:creationId xmlns:a16="http://schemas.microsoft.com/office/drawing/2014/main" id="{7D8D0CD4-F59C-4163-A868-204ABD4D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03413"/>
            <a:ext cx="225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dirty="0" err="1">
                <a:solidFill>
                  <a:srgbClr val="FF0000"/>
                </a:solidFill>
              </a:rPr>
              <a:t>Two-sided</a:t>
            </a:r>
            <a:r>
              <a:rPr lang="es-ES" altLang="es-ES" sz="2400" dirty="0">
                <a:solidFill>
                  <a:srgbClr val="FF0000"/>
                </a:solidFill>
              </a:rPr>
              <a:t> 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59DA14D4-0014-4969-8250-98C1C370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28825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p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0.59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</a:rPr>
              <a:t>p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0.59</a:t>
            </a:r>
          </a:p>
        </p:txBody>
      </p:sp>
      <p:graphicFrame>
        <p:nvGraphicFramePr>
          <p:cNvPr id="35847" name="Object 2">
            <a:extLst>
              <a:ext uri="{FF2B5EF4-FFF2-40B4-BE49-F238E27FC236}">
                <a16:creationId xmlns:a16="http://schemas.microsoft.com/office/drawing/2014/main" id="{D44F150A-C0E1-44D0-B220-C247C9116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341438"/>
          <a:ext cx="35941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cuación" r:id="rId4" imgW="1803400" imgH="622300" progId="Equation.3">
                  <p:embed/>
                </p:oleObj>
              </mc:Choice>
              <mc:Fallback>
                <p:oleObj name="Ecuación" r:id="rId4" imgW="18034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341438"/>
                        <a:ext cx="359410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18">
            <a:extLst>
              <a:ext uri="{FF2B5EF4-FFF2-40B4-BE49-F238E27FC236}">
                <a16:creationId xmlns:a16="http://schemas.microsoft.com/office/drawing/2014/main" id="{C4F7CDAE-A1BA-4748-838D-6BB900EF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2997200"/>
            <a:ext cx="33131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1800">
                <a:solidFill>
                  <a:schemeClr val="tx1"/>
                </a:solidFill>
              </a:rPr>
              <a:t>With the Normal app:</a:t>
            </a:r>
          </a:p>
        </p:txBody>
      </p:sp>
      <p:sp>
        <p:nvSpPr>
          <p:cNvPr id="35849" name="Text Box 18">
            <a:extLst>
              <a:ext uri="{FF2B5EF4-FFF2-40B4-BE49-F238E27FC236}">
                <a16:creationId xmlns:a16="http://schemas.microsoft.com/office/drawing/2014/main" id="{D2030EFC-B8C0-43F5-857B-7A78BF3E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644900"/>
            <a:ext cx="4248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0.05718 &gt; </a:t>
            </a:r>
            <a:r>
              <a:rPr lang="en" altLang="es-ES" sz="2200">
                <a:solidFill>
                  <a:srgbClr val="006600"/>
                </a:solidFill>
              </a:rPr>
              <a:t>0.05 </a:t>
            </a:r>
            <a:r>
              <a:rPr lang="en" altLang="es-ES" sz="2200">
                <a:solidFill>
                  <a:schemeClr val="tx1"/>
                </a:solidFill>
              </a:rPr>
              <a:t>&gt; </a:t>
            </a:r>
            <a:r>
              <a:rPr lang="en" altLang="es-ES" sz="2200">
                <a:solidFill>
                  <a:srgbClr val="FF0000"/>
                </a:solidFill>
              </a:rPr>
              <a:t>0.01</a:t>
            </a:r>
          </a:p>
        </p:txBody>
      </p:sp>
      <p:sp>
        <p:nvSpPr>
          <p:cNvPr id="35850" name="Text Box 18">
            <a:extLst>
              <a:ext uri="{FF2B5EF4-FFF2-40B4-BE49-F238E27FC236}">
                <a16:creationId xmlns:a16="http://schemas.microsoft.com/office/drawing/2014/main" id="{0812FA51-E2A4-4F09-BCCF-0E22C94A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4" y="4340225"/>
            <a:ext cx="399777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for the 95% confidence level and, therefore, neither for the 99%</a:t>
            </a:r>
          </a:p>
        </p:txBody>
      </p:sp>
      <p:pic>
        <p:nvPicPr>
          <p:cNvPr id="35851" name="Picture 16" descr="Capturan3">
            <a:extLst>
              <a:ext uri="{FF2B5EF4-FFF2-40B4-BE49-F238E27FC236}">
                <a16:creationId xmlns:a16="http://schemas.microsoft.com/office/drawing/2014/main" id="{CA8E06B1-4829-4AA2-80EA-6E0AEF1A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0"/>
            <a:ext cx="4716463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AutoShape 15">
            <a:extLst>
              <a:ext uri="{FF2B5EF4-FFF2-40B4-BE49-F238E27FC236}">
                <a16:creationId xmlns:a16="http://schemas.microsoft.com/office/drawing/2014/main" id="{5EEB5588-5B80-45CF-B00A-CCC1B0D1A65B}"/>
              </a:ext>
            </a:extLst>
          </p:cNvPr>
          <p:cNvSpPr>
            <a:spLocks/>
          </p:cNvSpPr>
          <p:nvPr/>
        </p:nvSpPr>
        <p:spPr bwMode="auto">
          <a:xfrm>
            <a:off x="3275013" y="1989138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5853" name="Text Box 3">
            <a:extLst>
              <a:ext uri="{FF2B5EF4-FFF2-40B4-BE49-F238E27FC236}">
                <a16:creationId xmlns:a16="http://schemas.microsoft.com/office/drawing/2014/main" id="{B18B0E63-E4CD-40DB-A84D-82867741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70E9D0B6-6E57-45F5-9B0A-7A342290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7">
            <a:extLst>
              <a:ext uri="{FF2B5EF4-FFF2-40B4-BE49-F238E27FC236}">
                <a16:creationId xmlns:a16="http://schemas.microsoft.com/office/drawing/2014/main" id="{3354B84D-DB38-4A38-8245-92E154D5A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41438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i="1" dirty="0">
                <a:solidFill>
                  <a:schemeClr val="tx1"/>
                </a:solidFill>
              </a:rPr>
              <a:t>p</a:t>
            </a:r>
            <a:r>
              <a:rPr lang="en" altLang="es-ES" sz="2400" i="1" baseline="-25000" dirty="0">
                <a:solidFill>
                  <a:schemeClr val="tx1"/>
                </a:solidFill>
              </a:rPr>
              <a:t>0</a:t>
            </a:r>
            <a:r>
              <a:rPr lang="en" altLang="es-ES" sz="2400" dirty="0">
                <a:solidFill>
                  <a:schemeClr val="tx1"/>
                </a:solidFill>
              </a:rPr>
              <a:t> = 224 / 350 =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0.64</a:t>
            </a:r>
          </a:p>
        </p:txBody>
      </p:sp>
      <p:sp>
        <p:nvSpPr>
          <p:cNvPr id="36867" name="Text Box 26">
            <a:extLst>
              <a:ext uri="{FF2B5EF4-FFF2-40B4-BE49-F238E27FC236}">
                <a16:creationId xmlns:a16="http://schemas.microsoft.com/office/drawing/2014/main" id="{6D3E3FA5-3474-4D92-AAEF-3F72658F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6525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E363A4C4-7F95-4355-B246-E4615895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227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One-sided </a:t>
            </a:r>
            <a:r>
              <a:rPr lang="es-ES" altLang="es-ES" sz="2400" dirty="0">
                <a:solidFill>
                  <a:srgbClr val="FF0000"/>
                </a:solidFill>
              </a:rPr>
              <a:t>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B05F36CF-BFFB-4F0C-B40B-C519AE20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60575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p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0.59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: </a:t>
            </a:r>
            <a:r>
              <a:rPr lang="en" altLang="es-ES" sz="2400" i="1" dirty="0">
                <a:solidFill>
                  <a:srgbClr val="000099"/>
                </a:solidFill>
              </a:rPr>
              <a:t>p </a:t>
            </a:r>
            <a:r>
              <a:rPr lang="en" altLang="es-ES" sz="2400" dirty="0">
                <a:solidFill>
                  <a:srgbClr val="000099"/>
                </a:solidFill>
              </a:rPr>
              <a:t>&gt;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0.59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​</a:t>
            </a:r>
          </a:p>
        </p:txBody>
      </p:sp>
      <p:graphicFrame>
        <p:nvGraphicFramePr>
          <p:cNvPr id="36870" name="Object 2">
            <a:extLst>
              <a:ext uri="{FF2B5EF4-FFF2-40B4-BE49-F238E27FC236}">
                <a16:creationId xmlns:a16="http://schemas.microsoft.com/office/drawing/2014/main" id="{4FC2DFF9-459A-4ADB-8626-D43813DAA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341438"/>
          <a:ext cx="35941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cuación" r:id="rId4" imgW="1803400" imgH="622300" progId="Equation.3">
                  <p:embed/>
                </p:oleObj>
              </mc:Choice>
              <mc:Fallback>
                <p:oleObj name="Ecuación" r:id="rId4" imgW="18034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341438"/>
                        <a:ext cx="359410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18">
            <a:extLst>
              <a:ext uri="{FF2B5EF4-FFF2-40B4-BE49-F238E27FC236}">
                <a16:creationId xmlns:a16="http://schemas.microsoft.com/office/drawing/2014/main" id="{D9946D25-B19A-4738-A479-C68526D66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08275"/>
            <a:ext cx="33131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1800">
                <a:solidFill>
                  <a:schemeClr val="tx1"/>
                </a:solidFill>
              </a:rPr>
              <a:t>With the Normal app:</a:t>
            </a:r>
          </a:p>
        </p:txBody>
      </p:sp>
      <p:pic>
        <p:nvPicPr>
          <p:cNvPr id="36872" name="Picture 14" descr="Capturan4">
            <a:extLst>
              <a:ext uri="{FF2B5EF4-FFF2-40B4-BE49-F238E27FC236}">
                <a16:creationId xmlns:a16="http://schemas.microsoft.com/office/drawing/2014/main" id="{7D34C493-F4C3-4B47-BCF8-DB50D59F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32138"/>
            <a:ext cx="460851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8">
            <a:extLst>
              <a:ext uri="{FF2B5EF4-FFF2-40B4-BE49-F238E27FC236}">
                <a16:creationId xmlns:a16="http://schemas.microsoft.com/office/drawing/2014/main" id="{3EB703F9-5303-4A4B-B75A-AFC3A6C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883025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0.02 859 &lt; </a:t>
            </a:r>
            <a:r>
              <a:rPr lang="en" altLang="es-ES" sz="2200">
                <a:solidFill>
                  <a:srgbClr val="006600"/>
                </a:solidFill>
              </a:rPr>
              <a:t>0.05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6874" name="Text Box 18">
            <a:extLst>
              <a:ext uri="{FF2B5EF4-FFF2-40B4-BE49-F238E27FC236}">
                <a16:creationId xmlns:a16="http://schemas.microsoft.com/office/drawing/2014/main" id="{8DC5C68A-0B42-4A25-B092-F23B2DB33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243388"/>
            <a:ext cx="4500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at 95 % confidence.</a:t>
            </a:r>
          </a:p>
        </p:txBody>
      </p:sp>
      <p:sp>
        <p:nvSpPr>
          <p:cNvPr id="36875" name="Text Box 18">
            <a:extLst>
              <a:ext uri="{FF2B5EF4-FFF2-40B4-BE49-F238E27FC236}">
                <a16:creationId xmlns:a16="http://schemas.microsoft.com/office/drawing/2014/main" id="{54276534-0344-4B66-8521-A7E0103E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098800"/>
            <a:ext cx="439261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" altLang="es-ES" sz="1800" dirty="0">
                <a:solidFill>
                  <a:schemeClr val="tx1"/>
                </a:solidFill>
              </a:rPr>
              <a:t>We observe that the p-value is half that in the </a:t>
            </a:r>
            <a:r>
              <a:rPr lang="es-ES" altLang="es-ES" sz="1800" dirty="0" err="1">
                <a:solidFill>
                  <a:schemeClr val="tx1"/>
                </a:solidFill>
              </a:rPr>
              <a:t>two-sided</a:t>
            </a:r>
            <a:r>
              <a:rPr lang="es-ES" altLang="es-ES" sz="1800" dirty="0">
                <a:solidFill>
                  <a:schemeClr val="tx1"/>
                </a:solidFill>
              </a:rPr>
              <a:t> test</a:t>
            </a:r>
            <a:r>
              <a:rPr lang="en" altLang="es-ES" sz="1800" dirty="0">
                <a:solidFill>
                  <a:schemeClr val="tx1"/>
                </a:solidFill>
              </a:rPr>
              <a:t>, therefore:</a:t>
            </a:r>
          </a:p>
        </p:txBody>
      </p:sp>
      <p:sp>
        <p:nvSpPr>
          <p:cNvPr id="36876" name="Text Box 18">
            <a:extLst>
              <a:ext uri="{FF2B5EF4-FFF2-40B4-BE49-F238E27FC236}">
                <a16:creationId xmlns:a16="http://schemas.microsoft.com/office/drawing/2014/main" id="{F28AF0CC-E7B3-4073-B4C8-D47F06ED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135563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p -value = 0.02 859 &gt; </a:t>
            </a:r>
            <a:r>
              <a:rPr lang="en" altLang="es-ES" sz="2200">
                <a:solidFill>
                  <a:srgbClr val="FF0000"/>
                </a:solidFill>
              </a:rPr>
              <a:t>0.01 </a:t>
            </a:r>
            <a:r>
              <a:rPr lang="en" altLang="es-ES" sz="2200">
                <a:solidFill>
                  <a:schemeClr val="tx1"/>
                </a:solidFill>
              </a:rPr>
              <a:t>= </a:t>
            </a:r>
            <a:r>
              <a:rPr lang="en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6877" name="Text Box 18">
            <a:extLst>
              <a:ext uri="{FF2B5EF4-FFF2-40B4-BE49-F238E27FC236}">
                <a16:creationId xmlns:a16="http://schemas.microsoft.com/office/drawing/2014/main" id="{E19055E7-4D63-4419-8036-CD4AC6A77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475288"/>
            <a:ext cx="4500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At 99% confidence we have </a:t>
            </a:r>
            <a:r>
              <a:rPr lang="en" altLang="es-ES" sz="2200" b="1" dirty="0">
                <a:solidFill>
                  <a:schemeClr val="tx1"/>
                </a:solidFill>
              </a:rPr>
              <a:t>no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878" name="AutoShape 18">
            <a:extLst>
              <a:ext uri="{FF2B5EF4-FFF2-40B4-BE49-F238E27FC236}">
                <a16:creationId xmlns:a16="http://schemas.microsoft.com/office/drawing/2014/main" id="{88D70BF5-639C-456D-B3B5-612129883DD3}"/>
              </a:ext>
            </a:extLst>
          </p:cNvPr>
          <p:cNvSpPr>
            <a:spLocks/>
          </p:cNvSpPr>
          <p:nvPr/>
        </p:nvSpPr>
        <p:spPr bwMode="auto">
          <a:xfrm>
            <a:off x="3275013" y="2060575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6879" name="Text Box 3">
            <a:extLst>
              <a:ext uri="{FF2B5EF4-FFF2-40B4-BE49-F238E27FC236}">
                <a16:creationId xmlns:a16="http://schemas.microsoft.com/office/drawing/2014/main" id="{CC53D2EC-50B5-4A3A-A588-F4308684C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μ </a:t>
            </a:r>
            <a:r>
              <a:rPr lang="en" altLang="es-ES" b="1" dirty="0">
                <a:cs typeface="Arial" panose="020B0604020202020204" pitchFamily="34" charset="0"/>
              </a:rPr>
              <a:t>and </a:t>
            </a:r>
            <a:r>
              <a:rPr lang="en" altLang="es-ES" b="1" i="1" dirty="0">
                <a:cs typeface="Arial" panose="020B0604020202020204" pitchFamily="34" charset="0"/>
              </a:rPr>
              <a:t>p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A6E18236-5B8A-48EA-AAC5-5F5A964C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/>
              <a:t>σ</a:t>
            </a:r>
            <a:endParaRPr lang="el-GR" altLang="es-ES" b="1" i="1" dirty="0">
              <a:cs typeface="Arial" panose="020B0604020202020204" pitchFamily="34" charset="0"/>
            </a:endParaRPr>
          </a:p>
        </p:txBody>
      </p:sp>
      <p:sp>
        <p:nvSpPr>
          <p:cNvPr id="37891" name="Text Box 17">
            <a:extLst>
              <a:ext uri="{FF2B5EF4-FFF2-40B4-BE49-F238E27FC236}">
                <a16:creationId xmlns:a16="http://schemas.microsoft.com/office/drawing/2014/main" id="{B77E0AB7-1D21-49E9-A0F7-87ADC0DF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730375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80391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91440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6012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00584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05156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Prerequisite:</a:t>
            </a:r>
            <a:r>
              <a:rPr lang="en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X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is Normal or n &gt;&gt; 30 (to be able to apply the TCL)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Objective: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fixed </a:t>
            </a:r>
            <a:r>
              <a:rPr lang="en" altLang="es-ES" sz="1800" i="1" dirty="0">
                <a:solidFill>
                  <a:srgbClr val="FF0000"/>
                </a:solidFill>
                <a:cs typeface="Arial" panose="020B0604020202020204" pitchFamily="34" charset="0"/>
              </a:rPr>
              <a:t>α </a:t>
            </a:r>
            <a:r>
              <a:rPr lang="en" altLang="es-ES" sz="1800" dirty="0">
                <a:solidFill>
                  <a:srgbClr val="000099"/>
                </a:solidFill>
                <a:cs typeface="Arial" panose="020B0604020202020204" pitchFamily="34" charset="0"/>
              </a:rPr>
              <a:t>(significance level)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, it is a question of making a </a:t>
            </a:r>
            <a:r>
              <a:rPr lang="es-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test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(</a:t>
            </a:r>
            <a:r>
              <a:rPr lang="es-ES" altLang="es-ES" sz="1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two-sided</a:t>
            </a:r>
            <a:r>
              <a:rPr lang="es-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s-ES" altLang="es-ES" sz="1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or</a:t>
            </a:r>
            <a:r>
              <a:rPr lang="es-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s-ES" altLang="es-ES" sz="1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one-sided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) with </a:t>
            </a:r>
            <a:r>
              <a:rPr lang="en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" altLang="es-ES" sz="1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 </a:t>
            </a:r>
            <a:r>
              <a:rPr lang="en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" altLang="es-ES" sz="1800" i="1" dirty="0">
                <a:solidFill>
                  <a:schemeClr val="tx1"/>
                </a:solidFill>
                <a:cs typeface="Arial" panose="020B0604020202020204" pitchFamily="34" charset="0"/>
              </a:rPr>
              <a:t>σ </a:t>
            </a:r>
            <a:r>
              <a:rPr lang="en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" altLang="es-ES" sz="1800" i="1" dirty="0">
                <a:solidFill>
                  <a:schemeClr val="tx1"/>
                </a:solidFill>
                <a:cs typeface="Arial" panose="020B0604020202020204" pitchFamily="34" charset="0"/>
              </a:rPr>
              <a:t>σ </a:t>
            </a:r>
            <a:r>
              <a:rPr lang="en" altLang="es-ES" sz="1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n" altLang="es-ES" sz="1800" dirty="0">
                <a:solidFill>
                  <a:srgbClr val="000099"/>
                </a:solidFill>
                <a:cs typeface="Arial" panose="020B0604020202020204" pitchFamily="34" charset="0"/>
              </a:rPr>
              <a:t>(on the population standard deviation)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Resolution methodology: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Calculate the corresponding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contrast statistic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endParaRPr lang="es-ES" altLang="es-ES" sz="1600" i="1" dirty="0">
              <a:solidFill>
                <a:srgbClr val="0066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altLang="es-ES" sz="1800" i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Calculate the </a:t>
            </a:r>
            <a:r>
              <a:rPr lang="en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p-value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i.e.: the probability that, </a:t>
            </a:r>
            <a:r>
              <a:rPr lang="es-ES" altLang="es-ES" sz="1600" dirty="0" err="1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under</a:t>
            </a:r>
            <a:r>
              <a:rPr lang="es-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being true, a contrast statistic as “extreme” as the one obtained can be given: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s-ES" altLang="es-ES" sz="1600" dirty="0" err="1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one-sided</a:t>
            </a:r>
            <a:r>
              <a:rPr lang="es-ES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test</a:t>
            </a:r>
            <a:r>
              <a:rPr lang="en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(1 tail) on the right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s-ES" altLang="es-ES" sz="1600" dirty="0" err="1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one-sided</a:t>
            </a:r>
            <a:r>
              <a:rPr lang="es-ES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test</a:t>
            </a:r>
            <a:r>
              <a:rPr lang="en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(1 tail) on the left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	</a:t>
            </a:r>
            <a:r>
              <a:rPr lang="en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two-sided </a:t>
            </a:r>
            <a:r>
              <a:rPr lang="es-ES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test </a:t>
            </a:r>
            <a:r>
              <a:rPr lang="en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(2 tail</a:t>
            </a:r>
            <a:r>
              <a:rPr lang="es-ES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ca-ES" altLang="es-ES" sz="1600" dirty="0">
              <a:solidFill>
                <a:srgbClr val="00009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Apply the “decision rule”: </a:t>
            </a:r>
            <a:r>
              <a:rPr lang="en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reject H </a:t>
            </a:r>
            <a:r>
              <a:rPr lang="en" altLang="es-ES" sz="1600" baseline="-25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n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↔ p-value &lt; </a:t>
            </a:r>
            <a:r>
              <a:rPr lang="en" altLang="es-ES" sz="1600" i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endParaRPr lang="es-ES" altLang="es-ES" sz="1600" i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Conclude whether, at the prefixed significance level </a:t>
            </a:r>
            <a:r>
              <a:rPr lang="en" altLang="es-ES" sz="1600" i="1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there are reasonable indications to reject H</a:t>
            </a:r>
            <a:r>
              <a:rPr lang="en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or if, on the contrary, the data do not provide significant evidence against H </a:t>
            </a:r>
            <a:r>
              <a:rPr lang="en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ca-ES" altLang="es-ES" sz="1200" baseline="-25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7892" name="Object 19">
            <a:extLst>
              <a:ext uri="{FF2B5EF4-FFF2-40B4-BE49-F238E27FC236}">
                <a16:creationId xmlns:a16="http://schemas.microsoft.com/office/drawing/2014/main" id="{90612F34-A9C8-4C5E-9D6F-85766B4E8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2849563"/>
          <a:ext cx="20208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8" name="Equation" r:id="rId4" imgW="1485900" imgH="431800" progId="Equation.DSMT4">
                  <p:embed/>
                </p:oleObj>
              </mc:Choice>
              <mc:Fallback>
                <p:oleObj name="Equation" r:id="rId4" imgW="14859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2849563"/>
                        <a:ext cx="20208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AutoShape 20">
            <a:extLst>
              <a:ext uri="{FF2B5EF4-FFF2-40B4-BE49-F238E27FC236}">
                <a16:creationId xmlns:a16="http://schemas.microsoft.com/office/drawing/2014/main" id="{F612E3B1-0B55-420B-B5F2-5DC053C2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4" y="3933056"/>
            <a:ext cx="1117600" cy="179863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A “large” p-value should be understood as “it is plausible that H</a:t>
            </a:r>
            <a:r>
              <a:rPr lang="en" altLang="es-ES" sz="10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is true” or, equivalently, “there are no statistical reasons to reject H</a:t>
            </a:r>
            <a:r>
              <a:rPr lang="en" altLang="es-ES" sz="1000" baseline="-25000" dirty="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37894" name="Object 21">
            <a:extLst>
              <a:ext uri="{FF2B5EF4-FFF2-40B4-BE49-F238E27FC236}">
                <a16:creationId xmlns:a16="http://schemas.microsoft.com/office/drawing/2014/main" id="{A7662A47-B04B-4616-9B66-9D223C2B61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4152900"/>
          <a:ext cx="2339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Equation" r:id="rId6" imgW="1600200" imgH="279400" progId="Equation.DSMT4">
                  <p:embed/>
                </p:oleObj>
              </mc:Choice>
              <mc:Fallback>
                <p:oleObj name="Equation" r:id="rId6" imgW="16002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152900"/>
                        <a:ext cx="2339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22">
            <a:extLst>
              <a:ext uri="{FF2B5EF4-FFF2-40B4-BE49-F238E27FC236}">
                <a16:creationId xmlns:a16="http://schemas.microsoft.com/office/drawing/2014/main" id="{4D4DD412-9560-4515-A879-2164CE5D7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565483"/>
              </p:ext>
            </p:extLst>
          </p:nvPr>
        </p:nvGraphicFramePr>
        <p:xfrm>
          <a:off x="4788024" y="4532313"/>
          <a:ext cx="2339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Equation" r:id="rId8" imgW="1600200" imgH="279400" progId="Equation.DSMT4">
                  <p:embed/>
                </p:oleObj>
              </mc:Choice>
              <mc:Fallback>
                <p:oleObj name="Equation" r:id="rId8" imgW="16002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532313"/>
                        <a:ext cx="2339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23">
            <a:extLst>
              <a:ext uri="{FF2B5EF4-FFF2-40B4-BE49-F238E27FC236}">
                <a16:creationId xmlns:a16="http://schemas.microsoft.com/office/drawing/2014/main" id="{2F75ACB8-510F-4907-903E-A665E61D4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4886325"/>
          <a:ext cx="4511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1" name="Equation" r:id="rId10" imgW="3086100" imgH="304800" progId="Equation.DSMT4">
                  <p:embed/>
                </p:oleObj>
              </mc:Choice>
              <mc:Fallback>
                <p:oleObj name="Equation" r:id="rId10" imgW="3086100" imgH="304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886325"/>
                        <a:ext cx="45116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>
            <a:extLst>
              <a:ext uri="{FF2B5EF4-FFF2-40B4-BE49-F238E27FC236}">
                <a16:creationId xmlns:a16="http://schemas.microsoft.com/office/drawing/2014/main" id="{C143E0BA-ED99-47EF-B269-1725F11C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5" descr="Capturachi2">
            <a:extLst>
              <a:ext uri="{FF2B5EF4-FFF2-40B4-BE49-F238E27FC236}">
                <a16:creationId xmlns:a16="http://schemas.microsoft.com/office/drawing/2014/main" id="{03FC2572-9E56-458A-B5DB-F2CA3590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9666"/>
          <a:stretch>
            <a:fillRect/>
          </a:stretch>
        </p:blipFill>
        <p:spPr bwMode="auto">
          <a:xfrm>
            <a:off x="4681538" y="3530600"/>
            <a:ext cx="442753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>
            <a:extLst>
              <a:ext uri="{FF2B5EF4-FFF2-40B4-BE49-F238E27FC236}">
                <a16:creationId xmlns:a16="http://schemas.microsoft.com/office/drawing/2014/main" id="{E04179F9-0369-40F9-9777-D2BB8132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Example 1 :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Sample data</a:t>
            </a:r>
            <a:r>
              <a:rPr lang="en" altLang="es-ES" dirty="0"/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of a Normal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124.8​  124.8 126.3​​​  122.4 122.6 123.9​  119.3 126.2​  127.2​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Contrast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1.5 with 95% and 99% confidence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C73D48E6-17F1-4A2B-B3E5-391B9F7CAC5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66963"/>
            <a:ext cx="9056518" cy="461665"/>
          </a:xfrm>
          <a:prstGeom prst="rect">
            <a:avLst/>
          </a:prstGeom>
          <a:blipFill rotWithShape="1">
            <a:blip r:embed="rId5"/>
            <a:stretch>
              <a:fillRect l="-1009" t="-9211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38918" name="Text Box 3">
            <a:extLst>
              <a:ext uri="{FF2B5EF4-FFF2-40B4-BE49-F238E27FC236}">
                <a16:creationId xmlns:a16="http://schemas.microsoft.com/office/drawing/2014/main" id="{685CE81C-1FC2-4007-A31D-F398009E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σ</a:t>
            </a:r>
            <a:endParaRPr lang="el-GR" altLang="es-ES" b="1" dirty="0">
              <a:cs typeface="Arial" panose="020B0604020202020204" pitchFamily="34" charset="0"/>
            </a:endParaRPr>
          </a:p>
        </p:txBody>
      </p:sp>
      <p:sp>
        <p:nvSpPr>
          <p:cNvPr id="38919" name="Text Box 18">
            <a:extLst>
              <a:ext uri="{FF2B5EF4-FFF2-40B4-BE49-F238E27FC236}">
                <a16:creationId xmlns:a16="http://schemas.microsoft.com/office/drawing/2014/main" id="{2E4A16B2-802B-45F7-AAD7-662873E17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2946400"/>
            <a:ext cx="4178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We use the contrast statistic :</a:t>
            </a:r>
          </a:p>
        </p:txBody>
      </p:sp>
      <p:graphicFrame>
        <p:nvGraphicFramePr>
          <p:cNvPr id="38920" name="Object 19">
            <a:extLst>
              <a:ext uri="{FF2B5EF4-FFF2-40B4-BE49-F238E27FC236}">
                <a16:creationId xmlns:a16="http://schemas.microsoft.com/office/drawing/2014/main" id="{23EE6FB7-4140-45EB-B90A-4B097F83C6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781300"/>
          <a:ext cx="2520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81300"/>
                        <a:ext cx="2520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0850295-D1DB-4844-AAD8-F48847A0EB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213100"/>
          <a:ext cx="30638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cuación" r:id="rId8" imgW="1536700" imgH="419100" progId="Equation.3">
                  <p:embed/>
                </p:oleObj>
              </mc:Choice>
              <mc:Fallback>
                <p:oleObj name="Ecuación" r:id="rId8" imgW="1536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30638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4" descr="Capturachi1">
            <a:extLst>
              <a:ext uri="{FF2B5EF4-FFF2-40B4-BE49-F238E27FC236}">
                <a16:creationId xmlns:a16="http://schemas.microsoft.com/office/drawing/2014/main" id="{44B4CB8F-6932-458A-9FB0-99F25EF7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149725"/>
            <a:ext cx="45370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9E2844F4-1587-4943-9232-F4F8407E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3E5D7AF7-99A8-4C72-90F9-18985DCC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σ</a:t>
            </a:r>
            <a:endParaRPr lang="el-GR" altLang="es-ES" b="1" dirty="0">
              <a:cs typeface="Arial" panose="020B0604020202020204" pitchFamily="34" charset="0"/>
            </a:endParaRPr>
          </a:p>
        </p:txBody>
      </p:sp>
      <p:sp>
        <p:nvSpPr>
          <p:cNvPr id="39940" name="Text Box 7">
            <a:extLst>
              <a:ext uri="{FF2B5EF4-FFF2-40B4-BE49-F238E27FC236}">
                <a16:creationId xmlns:a16="http://schemas.microsoft.com/office/drawing/2014/main" id="{54AE942E-197E-46A2-A480-EAA7AF991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41438"/>
            <a:ext cx="225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dirty="0" err="1">
                <a:solidFill>
                  <a:srgbClr val="FF0000"/>
                </a:solidFill>
              </a:rPr>
              <a:t>Two-sided</a:t>
            </a:r>
            <a:r>
              <a:rPr lang="es-ES" altLang="es-ES" sz="2400" dirty="0">
                <a:solidFill>
                  <a:srgbClr val="FF0000"/>
                </a:solidFill>
              </a:rPr>
              <a:t> 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87B8A441-24EE-41E5-AA25-1371B3440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66850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1.5</a:t>
            </a:r>
          </a:p>
        </p:txBody>
      </p:sp>
      <p:sp>
        <p:nvSpPr>
          <p:cNvPr id="39942" name="AutoShape 9">
            <a:extLst>
              <a:ext uri="{FF2B5EF4-FFF2-40B4-BE49-F238E27FC236}">
                <a16:creationId xmlns:a16="http://schemas.microsoft.com/office/drawing/2014/main" id="{C3E492FD-26EF-41D0-B567-5F44F6C40832}"/>
              </a:ext>
            </a:extLst>
          </p:cNvPr>
          <p:cNvSpPr>
            <a:spLocks/>
          </p:cNvSpPr>
          <p:nvPr/>
        </p:nvSpPr>
        <p:spPr bwMode="auto">
          <a:xfrm>
            <a:off x="3203575" y="1395413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9943" name="Text Box 18">
            <a:extLst>
              <a:ext uri="{FF2B5EF4-FFF2-40B4-BE49-F238E27FC236}">
                <a16:creationId xmlns:a16="http://schemas.microsoft.com/office/drawing/2014/main" id="{5D9C9025-8AC5-45CE-8CA8-27CEA778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12988"/>
            <a:ext cx="45354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p-value=2·min(0.00629, 0.99371)= =2·0.00629 = 0.01258 &lt; </a:t>
            </a:r>
            <a:r>
              <a:rPr lang="en" altLang="es-ES" sz="2200" dirty="0">
                <a:solidFill>
                  <a:srgbClr val="006600"/>
                </a:solidFill>
              </a:rPr>
              <a:t>0.05 </a:t>
            </a:r>
            <a:r>
              <a:rPr lang="en" altLang="es-ES" sz="2200" dirty="0">
                <a:solidFill>
                  <a:schemeClr val="tx1"/>
                </a:solidFill>
              </a:rPr>
              <a:t>= </a:t>
            </a:r>
            <a:r>
              <a:rPr lang="en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9944" name="Text Box 18">
            <a:extLst>
              <a:ext uri="{FF2B5EF4-FFF2-40B4-BE49-F238E27FC236}">
                <a16:creationId xmlns:a16="http://schemas.microsoft.com/office/drawing/2014/main" id="{211A2C85-6424-4D8E-AF99-7A62DF71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87725"/>
            <a:ext cx="4106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at 95% confidence.</a:t>
            </a:r>
          </a:p>
        </p:txBody>
      </p:sp>
      <p:pic>
        <p:nvPicPr>
          <p:cNvPr id="39945" name="Picture 13" descr="Capturachi2">
            <a:extLst>
              <a:ext uri="{FF2B5EF4-FFF2-40B4-BE49-F238E27FC236}">
                <a16:creationId xmlns:a16="http://schemas.microsoft.com/office/drawing/2014/main" id="{EB018EAE-358F-466B-B0E7-1F11A1CF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08275"/>
            <a:ext cx="46815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6" name="Object 2">
            <a:extLst>
              <a:ext uri="{FF2B5EF4-FFF2-40B4-BE49-F238E27FC236}">
                <a16:creationId xmlns:a16="http://schemas.microsoft.com/office/drawing/2014/main" id="{8AE5F6F6-8EB1-4982-AE0F-017FEDDF8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412875"/>
          <a:ext cx="30638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Ecuación" r:id="rId5" imgW="1536700" imgH="419100" progId="Equation.3">
                  <p:embed/>
                </p:oleObj>
              </mc:Choice>
              <mc:Fallback>
                <p:oleObj name="Ecuación" r:id="rId5" imgW="1536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412875"/>
                        <a:ext cx="30638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7" name="Text Box 18">
            <a:extLst>
              <a:ext uri="{FF2B5EF4-FFF2-40B4-BE49-F238E27FC236}">
                <a16:creationId xmlns:a16="http://schemas.microsoft.com/office/drawing/2014/main" id="{F1B17255-95F8-4DE6-9D3B-A1E47AEA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514850"/>
            <a:ext cx="3852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p-value = 0.01258 &gt; </a:t>
            </a:r>
            <a:r>
              <a:rPr lang="en" altLang="es-ES" sz="2200" dirty="0">
                <a:solidFill>
                  <a:srgbClr val="FF0000"/>
                </a:solidFill>
              </a:rPr>
              <a:t>0.0 1 </a:t>
            </a:r>
            <a:r>
              <a:rPr lang="en" altLang="es-ES" sz="2200" dirty="0">
                <a:solidFill>
                  <a:schemeClr val="tx1"/>
                </a:solidFill>
              </a:rPr>
              <a:t>= </a:t>
            </a:r>
            <a:r>
              <a:rPr lang="en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9948" name="Text Box 18">
            <a:extLst>
              <a:ext uri="{FF2B5EF4-FFF2-40B4-BE49-F238E27FC236}">
                <a16:creationId xmlns:a16="http://schemas.microsoft.com/office/drawing/2014/main" id="{A5D6954E-CD6A-4B20-8411-C83F54504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949825"/>
            <a:ext cx="40354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do not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at 99% confidence.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CBBF9C1-F959-4C16-AD1E-76E9B054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>
            <a:extLst>
              <a:ext uri="{FF2B5EF4-FFF2-40B4-BE49-F238E27FC236}">
                <a16:creationId xmlns:a16="http://schemas.microsoft.com/office/drawing/2014/main" id="{10BE00DD-2055-4BF0-A564-E1BD33EC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Hypothesis </a:t>
            </a:r>
            <a:r>
              <a:rPr lang="es-ES" altLang="es-ES" b="1" dirty="0"/>
              <a:t>test</a:t>
            </a:r>
            <a:r>
              <a:rPr lang="en" altLang="es-ES" b="1" dirty="0"/>
              <a:t> on </a:t>
            </a:r>
            <a:r>
              <a:rPr lang="en" altLang="es-ES" b="1" i="1" dirty="0">
                <a:cs typeface="Arial" panose="020B0604020202020204" pitchFamily="34" charset="0"/>
              </a:rPr>
              <a:t>σ</a:t>
            </a:r>
            <a:endParaRPr lang="el-GR" altLang="es-ES" b="1" dirty="0">
              <a:cs typeface="Arial" panose="020B0604020202020204" pitchFamily="34" charset="0"/>
            </a:endParaRP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1ABAE8A0-0623-439C-B662-C29FDF43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41438"/>
            <a:ext cx="227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 dirty="0">
                <a:solidFill>
                  <a:srgbClr val="FF0000"/>
                </a:solidFill>
              </a:rPr>
              <a:t>One-sided </a:t>
            </a:r>
            <a:r>
              <a:rPr lang="es-ES" altLang="es-ES" sz="2400" dirty="0">
                <a:solidFill>
                  <a:srgbClr val="FF0000"/>
                </a:solidFill>
              </a:rPr>
              <a:t>test</a:t>
            </a:r>
            <a:r>
              <a:rPr lang="en" altLang="es-ES" sz="2400" dirty="0">
                <a:solidFill>
                  <a:srgbClr val="FF0000"/>
                </a:solidFill>
              </a:rPr>
              <a:t>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id="{E241FA3C-A96D-43E5-AD43-8E83C802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66850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n" altLang="es-ES" sz="2400" dirty="0">
                <a:solidFill>
                  <a:srgbClr val="000099"/>
                </a:solidFill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&gt; 1.5</a:t>
            </a:r>
          </a:p>
        </p:txBody>
      </p:sp>
      <p:sp>
        <p:nvSpPr>
          <p:cNvPr id="40965" name="AutoShape 6">
            <a:extLst>
              <a:ext uri="{FF2B5EF4-FFF2-40B4-BE49-F238E27FC236}">
                <a16:creationId xmlns:a16="http://schemas.microsoft.com/office/drawing/2014/main" id="{5FA35206-C010-4503-A899-3915D482CDF2}"/>
              </a:ext>
            </a:extLst>
          </p:cNvPr>
          <p:cNvSpPr>
            <a:spLocks/>
          </p:cNvSpPr>
          <p:nvPr/>
        </p:nvSpPr>
        <p:spPr bwMode="auto">
          <a:xfrm>
            <a:off x="3203575" y="1395413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40966" name="Object 2">
            <a:extLst>
              <a:ext uri="{FF2B5EF4-FFF2-40B4-BE49-F238E27FC236}">
                <a16:creationId xmlns:a16="http://schemas.microsoft.com/office/drawing/2014/main" id="{063B46BE-4621-4319-BD17-CEDD9F700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412875"/>
          <a:ext cx="30638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cuación" r:id="rId4" imgW="1536700" imgH="419100" progId="Equation.3">
                  <p:embed/>
                </p:oleObj>
              </mc:Choice>
              <mc:Fallback>
                <p:oleObj name="Ecuación" r:id="rId4" imgW="1536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412875"/>
                        <a:ext cx="30638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7" name="Picture 13" descr="Capturachi2">
            <a:extLst>
              <a:ext uri="{FF2B5EF4-FFF2-40B4-BE49-F238E27FC236}">
                <a16:creationId xmlns:a16="http://schemas.microsoft.com/office/drawing/2014/main" id="{2C85D767-AF36-4F76-8CA2-D2DFF30C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08275"/>
            <a:ext cx="46815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8">
            <a:extLst>
              <a:ext uri="{FF2B5EF4-FFF2-40B4-BE49-F238E27FC236}">
                <a16:creationId xmlns:a16="http://schemas.microsoft.com/office/drawing/2014/main" id="{510807AB-43F0-482B-8B1B-1F2D72E4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2" y="3284538"/>
            <a:ext cx="42116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dirty="0">
                <a:solidFill>
                  <a:schemeClr val="tx1"/>
                </a:solidFill>
              </a:rPr>
              <a:t>p-value = 0.00629 &lt; </a:t>
            </a:r>
            <a:r>
              <a:rPr lang="en" altLang="es-ES" sz="2200" dirty="0">
                <a:solidFill>
                  <a:srgbClr val="FF0000"/>
                </a:solidFill>
              </a:rPr>
              <a:t>0.01 </a:t>
            </a:r>
            <a:r>
              <a:rPr lang="en" altLang="es-ES" sz="2200" dirty="0">
                <a:solidFill>
                  <a:schemeClr val="tx1"/>
                </a:solidFill>
              </a:rPr>
              <a:t>&lt; </a:t>
            </a:r>
            <a:r>
              <a:rPr lang="en" altLang="es-ES" sz="2200" dirty="0">
                <a:solidFill>
                  <a:srgbClr val="006600"/>
                </a:solidFill>
              </a:rPr>
              <a:t>0.05</a:t>
            </a:r>
          </a:p>
        </p:txBody>
      </p:sp>
      <p:sp>
        <p:nvSpPr>
          <p:cNvPr id="40969" name="Text Box 18">
            <a:extLst>
              <a:ext uri="{FF2B5EF4-FFF2-40B4-BE49-F238E27FC236}">
                <a16:creationId xmlns:a16="http://schemas.microsoft.com/office/drawing/2014/main" id="{A003ADBB-AA7B-4682-898B-DD6D4EF01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998913"/>
            <a:ext cx="37465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200" b="1" dirty="0">
                <a:solidFill>
                  <a:schemeClr val="tx1"/>
                </a:solidFill>
              </a:rPr>
              <a:t>We have evidence </a:t>
            </a:r>
            <a:r>
              <a:rPr lang="en" altLang="es-ES" sz="2200" dirty="0">
                <a:solidFill>
                  <a:schemeClr val="tx1"/>
                </a:solidFill>
              </a:rPr>
              <a:t>to reject H</a:t>
            </a:r>
            <a:r>
              <a:rPr lang="en" altLang="es-ES" sz="2200" baseline="-25000" dirty="0">
                <a:solidFill>
                  <a:schemeClr val="tx1"/>
                </a:solidFill>
              </a:rPr>
              <a:t>0 </a:t>
            </a:r>
            <a:r>
              <a:rPr lang="en" altLang="es-ES" sz="2200" dirty="0">
                <a:solidFill>
                  <a:schemeClr val="tx1"/>
                </a:solidFill>
              </a:rPr>
              <a:t>for 99% confidence and, therefore, also for 95 %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C06F06C2-F63F-45F0-BBB2-52A20ED0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Goodness of fit test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41987" name="Text Box 16">
            <a:extLst>
              <a:ext uri="{FF2B5EF4-FFF2-40B4-BE49-F238E27FC236}">
                <a16:creationId xmlns:a16="http://schemas.microsoft.com/office/drawing/2014/main" id="{B33B3E36-8552-4695-88FF-28CF8CDB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730375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80391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91440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6012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00584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05156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Objective:</a:t>
            </a:r>
            <a:r>
              <a:rPr lang="en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compare an empirical/observed distribution (O) with a theoretical/expected one (E) to </a:t>
            </a:r>
            <a:r>
              <a:rPr lang="en" altLang="es-E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see if O can be fitted by E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( </a:t>
            </a: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i.e.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, if the observed data can be assumed to follow the theoretical distribution)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Resolution methodology: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Given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k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frequencies associated with observed values,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group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those values or classes of the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 distribution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with low frequency (less than 5)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If necessary,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estimate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the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m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parameters of the distribution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from the data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Estimate the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frequencies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that would be obtained using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for the values or classes of the distribution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Group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the values or classes of the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 distribution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as done before for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Calculate the corresponding </a:t>
            </a:r>
            <a:r>
              <a:rPr lang="en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contrast statistic </a:t>
            </a:r>
            <a:r>
              <a:rPr lang="en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endParaRPr lang="es-ES" altLang="es-ES" sz="1800" i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Calculate the </a:t>
            </a:r>
            <a:r>
              <a:rPr lang="en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p-value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i.e.: the probability that, </a:t>
            </a:r>
            <a:r>
              <a:rPr lang="es-ES" altLang="es-ES" sz="1600" dirty="0" err="1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under</a:t>
            </a:r>
            <a:r>
              <a:rPr lang="es-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being true, a contrast statistic as “extreme” as the one obtained can be given: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Apply the “decision rule”: </a:t>
            </a:r>
            <a:r>
              <a:rPr lang="en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reject H </a:t>
            </a:r>
            <a:r>
              <a:rPr lang="en" altLang="es-ES" sz="1600" baseline="-25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n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↔ p-value &lt; </a:t>
            </a:r>
            <a:r>
              <a:rPr lang="en" altLang="es-ES" sz="1600" i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en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and conclude if, at the prefixed significance level </a:t>
            </a:r>
            <a:r>
              <a:rPr lang="en" altLang="es-ES" sz="1600" i="1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there are reasonable indications to reject H</a:t>
            </a:r>
            <a:r>
              <a:rPr lang="en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the two distributions (O and E) are equal (</a:t>
            </a:r>
            <a:r>
              <a:rPr lang="en" altLang="es-ES" sz="1600" i="1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i.e., </a:t>
            </a:r>
            <a:r>
              <a:rPr lang="en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 can be adjusted for E)</a:t>
            </a:r>
            <a:endParaRPr lang="ca-ES" altLang="es-ES" sz="1200" baseline="-25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1988" name="Object 18">
            <a:extLst>
              <a:ext uri="{FF2B5EF4-FFF2-40B4-BE49-F238E27FC236}">
                <a16:creationId xmlns:a16="http://schemas.microsoft.com/office/drawing/2014/main" id="{0F115BFD-84DB-4B7E-B621-B50CD8F680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5675" y="4264025"/>
          <a:ext cx="2349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2" name="Equation" r:id="rId4" imgW="1726451" imgH="495085" progId="Equation.DSMT4">
                  <p:embed/>
                </p:oleObj>
              </mc:Choice>
              <mc:Fallback>
                <p:oleObj name="Equation" r:id="rId4" imgW="1726451" imgH="49508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4264025"/>
                        <a:ext cx="23495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20">
            <a:extLst>
              <a:ext uri="{FF2B5EF4-FFF2-40B4-BE49-F238E27FC236}">
                <a16:creationId xmlns:a16="http://schemas.microsoft.com/office/drawing/2014/main" id="{D41F4864-4B8C-42BE-80B9-4F3D02F5E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233106"/>
              </p:ext>
            </p:extLst>
          </p:nvPr>
        </p:nvGraphicFramePr>
        <p:xfrm>
          <a:off x="6372200" y="5251673"/>
          <a:ext cx="25257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3" name="Equation" r:id="rId6" imgW="1727200" imgH="279400" progId="Equation.DSMT4">
                  <p:embed/>
                </p:oleObj>
              </mc:Choice>
              <mc:Fallback>
                <p:oleObj name="Equation" r:id="rId6" imgW="1727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251673"/>
                        <a:ext cx="25257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AutoShape 21">
            <a:extLst>
              <a:ext uri="{FF2B5EF4-FFF2-40B4-BE49-F238E27FC236}">
                <a16:creationId xmlns:a16="http://schemas.microsoft.com/office/drawing/2014/main" id="{D30B95D0-C58E-4238-B120-1B255A46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651375"/>
            <a:ext cx="3095625" cy="3048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200">
                <a:solidFill>
                  <a:schemeClr val="tx1"/>
                </a:solidFill>
              </a:rPr>
              <a:t>Chi-Square with k-1-m degrees of freedom</a:t>
            </a:r>
          </a:p>
        </p:txBody>
      </p:sp>
      <p:pic>
        <p:nvPicPr>
          <p:cNvPr id="41991" name="Picture 22">
            <a:extLst>
              <a:ext uri="{FF2B5EF4-FFF2-40B4-BE49-F238E27FC236}">
                <a16:creationId xmlns:a16="http://schemas.microsoft.com/office/drawing/2014/main" id="{7B2EE3FB-4DE0-402A-BDEF-8A597862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20891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AB9BBA89-B218-466E-9306-AE32F80D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Estimators of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</a:t>
            </a:r>
            <a:r>
              <a:rPr lang="en" altLang="es-ES" b="1" i="1">
                <a:cs typeface="Arial" panose="020B0604020202020204" pitchFamily="34" charset="0"/>
              </a:rPr>
              <a:t>σ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AC8B37CF-A072-43BA-B61C-34AC1235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95363"/>
            <a:ext cx="87852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An unbiased and consistent estimator of the population mean, </a:t>
            </a:r>
            <a:r>
              <a:rPr lang="en" altLang="es-ES" sz="2400" dirty="0">
                <a:solidFill>
                  <a:srgbClr val="000099"/>
                </a:solidFill>
              </a:rPr>
              <a:t>μ, is given by the </a:t>
            </a: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sample mean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Theorem</a:t>
            </a:r>
            <a:r>
              <a:rPr lang="en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(distribution of the sample mean):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</a:rPr>
              <a:t>An unbiased and consistent estimator of the population variance,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n" altLang="es-ES" sz="2400" baseline="30000" dirty="0">
                <a:solidFill>
                  <a:srgbClr val="000099"/>
                </a:solidFill>
                <a:cs typeface="Arial" panose="020B0604020202020204" pitchFamily="34" charset="0"/>
              </a:rPr>
              <a:t>2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, is given by the </a:t>
            </a: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corrected sample variance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, s</a:t>
            </a:r>
            <a:r>
              <a:rPr lang="en" altLang="es-ES" sz="2400" baseline="30000" dirty="0">
                <a:solidFill>
                  <a:srgbClr val="000099"/>
                </a:solidFill>
                <a:cs typeface="Arial" panose="020B0604020202020204" pitchFamily="34" charset="0"/>
              </a:rPr>
              <a:t>2</a:t>
            </a:r>
            <a:r>
              <a:rPr lang="en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n-1</a:t>
            </a:r>
            <a:endParaRPr lang="ca-ES" altLang="es-ES" sz="2000" dirty="0">
              <a:solidFill>
                <a:srgbClr val="000099"/>
              </a:solidFill>
            </a:endParaRPr>
          </a:p>
        </p:txBody>
      </p:sp>
      <p:graphicFrame>
        <p:nvGraphicFramePr>
          <p:cNvPr id="7172" name="Object 7">
            <a:extLst>
              <a:ext uri="{FF2B5EF4-FFF2-40B4-BE49-F238E27FC236}">
                <a16:creationId xmlns:a16="http://schemas.microsoft.com/office/drawing/2014/main" id="{311A9A77-BD59-416E-BEBE-69F0C7AB1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1438" y="1851025"/>
          <a:ext cx="1381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4" imgW="850531" imgH="393529" progId="Equation.DSMT4">
                  <p:embed/>
                </p:oleObj>
              </mc:Choice>
              <mc:Fallback>
                <p:oleObj name="Equation" r:id="rId4" imgW="850531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1851025"/>
                        <a:ext cx="13811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1">
            <a:extLst>
              <a:ext uri="{FF2B5EF4-FFF2-40B4-BE49-F238E27FC236}">
                <a16:creationId xmlns:a16="http://schemas.microsoft.com/office/drawing/2014/main" id="{CEA09760-637A-4B42-903B-97BAD69EF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429000"/>
          <a:ext cx="45783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6" imgW="2819400" imgH="889000" progId="Equation.DSMT4">
                  <p:embed/>
                </p:oleObj>
              </mc:Choice>
              <mc:Fallback>
                <p:oleObj name="Equation" r:id="rId6" imgW="2819400" imgH="889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45783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AutoShape 25">
            <a:extLst>
              <a:ext uri="{FF2B5EF4-FFF2-40B4-BE49-F238E27FC236}">
                <a16:creationId xmlns:a16="http://schemas.microsoft.com/office/drawing/2014/main" id="{D61C3521-E5B6-4DD6-81A8-C0E20B8BE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805488"/>
            <a:ext cx="2879725" cy="5940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dirty="0">
                <a:solidFill>
                  <a:schemeClr val="tx1"/>
                </a:solidFill>
              </a:rPr>
              <a:t>Note: </a:t>
            </a:r>
            <a:r>
              <a:rPr lang="en" altLang="es-ES" sz="1400" dirty="0">
                <a:solidFill>
                  <a:schemeClr val="tx1"/>
                </a:solidFill>
              </a:rPr>
              <a:t>the sample variance, s</a:t>
            </a:r>
            <a:r>
              <a:rPr lang="en" altLang="es-ES" sz="1400" baseline="30000" dirty="0">
                <a:solidFill>
                  <a:schemeClr val="tx1"/>
                </a:solidFill>
              </a:rPr>
              <a:t>2</a:t>
            </a:r>
            <a:r>
              <a:rPr lang="en" altLang="es-ES" sz="1400" baseline="-25000" dirty="0">
                <a:solidFill>
                  <a:schemeClr val="tx1"/>
                </a:solidFill>
              </a:rPr>
              <a:t>n </a:t>
            </a:r>
            <a:r>
              <a:rPr lang="en" altLang="es-ES" sz="1400" dirty="0">
                <a:solidFill>
                  <a:schemeClr val="tx1"/>
                </a:solidFill>
              </a:rPr>
              <a:t>, is a biased estimator!</a:t>
            </a:r>
            <a:endParaRPr lang="es-ES" altLang="es-ES" sz="1400" dirty="0"/>
          </a:p>
        </p:txBody>
      </p:sp>
      <p:sp>
        <p:nvSpPr>
          <p:cNvPr id="7175" name="AutoShape 26">
            <a:extLst>
              <a:ext uri="{FF2B5EF4-FFF2-40B4-BE49-F238E27FC236}">
                <a16:creationId xmlns:a16="http://schemas.microsoft.com/office/drawing/2014/main" id="{ADB7D9A7-F829-404B-B714-B631A447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221163"/>
            <a:ext cx="2447925" cy="5746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>
                <a:solidFill>
                  <a:schemeClr val="tx1"/>
                </a:solidFill>
              </a:rPr>
              <a:t>If X is normal </a:t>
            </a:r>
            <a:r>
              <a:rPr lang="en" altLang="es-ES" sz="1400">
                <a:solidFill>
                  <a:schemeClr val="tx1"/>
                </a:solidFill>
                <a:sym typeface="Wingdings" panose="05000000000000000000" pitchFamily="2" charset="2"/>
              </a:rPr>
              <a:t> the sample mean will be too!</a:t>
            </a:r>
            <a:endParaRPr lang="es-ES" altLang="es-ES" sz="14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91DE9B7-ED43-4E25-AB29-A4224EFC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Central Limit Theorem (CLT)</a:t>
            </a:r>
            <a:endParaRPr lang="el-GR" altLang="es-ES" b="1">
              <a:cs typeface="Arial" panose="020B0604020202020204" pitchFamily="34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718F1F27-00A7-482A-8A84-C79646F8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42988"/>
            <a:ext cx="51847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According to the Tma. of the sampling distribution of the sample mean: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24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Central Limit Tm (CLT):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even if </a:t>
            </a:r>
            <a:r>
              <a:rPr lang="en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X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is not normally distributed, if </a:t>
            </a:r>
            <a:r>
              <a:rPr lang="en" altLang="es-ES" sz="2400" i="1" dirty="0">
                <a:solidFill>
                  <a:srgbClr val="FF0000"/>
                </a:solidFill>
                <a:cs typeface="Arial" panose="020B0604020202020204" pitchFamily="34" charset="0"/>
              </a:rPr>
              <a:t>n </a:t>
            </a: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“is large”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( </a:t>
            </a:r>
            <a:r>
              <a:rPr lang="en" altLang="es-ES" sz="2400" i="1" dirty="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&gt;&gt; 30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), then the distribution of the sample mean is approximately 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N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orma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l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8196" name="AutoShape 9">
            <a:extLst>
              <a:ext uri="{FF2B5EF4-FFF2-40B4-BE49-F238E27FC236}">
                <a16:creationId xmlns:a16="http://schemas.microsoft.com/office/drawing/2014/main" id="{6F93920C-7857-4AED-B007-49A58BE5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92375"/>
            <a:ext cx="3311525" cy="34944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dirty="0">
                <a:solidFill>
                  <a:schemeClr val="tx1"/>
                </a:solidFill>
              </a:rPr>
              <a:t>But... what if X is not </a:t>
            </a:r>
            <a:r>
              <a:rPr lang="es-ES" altLang="es-ES" sz="1400" dirty="0">
                <a:solidFill>
                  <a:schemeClr val="tx1"/>
                </a:solidFill>
              </a:rPr>
              <a:t>N</a:t>
            </a:r>
            <a:r>
              <a:rPr lang="en" altLang="es-ES" sz="1400" dirty="0">
                <a:solidFill>
                  <a:schemeClr val="tx1"/>
                </a:solidFill>
              </a:rPr>
              <a:t>ormal?</a:t>
            </a:r>
            <a:endParaRPr lang="el-GR" altLang="es-ES" sz="1400" dirty="0">
              <a:cs typeface="Arial" panose="020B0604020202020204" pitchFamily="34" charset="0"/>
            </a:endParaRPr>
          </a:p>
        </p:txBody>
      </p:sp>
      <p:graphicFrame>
        <p:nvGraphicFramePr>
          <p:cNvPr id="8197" name="Object 13">
            <a:extLst>
              <a:ext uri="{FF2B5EF4-FFF2-40B4-BE49-F238E27FC236}">
                <a16:creationId xmlns:a16="http://schemas.microsoft.com/office/drawing/2014/main" id="{05B91FE8-B62D-47DA-9000-83C49CCDE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9213" y="1700213"/>
          <a:ext cx="3938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4" imgW="2425700" imgH="457200" progId="Equation.DSMT4">
                  <p:embed/>
                </p:oleObj>
              </mc:Choice>
              <mc:Fallback>
                <p:oleObj name="Equation" r:id="rId4" imgW="24257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700213"/>
                        <a:ext cx="393858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4">
            <a:extLst>
              <a:ext uri="{FF2B5EF4-FFF2-40B4-BE49-F238E27FC236}">
                <a16:creationId xmlns:a16="http://schemas.microsoft.com/office/drawing/2014/main" id="{7BDA51A2-FA8F-4B8E-81E1-FA79AA4E0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5445125"/>
          <a:ext cx="3444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6" imgW="2120900" imgH="457200" progId="Equation.DSMT4">
                  <p:embed/>
                </p:oleObj>
              </mc:Choice>
              <mc:Fallback>
                <p:oleObj name="Equation" r:id="rId6" imgW="212090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445125"/>
                        <a:ext cx="34448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18">
            <a:extLst>
              <a:ext uri="{FF2B5EF4-FFF2-40B4-BE49-F238E27FC236}">
                <a16:creationId xmlns:a16="http://schemas.microsoft.com/office/drawing/2014/main" id="{D62EF347-8247-4FF1-B7FD-409F94CCB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6988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FC40CF27-532E-4DBD-9884-F3C7178F1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Point and interval estimation</a:t>
            </a:r>
            <a:endParaRPr lang="el-GR" altLang="es-ES" b="1">
              <a:cs typeface="Arial" panose="020B0604020202020204" pitchFamily="34" charset="0"/>
            </a:endParaRP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A9A1A03F-CDB8-4487-BFB7-310654EE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09650"/>
            <a:ext cx="87852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When a specific point or value (e.g.:           ) is given as an estimate of the true value of the parameter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θ, a </a:t>
            </a: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point estimate is being made.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Problem: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the point estimate does not provide us with any information about the error that is being made when estimating the true value θ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by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 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Interval estimation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consists of giving an interval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(r </a:t>
            </a:r>
            <a:r>
              <a:rPr lang="en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, r </a:t>
            </a:r>
            <a:r>
              <a:rPr lang="en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2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such that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P( r </a:t>
            </a:r>
            <a:r>
              <a:rPr lang="en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1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&lt; θ &lt; r </a:t>
            </a:r>
            <a:r>
              <a:rPr lang="en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2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) = 1 – α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(1 – α )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is called </a:t>
            </a: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the confidence level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and </a:t>
            </a:r>
            <a:r>
              <a:rPr lang="en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2400" dirty="0">
                <a:solidFill>
                  <a:srgbClr val="000099"/>
                </a:solidFill>
              </a:rPr>
              <a:t>is called </a:t>
            </a:r>
            <a:r>
              <a:rPr lang="en" altLang="es-ES" sz="2400" dirty="0">
                <a:solidFill>
                  <a:srgbClr val="FF0000"/>
                </a:solidFill>
              </a:rPr>
              <a:t>the significance level </a:t>
            </a:r>
            <a:r>
              <a:rPr lang="en" altLang="es-ES" sz="2400" dirty="0">
                <a:solidFill>
                  <a:srgbClr val="000099"/>
                </a:solidFill>
              </a:rPr>
              <a:t>(usually,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α = 0.05, </a:t>
            </a:r>
            <a:r>
              <a:rPr lang="en" altLang="es-ES" sz="2400" dirty="0">
                <a:solidFill>
                  <a:srgbClr val="000099"/>
                </a:solidFill>
              </a:rPr>
              <a:t>α = 0.01 or α = 0.001)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220" name="Object 10">
            <a:extLst>
              <a:ext uri="{FF2B5EF4-FFF2-40B4-BE49-F238E27FC236}">
                <a16:creationId xmlns:a16="http://schemas.microsoft.com/office/drawing/2014/main" id="{05948157-C10A-4D15-8E64-9BF27419A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276952"/>
              </p:ext>
            </p:extLst>
          </p:nvPr>
        </p:nvGraphicFramePr>
        <p:xfrm>
          <a:off x="5436096" y="1052513"/>
          <a:ext cx="10001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4" imgW="520474" imgH="241195" progId="Equation.DSMT4">
                  <p:embed/>
                </p:oleObj>
              </mc:Choice>
              <mc:Fallback>
                <p:oleObj name="Equation" r:id="rId4" imgW="520474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052513"/>
                        <a:ext cx="10001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>
            <a:extLst>
              <a:ext uri="{FF2B5EF4-FFF2-40B4-BE49-F238E27FC236}">
                <a16:creationId xmlns:a16="http://schemas.microsoft.com/office/drawing/2014/main" id="{7F7774BC-7E17-4F97-9099-B59FC700E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219"/>
              </p:ext>
            </p:extLst>
          </p:nvPr>
        </p:nvGraphicFramePr>
        <p:xfrm>
          <a:off x="4653880" y="3060700"/>
          <a:ext cx="2682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0" y="3060700"/>
                        <a:ext cx="2682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AutoShape 13">
            <a:extLst>
              <a:ext uri="{FF2B5EF4-FFF2-40B4-BE49-F238E27FC236}">
                <a16:creationId xmlns:a16="http://schemas.microsoft.com/office/drawing/2014/main" id="{4D3E6967-F4C2-40D8-99A3-F06C0BD39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5445125"/>
            <a:ext cx="3168351" cy="5940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>
                <a:solidFill>
                  <a:schemeClr val="tx1"/>
                </a:solidFill>
              </a:rPr>
              <a:t>In the example, </a:t>
            </a:r>
            <a:r>
              <a:rPr lang="en" altLang="es-ES" sz="1400">
                <a:solidFill>
                  <a:schemeClr val="tx1"/>
                </a:solidFill>
                <a:cs typeface="Arial" panose="020B0604020202020204" pitchFamily="34" charset="0"/>
              </a:rPr>
              <a:t>θ will be in the interval (1.3, 7.7) with probability 0.95</a:t>
            </a:r>
            <a:endParaRPr lang="el-GR" altLang="es-ES" sz="1400">
              <a:cs typeface="Arial" panose="020B0604020202020204" pitchFamily="34" charset="0"/>
            </a:endParaRPr>
          </a:p>
        </p:txBody>
      </p:sp>
      <p:pic>
        <p:nvPicPr>
          <p:cNvPr id="9223" name="Picture 12">
            <a:extLst>
              <a:ext uri="{FF2B5EF4-FFF2-40B4-BE49-F238E27FC236}">
                <a16:creationId xmlns:a16="http://schemas.microsoft.com/office/drawing/2014/main" id="{BEDDA912-3A32-4328-99A5-BA355916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734050"/>
            <a:ext cx="4686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14">
            <a:extLst>
              <a:ext uri="{FF2B5EF4-FFF2-40B4-BE49-F238E27FC236}">
                <a16:creationId xmlns:a16="http://schemas.microsoft.com/office/drawing/2014/main" id="{7138B051-6D97-44D1-92FA-E770F4D5F7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8024" y="5734050"/>
            <a:ext cx="10810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8083ACE1-17FB-4A6C-A78F-83E028C7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31888"/>
            <a:ext cx="8785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altLang="es-E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If</a:t>
            </a:r>
            <a:r>
              <a:rPr lang="es-ES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-ES" altLang="es-E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the</a:t>
            </a:r>
            <a:r>
              <a:rPr lang="es-ES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key condition </a:t>
            </a:r>
            <a:r>
              <a:rPr lang="en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is met 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Then: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And, therefore:</a:t>
            </a:r>
            <a:endParaRPr lang="ca-ES" altLang="es-E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243" name="Object 7">
            <a:extLst>
              <a:ext uri="{FF2B5EF4-FFF2-40B4-BE49-F238E27FC236}">
                <a16:creationId xmlns:a16="http://schemas.microsoft.com/office/drawing/2014/main" id="{E4AF6DB2-EFB6-49A4-8295-8642AECC1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9063" y="1020763"/>
          <a:ext cx="15509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0" name="Equation" r:id="rId4" imgW="1054100" imgH="457200" progId="Equation.DSMT4">
                  <p:embed/>
                </p:oleObj>
              </mc:Choice>
              <mc:Fallback>
                <p:oleObj name="Equation" r:id="rId4" imgW="1054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1020763"/>
                        <a:ext cx="15509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9">
            <a:extLst>
              <a:ext uri="{FF2B5EF4-FFF2-40B4-BE49-F238E27FC236}">
                <a16:creationId xmlns:a16="http://schemas.microsoft.com/office/drawing/2014/main" id="{A32D9F8E-5DAC-4548-B38C-929DACCA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060450"/>
            <a:ext cx="1800225" cy="157251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200" dirty="0">
                <a:solidFill>
                  <a:schemeClr val="tx1"/>
                </a:solidFill>
              </a:rPr>
              <a:t>Remember that if </a:t>
            </a:r>
            <a:r>
              <a:rPr lang="en" altLang="es-ES" sz="1200" b="1" dirty="0">
                <a:solidFill>
                  <a:schemeClr val="tx1"/>
                </a:solidFill>
              </a:rPr>
              <a:t>X </a:t>
            </a:r>
            <a:r>
              <a:rPr lang="en" altLang="es-ES" sz="1200" dirty="0">
                <a:solidFill>
                  <a:schemeClr val="tx1"/>
                </a:solidFill>
              </a:rPr>
              <a:t>were </a:t>
            </a:r>
            <a:r>
              <a:rPr lang="en" altLang="es-ES" sz="1200" b="1" dirty="0">
                <a:solidFill>
                  <a:schemeClr val="tx1"/>
                </a:solidFill>
              </a:rPr>
              <a:t>Normal </a:t>
            </a:r>
            <a:r>
              <a:rPr lang="en" altLang="es-ES" sz="1200" dirty="0">
                <a:solidFill>
                  <a:schemeClr val="tx1"/>
                </a:solidFill>
              </a:rPr>
              <a:t>, this condition will always be true. Even if X is not normal, the condition is still true when </a:t>
            </a:r>
            <a:r>
              <a:rPr lang="en" altLang="es-ES" sz="1200" b="1" i="1" dirty="0">
                <a:solidFill>
                  <a:schemeClr val="tx1"/>
                </a:solidFill>
              </a:rPr>
              <a:t>n </a:t>
            </a:r>
            <a:r>
              <a:rPr lang="en" altLang="es-ES" sz="1200" dirty="0">
                <a:solidFill>
                  <a:schemeClr val="tx1"/>
                </a:solidFill>
              </a:rPr>
              <a:t>“is large” ( </a:t>
            </a:r>
            <a:r>
              <a:rPr lang="en" altLang="es-ES" sz="1200" b="1" dirty="0">
                <a:solidFill>
                  <a:schemeClr val="tx1"/>
                </a:solidFill>
              </a:rPr>
              <a:t>TCL </a:t>
            </a:r>
            <a:r>
              <a:rPr lang="en" altLang="es-ES" sz="1200" dirty="0">
                <a:solidFill>
                  <a:schemeClr val="tx1"/>
                </a:solidFill>
              </a:rPr>
              <a:t>)</a:t>
            </a:r>
            <a:endParaRPr lang="el-GR" altLang="es-ES" sz="1200" dirty="0">
              <a:cs typeface="Arial" panose="020B0604020202020204" pitchFamily="34" charset="0"/>
            </a:endParaRPr>
          </a:p>
        </p:txBody>
      </p:sp>
      <p:graphicFrame>
        <p:nvGraphicFramePr>
          <p:cNvPr id="10245" name="Object 14">
            <a:extLst>
              <a:ext uri="{FF2B5EF4-FFF2-40B4-BE49-F238E27FC236}">
                <a16:creationId xmlns:a16="http://schemas.microsoft.com/office/drawing/2014/main" id="{F43CE1D5-C798-4363-8738-07A775D30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492250"/>
          <a:ext cx="1924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" name="Equation" r:id="rId6" imgW="1345616" imgH="545863" progId="Equation.DSMT4">
                  <p:embed/>
                </p:oleObj>
              </mc:Choice>
              <mc:Fallback>
                <p:oleObj name="Equation" r:id="rId6" imgW="1345616" imgH="54586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92250"/>
                        <a:ext cx="1924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Line 15">
            <a:extLst>
              <a:ext uri="{FF2B5EF4-FFF2-40B4-BE49-F238E27FC236}">
                <a16:creationId xmlns:a16="http://schemas.microsoft.com/office/drawing/2014/main" id="{FFC23651-39B7-4CB2-991E-A18D0EAF21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134937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47" name="Object 17">
            <a:extLst>
              <a:ext uri="{FF2B5EF4-FFF2-40B4-BE49-F238E27FC236}">
                <a16:creationId xmlns:a16="http://schemas.microsoft.com/office/drawing/2014/main" id="{BDBE2987-C571-4522-A6DA-EEE58D238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1575" y="2400300"/>
          <a:ext cx="25511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" name="Equation" r:id="rId8" imgW="1511300" imgH="254000" progId="Equation.DSMT4">
                  <p:embed/>
                </p:oleObj>
              </mc:Choice>
              <mc:Fallback>
                <p:oleObj name="Equation" r:id="rId8" imgW="15113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400300"/>
                        <a:ext cx="25511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20">
            <a:extLst>
              <a:ext uri="{FF2B5EF4-FFF2-40B4-BE49-F238E27FC236}">
                <a16:creationId xmlns:a16="http://schemas.microsoft.com/office/drawing/2014/main" id="{6A5BBBA6-2B51-440F-AE88-2DCFC993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09888"/>
            <a:ext cx="37020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9" name="Object 22">
            <a:extLst>
              <a:ext uri="{FF2B5EF4-FFF2-40B4-BE49-F238E27FC236}">
                <a16:creationId xmlns:a16="http://schemas.microsoft.com/office/drawing/2014/main" id="{32038C6D-6381-4CD5-929D-A9827B788E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5763" y="4646613"/>
          <a:ext cx="339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" name="Equation" r:id="rId11" imgW="177646" imgH="228402" progId="Equation.DSMT4">
                  <p:embed/>
                </p:oleObj>
              </mc:Choice>
              <mc:Fallback>
                <p:oleObj name="Equation" r:id="rId11" imgW="177646" imgH="22840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5763" y="4646613"/>
                        <a:ext cx="3397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Line 23">
            <a:extLst>
              <a:ext uri="{FF2B5EF4-FFF2-40B4-BE49-F238E27FC236}">
                <a16:creationId xmlns:a16="http://schemas.microsoft.com/office/drawing/2014/main" id="{50F4D495-EEBD-4E25-BA45-2D87F6787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2450" y="4411663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1" name="Object 24">
            <a:extLst>
              <a:ext uri="{FF2B5EF4-FFF2-40B4-BE49-F238E27FC236}">
                <a16:creationId xmlns:a16="http://schemas.microsoft.com/office/drawing/2014/main" id="{58E7148C-EC56-4188-BE9C-7C8B9AFBE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708275"/>
          <a:ext cx="4714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4" name="Equation" r:id="rId13" imgW="329914" imgH="177646" progId="Equation.DSMT4">
                  <p:embed/>
                </p:oleObj>
              </mc:Choice>
              <mc:Fallback>
                <p:oleObj name="Equation" r:id="rId13" imgW="329914" imgH="17764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8275"/>
                        <a:ext cx="4714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Line 25">
            <a:extLst>
              <a:ext uri="{FF2B5EF4-FFF2-40B4-BE49-F238E27FC236}">
                <a16:creationId xmlns:a16="http://schemas.microsoft.com/office/drawing/2014/main" id="{786EF76F-3D85-4BE2-A7D9-45E08E527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2982913"/>
            <a:ext cx="792162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3" name="Object 26">
            <a:extLst>
              <a:ext uri="{FF2B5EF4-FFF2-40B4-BE49-F238E27FC236}">
                <a16:creationId xmlns:a16="http://schemas.microsoft.com/office/drawing/2014/main" id="{82A21B81-2B93-48FB-89C4-769E1B191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6788" y="4646613"/>
          <a:ext cx="5143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5" name="Equation" r:id="rId15" imgW="266584" imgH="228501" progId="Equation.DSMT4">
                  <p:embed/>
                </p:oleObj>
              </mc:Choice>
              <mc:Fallback>
                <p:oleObj name="Equation" r:id="rId15" imgW="266584" imgH="228501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4646613"/>
                        <a:ext cx="5143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Line 27">
            <a:extLst>
              <a:ext uri="{FF2B5EF4-FFF2-40B4-BE49-F238E27FC236}">
                <a16:creationId xmlns:a16="http://schemas.microsoft.com/office/drawing/2014/main" id="{AD7B9E73-5953-42BC-A71A-C9B1D09A47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9200" y="4411663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5" name="Object 28">
            <a:extLst>
              <a:ext uri="{FF2B5EF4-FFF2-40B4-BE49-F238E27FC236}">
                <a16:creationId xmlns:a16="http://schemas.microsoft.com/office/drawing/2014/main" id="{FC98BEAF-037E-49CD-82D3-D7AD959D5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88" y="3082925"/>
          <a:ext cx="254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" name="Equation" r:id="rId17" imgW="177646" imgH="393359" progId="Equation.DSMT4">
                  <p:embed/>
                </p:oleObj>
              </mc:Choice>
              <mc:Fallback>
                <p:oleObj name="Equation" r:id="rId17" imgW="177646" imgH="39335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3082925"/>
                        <a:ext cx="254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Line 29">
            <a:extLst>
              <a:ext uri="{FF2B5EF4-FFF2-40B4-BE49-F238E27FC236}">
                <a16:creationId xmlns:a16="http://schemas.microsoft.com/office/drawing/2014/main" id="{8446A307-32F1-47C9-8555-231D62827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6913" y="3463925"/>
            <a:ext cx="1444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7" name="Object 30">
            <a:extLst>
              <a:ext uri="{FF2B5EF4-FFF2-40B4-BE49-F238E27FC236}">
                <a16:creationId xmlns:a16="http://schemas.microsoft.com/office/drawing/2014/main" id="{CEC83CA6-1AD8-4E9B-A28C-83D23ADF07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082925"/>
          <a:ext cx="254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" name="Equation" r:id="rId19" imgW="177646" imgH="393359" progId="Equation.DSMT4">
                  <p:embed/>
                </p:oleObj>
              </mc:Choice>
              <mc:Fallback>
                <p:oleObj name="Equation" r:id="rId19" imgW="177646" imgH="39335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082925"/>
                        <a:ext cx="254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Line 31">
            <a:extLst>
              <a:ext uri="{FF2B5EF4-FFF2-40B4-BE49-F238E27FC236}">
                <a16:creationId xmlns:a16="http://schemas.microsoft.com/office/drawing/2014/main" id="{FA86484E-B6B9-4DB6-B9CE-177EE0D32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463925"/>
            <a:ext cx="215900" cy="361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9" name="Object 32">
            <a:extLst>
              <a:ext uri="{FF2B5EF4-FFF2-40B4-BE49-F238E27FC236}">
                <a16:creationId xmlns:a16="http://schemas.microsoft.com/office/drawing/2014/main" id="{DE29E904-9601-4AC0-AE7A-AD9FCFF91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413" y="3500438"/>
          <a:ext cx="43735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" name="Equation" r:id="rId21" imgW="2590800" imgH="457200" progId="Equation.DSMT4">
                  <p:embed/>
                </p:oleObj>
              </mc:Choice>
              <mc:Fallback>
                <p:oleObj name="Equation" r:id="rId21" imgW="2590800" imgH="457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500438"/>
                        <a:ext cx="4373562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AutoShape 33">
            <a:extLst>
              <a:ext uri="{FF2B5EF4-FFF2-40B4-BE49-F238E27FC236}">
                <a16:creationId xmlns:a16="http://schemas.microsoft.com/office/drawing/2014/main" id="{B99E0A0F-6EB1-451D-8259-F0E0CD37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890838"/>
            <a:ext cx="288925" cy="609600"/>
          </a:xfrm>
          <a:prstGeom prst="upDownArrow">
            <a:avLst>
              <a:gd name="adj1" fmla="val 50000"/>
              <a:gd name="adj2" fmla="val 421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10261" name="Object 34">
            <a:extLst>
              <a:ext uri="{FF2B5EF4-FFF2-40B4-BE49-F238E27FC236}">
                <a16:creationId xmlns:a16="http://schemas.microsoft.com/office/drawing/2014/main" id="{706082BD-3F36-463A-B9E4-D61B15820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4868863"/>
          <a:ext cx="45021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" name="Equation" r:id="rId23" imgW="2667000" imgH="457200" progId="Equation.DSMT4">
                  <p:embed/>
                </p:oleObj>
              </mc:Choice>
              <mc:Fallback>
                <p:oleObj name="Equation" r:id="rId23" imgW="266700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868863"/>
                        <a:ext cx="45021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AutoShape 36">
            <a:extLst>
              <a:ext uri="{FF2B5EF4-FFF2-40B4-BE49-F238E27FC236}">
                <a16:creationId xmlns:a16="http://schemas.microsoft.com/office/drawing/2014/main" id="{13EDA657-366A-4A1F-8DDB-9C98E080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292600"/>
            <a:ext cx="288925" cy="609600"/>
          </a:xfrm>
          <a:prstGeom prst="upDownArrow">
            <a:avLst>
              <a:gd name="adj1" fmla="val 50000"/>
              <a:gd name="adj2" fmla="val 421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10263" name="Object 37">
            <a:extLst>
              <a:ext uri="{FF2B5EF4-FFF2-40B4-BE49-F238E27FC236}">
                <a16:creationId xmlns:a16="http://schemas.microsoft.com/office/drawing/2014/main" id="{7B6DE59B-D2E3-40C1-A560-66AD129AA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5734050"/>
          <a:ext cx="13509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0" name="Equation" r:id="rId25" imgW="800100" imgH="419100" progId="Equation.DSMT4">
                  <p:embed/>
                </p:oleObj>
              </mc:Choice>
              <mc:Fallback>
                <p:oleObj name="Equation" r:id="rId25" imgW="800100" imgH="4191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734050"/>
                        <a:ext cx="1350962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AutoShape 38">
            <a:extLst>
              <a:ext uri="{FF2B5EF4-FFF2-40B4-BE49-F238E27FC236}">
                <a16:creationId xmlns:a16="http://schemas.microsoft.com/office/drawing/2014/main" id="{557ADECF-5186-4233-8718-AF1193481E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9787" y="4478338"/>
            <a:ext cx="657225" cy="3168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097 h 21600"/>
              <a:gd name="T20" fmla="*/ 1492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711" y="0"/>
                </a:moveTo>
                <a:lnTo>
                  <a:pt x="5822" y="5822"/>
                </a:lnTo>
                <a:lnTo>
                  <a:pt x="12501" y="5822"/>
                </a:lnTo>
                <a:lnTo>
                  <a:pt x="12501" y="18097"/>
                </a:lnTo>
                <a:lnTo>
                  <a:pt x="0" y="18097"/>
                </a:lnTo>
                <a:lnTo>
                  <a:pt x="0" y="21600"/>
                </a:lnTo>
                <a:lnTo>
                  <a:pt x="14921" y="21600"/>
                </a:lnTo>
                <a:lnTo>
                  <a:pt x="14921" y="5822"/>
                </a:lnTo>
                <a:lnTo>
                  <a:pt x="21600" y="5822"/>
                </a:lnTo>
                <a:lnTo>
                  <a:pt x="13711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10265" name="AutoShape 40">
            <a:extLst>
              <a:ext uri="{FF2B5EF4-FFF2-40B4-BE49-F238E27FC236}">
                <a16:creationId xmlns:a16="http://schemas.microsoft.com/office/drawing/2014/main" id="{9EA8EE5E-B2CF-4672-ABA7-77C9BA6B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997075"/>
            <a:ext cx="2089150" cy="73384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200" b="1" dirty="0">
                <a:solidFill>
                  <a:schemeClr val="tx1"/>
                </a:solidFill>
              </a:rPr>
              <a:t>z</a:t>
            </a:r>
            <a:r>
              <a:rPr lang="en" altLang="es-ES" sz="12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is that value that in an N(0,1) leaves to its </a:t>
            </a:r>
            <a:r>
              <a:rPr lang="en" altLang="es-ES" sz="1200" b="1" dirty="0">
                <a:solidFill>
                  <a:schemeClr val="tx1"/>
                </a:solidFill>
                <a:cs typeface="Arial" panose="020B0604020202020204" pitchFamily="34" charset="0"/>
              </a:rPr>
              <a:t>right </a:t>
            </a:r>
            <a:r>
              <a:rPr lang="en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an area of value </a:t>
            </a:r>
            <a:r>
              <a:rPr lang="en" altLang="es-ES" sz="1200" b="1" dirty="0">
                <a:solidFill>
                  <a:schemeClr val="tx1"/>
                </a:solidFill>
              </a:rPr>
              <a:t>α/2</a:t>
            </a:r>
            <a:endParaRPr lang="el-GR" altLang="es-ES" sz="1200" b="1" dirty="0">
              <a:solidFill>
                <a:schemeClr val="tx1"/>
              </a:solidFill>
            </a:endParaRPr>
          </a:p>
        </p:txBody>
      </p:sp>
      <p:sp>
        <p:nvSpPr>
          <p:cNvPr id="10266" name="Line 43">
            <a:extLst>
              <a:ext uri="{FF2B5EF4-FFF2-40B4-BE49-F238E27FC236}">
                <a16:creationId xmlns:a16="http://schemas.microsoft.com/office/drawing/2014/main" id="{AD791407-DD89-4FCD-BD0A-20F7D77046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8488" y="5856288"/>
            <a:ext cx="360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0267" name="AutoShape 39">
            <a:extLst>
              <a:ext uri="{FF2B5EF4-FFF2-40B4-BE49-F238E27FC236}">
                <a16:creationId xmlns:a16="http://schemas.microsoft.com/office/drawing/2014/main" id="{3F061D7F-B566-4A6B-97F6-E094E29B4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5589588"/>
            <a:ext cx="1692275" cy="5238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200" b="1" dirty="0">
                <a:solidFill>
                  <a:schemeClr val="tx1"/>
                </a:solidFill>
              </a:rPr>
              <a:t>CI </a:t>
            </a:r>
            <a:r>
              <a:rPr lang="en" altLang="es-ES" sz="1200" dirty="0">
                <a:solidFill>
                  <a:schemeClr val="tx1"/>
                </a:solidFill>
              </a:rPr>
              <a:t>for </a:t>
            </a:r>
            <a:r>
              <a:rPr lang="en" altLang="es-ES" sz="1200" b="1" dirty="0">
                <a:solidFill>
                  <a:schemeClr val="tx1"/>
                </a:solidFill>
                <a:cs typeface="Arial" panose="020B0604020202020204" pitchFamily="34" charset="0"/>
              </a:rPr>
              <a:t>μ </a:t>
            </a:r>
            <a:r>
              <a:rPr lang="en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with confidence level </a:t>
            </a:r>
            <a:r>
              <a:rPr lang="en" altLang="es-ES" sz="1200" b="1" dirty="0">
                <a:solidFill>
                  <a:schemeClr val="tx1"/>
                </a:solidFill>
                <a:cs typeface="Arial" panose="020B0604020202020204" pitchFamily="34" charset="0"/>
              </a:rPr>
              <a:t>(1- α)</a:t>
            </a:r>
            <a:endParaRPr lang="el-GR" altLang="es-ES" sz="1200" b="1" dirty="0">
              <a:cs typeface="Arial" panose="020B0604020202020204" pitchFamily="34" charset="0"/>
            </a:endParaRPr>
          </a:p>
        </p:txBody>
      </p:sp>
      <p:sp>
        <p:nvSpPr>
          <p:cNvPr id="10268" name="Text Box 3">
            <a:extLst>
              <a:ext uri="{FF2B5EF4-FFF2-40B4-BE49-F238E27FC236}">
                <a16:creationId xmlns:a16="http://schemas.microsoft.com/office/drawing/2014/main" id="{ED812C13-3802-420B-80D3-FD7AE7EF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0269" name="Text Box 11">
            <a:extLst>
              <a:ext uri="{FF2B5EF4-FFF2-40B4-BE49-F238E27FC236}">
                <a16:creationId xmlns:a16="http://schemas.microsoft.com/office/drawing/2014/main" id="{E11886EA-C31B-4A3E-8658-FF745AE1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904EEBD8-E646-4FC1-9FFD-ABDD9E6F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352D7DAE-41E2-4DCA-BA4C-B579466A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25525"/>
            <a:ext cx="87852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558925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ICs for </a:t>
            </a:r>
            <a:r>
              <a:rPr lang="en" altLang="es-ES" sz="2000" i="1" dirty="0">
                <a:solidFill>
                  <a:srgbClr val="FF0000"/>
                </a:solidFill>
                <a:cs typeface="Arial" panose="020B0604020202020204" pitchFamily="34" charset="0"/>
              </a:rPr>
              <a:t>μ </a:t>
            </a:r>
            <a:r>
              <a:rPr lang="en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Prerequisite:</a:t>
            </a:r>
            <a:r>
              <a:rPr lang="en" altLang="es-E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X Normal or </a:t>
            </a: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n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&gt;&gt; 30 (TCL)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9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known σ</a:t>
            </a:r>
            <a:r>
              <a:rPr lang="en" altLang="es-ES" sz="1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18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altLang="es-ES" sz="1800" dirty="0">
              <a:solidFill>
                <a:srgbClr val="00009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σ unknown </a:t>
            </a:r>
            <a:r>
              <a:rPr lang="en" altLang="es-ES" sz="18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CIs for the proportion</a:t>
            </a:r>
            <a:r>
              <a:rPr lang="en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of hits </a:t>
            </a:r>
            <a:r>
              <a:rPr lang="en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" altLang="es-ES" sz="2000" i="1" dirty="0">
                <a:solidFill>
                  <a:srgbClr val="000099"/>
                </a:solidFill>
                <a:cs typeface="Times New Roman" panose="02020603050405020304" pitchFamily="18" charset="0"/>
              </a:rPr>
              <a:t>p</a:t>
            </a:r>
            <a:r>
              <a:rPr lang="en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, in a Binomial: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" altLang="es-ES" sz="1800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= # successes observed / # trials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unknown, three options:</a:t>
            </a:r>
          </a:p>
          <a:p>
            <a:pPr lvl="2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take a “historical” </a:t>
            </a: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</a:t>
            </a:r>
          </a:p>
          <a:p>
            <a:pPr lvl="2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approximate </a:t>
            </a: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 </a:t>
            </a: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by </a:t>
            </a:r>
            <a:r>
              <a:rPr lang="en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</a:t>
            </a:r>
            <a:r>
              <a:rPr lang="en" altLang="es-ES" sz="1800" i="1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0</a:t>
            </a:r>
          </a:p>
          <a:p>
            <a:pPr lvl="2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take </a:t>
            </a:r>
            <a:r>
              <a:rPr lang="en" altLang="es-ES" sz="1800" i="1" dirty="0">
                <a:solidFill>
                  <a:schemeClr val="tx1"/>
                </a:solidFill>
                <a:cs typeface="Times New Roman" panose="02020603050405020304" pitchFamily="18" charset="0"/>
              </a:rPr>
              <a:t>p = </a:t>
            </a:r>
            <a:r>
              <a:rPr lang="en" altLang="es-ES" sz="1800" i="1">
                <a:solidFill>
                  <a:schemeClr val="tx1"/>
                </a:solidFill>
                <a:cs typeface="Times New Roman" panose="02020603050405020304" pitchFamily="18" charset="0"/>
              </a:rPr>
              <a:t>0.5 </a:t>
            </a:r>
            <a:r>
              <a:rPr lang="en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(</a:t>
            </a:r>
            <a:r>
              <a:rPr lang="en" altLang="es-ES" sz="1800">
                <a:solidFill>
                  <a:srgbClr val="FF0000"/>
                </a:solidFill>
                <a:cs typeface="Times New Roman" panose="02020603050405020304" pitchFamily="18" charset="0"/>
              </a:rPr>
              <a:t>maximum uncertainty</a:t>
            </a:r>
            <a:r>
              <a:rPr lang="en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268" name="AutoShape 29">
            <a:extLst>
              <a:ext uri="{FF2B5EF4-FFF2-40B4-BE49-F238E27FC236}">
                <a16:creationId xmlns:a16="http://schemas.microsoft.com/office/drawing/2014/main" id="{537A03A5-D992-40A5-BF91-3D5F33E4B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042988"/>
            <a:ext cx="2592388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 dirty="0">
                <a:solidFill>
                  <a:schemeClr val="tx1"/>
                </a:solidFill>
              </a:rPr>
              <a:t>z</a:t>
            </a:r>
            <a:r>
              <a:rPr lang="en" altLang="es-ES" sz="10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is that value that in an N(0,1) leaves to its </a:t>
            </a:r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right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an area of value </a:t>
            </a:r>
            <a:r>
              <a:rPr lang="en" altLang="es-ES" sz="1000" b="1" dirty="0">
                <a:solidFill>
                  <a:schemeClr val="tx1"/>
                </a:solidFill>
              </a:rPr>
              <a:t>α/2</a:t>
            </a:r>
          </a:p>
        </p:txBody>
      </p:sp>
      <p:sp>
        <p:nvSpPr>
          <p:cNvPr id="11269" name="AutoShape 38">
            <a:extLst>
              <a:ext uri="{FF2B5EF4-FFF2-40B4-BE49-F238E27FC236}">
                <a16:creationId xmlns:a16="http://schemas.microsoft.com/office/drawing/2014/main" id="{B72F27CE-D20A-495E-A51D-79530D79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042988"/>
            <a:ext cx="3527425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 b="1" dirty="0">
                <a:solidFill>
                  <a:schemeClr val="tx1"/>
                </a:solidFill>
              </a:rPr>
              <a:t>t</a:t>
            </a:r>
            <a:r>
              <a:rPr lang="en" altLang="es-ES" sz="10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is that value that in a t-Student with </a:t>
            </a:r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(n-1) degrees of freedom leaves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an area of value </a:t>
            </a:r>
            <a:r>
              <a:rPr lang="en" altLang="es-ES" sz="1000" b="1" dirty="0">
                <a:solidFill>
                  <a:schemeClr val="tx1"/>
                </a:solidFill>
              </a:rPr>
              <a:t>α/2 </a:t>
            </a:r>
            <a:r>
              <a:rPr lang="en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to its </a:t>
            </a:r>
            <a:r>
              <a:rPr lang="en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right</a:t>
            </a:r>
          </a:p>
        </p:txBody>
      </p:sp>
      <p:graphicFrame>
        <p:nvGraphicFramePr>
          <p:cNvPr id="11270" name="Object 39">
            <a:extLst>
              <a:ext uri="{FF2B5EF4-FFF2-40B4-BE49-F238E27FC236}">
                <a16:creationId xmlns:a16="http://schemas.microsoft.com/office/drawing/2014/main" id="{D3570D9F-ACFA-4F14-8E21-913FBEBCB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5157788"/>
          <a:ext cx="2124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" name="Equation" r:id="rId4" imgW="1256755" imgH="444307" progId="Equation.DSMT4">
                  <p:embed/>
                </p:oleObj>
              </mc:Choice>
              <mc:Fallback>
                <p:oleObj name="Equation" r:id="rId4" imgW="1256755" imgH="44430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157788"/>
                        <a:ext cx="2124075" cy="7508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43">
            <a:extLst>
              <a:ext uri="{FF2B5EF4-FFF2-40B4-BE49-F238E27FC236}">
                <a16:creationId xmlns:a16="http://schemas.microsoft.com/office/drawing/2014/main" id="{DF37535D-96CE-4893-9AB8-C0653B9D04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2913" y="1989138"/>
          <a:ext cx="13509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" name="Equation" r:id="rId6" imgW="800100" imgH="419100" progId="Equation.DSMT4">
                  <p:embed/>
                </p:oleObj>
              </mc:Choice>
              <mc:Fallback>
                <p:oleObj name="Equation" r:id="rId6" imgW="800100" imgH="419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989138"/>
                        <a:ext cx="1350962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44">
            <a:extLst>
              <a:ext uri="{FF2B5EF4-FFF2-40B4-BE49-F238E27FC236}">
                <a16:creationId xmlns:a16="http://schemas.microsoft.com/office/drawing/2014/main" id="{6406C972-6DBE-41E7-8346-988AFF32A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28527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" name="Equation" r:id="rId8" imgW="787400" imgH="419100" progId="Equation.DSMT4">
                  <p:embed/>
                </p:oleObj>
              </mc:Choice>
              <mc:Fallback>
                <p:oleObj name="Equation" r:id="rId8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AutoShape 51">
            <a:extLst>
              <a:ext uri="{FF2B5EF4-FFF2-40B4-BE49-F238E27FC236}">
                <a16:creationId xmlns:a16="http://schemas.microsoft.com/office/drawing/2014/main" id="{A9523FC7-E79E-4311-B0FD-8E96C1363A8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703344" y="4114006"/>
            <a:ext cx="217488" cy="1584325"/>
          </a:xfrm>
          <a:prstGeom prst="leftBrace">
            <a:avLst>
              <a:gd name="adj1" fmla="val 607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74" name="AutoShape 60">
            <a:extLst>
              <a:ext uri="{FF2B5EF4-FFF2-40B4-BE49-F238E27FC236}">
                <a16:creationId xmlns:a16="http://schemas.microsoft.com/office/drawing/2014/main" id="{6F970812-39C2-411F-A6DE-5EF7CB29B95A}"/>
              </a:ext>
            </a:extLst>
          </p:cNvPr>
          <p:cNvSpPr>
            <a:spLocks/>
          </p:cNvSpPr>
          <p:nvPr/>
        </p:nvSpPr>
        <p:spPr bwMode="auto">
          <a:xfrm rot="-5400000">
            <a:off x="4212432" y="3285331"/>
            <a:ext cx="215900" cy="792163"/>
          </a:xfrm>
          <a:prstGeom prst="lef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75" name="AutoShape 61">
            <a:extLst>
              <a:ext uri="{FF2B5EF4-FFF2-40B4-BE49-F238E27FC236}">
                <a16:creationId xmlns:a16="http://schemas.microsoft.com/office/drawing/2014/main" id="{EBB7E9AD-AF65-4B2D-A7D5-46768DA6A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20938"/>
            <a:ext cx="1871663" cy="54133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000">
                <a:solidFill>
                  <a:schemeClr val="tx1"/>
                </a:solidFill>
              </a:rPr>
              <a:t>estimation </a:t>
            </a:r>
            <a:r>
              <a:rPr lang="en" altLang="es-ES" sz="1000" b="1">
                <a:solidFill>
                  <a:schemeClr val="tx1"/>
                </a:solidFill>
              </a:rPr>
              <a:t>error ,</a:t>
            </a:r>
          </a:p>
          <a:p>
            <a:pPr eaLnBrk="1" hangingPunct="1"/>
            <a:r>
              <a:rPr lang="en" altLang="es-ES" sz="1000" b="1" i="1">
                <a:solidFill>
                  <a:schemeClr val="tx1"/>
                </a:solidFill>
              </a:rPr>
              <a:t>E </a:t>
            </a:r>
            <a:r>
              <a:rPr lang="en" altLang="es-ES" sz="1000">
                <a:solidFill>
                  <a:schemeClr val="tx1"/>
                </a:solidFill>
              </a:rPr>
              <a:t>(interval half-width)</a:t>
            </a:r>
            <a:endParaRPr lang="el-GR" altLang="es-ES" sz="1000">
              <a:cs typeface="Arial" panose="020B0604020202020204" pitchFamily="34" charset="0"/>
            </a:endParaRPr>
          </a:p>
        </p:txBody>
      </p:sp>
      <p:sp>
        <p:nvSpPr>
          <p:cNvPr id="11276" name="Line 64">
            <a:extLst>
              <a:ext uri="{FF2B5EF4-FFF2-40B4-BE49-F238E27FC236}">
                <a16:creationId xmlns:a16="http://schemas.microsoft.com/office/drawing/2014/main" id="{8C53DBB0-6B48-4696-8A18-DCE3194C5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335915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77" name="Line 65">
            <a:extLst>
              <a:ext uri="{FF2B5EF4-FFF2-40B4-BE49-F238E27FC236}">
                <a16:creationId xmlns:a16="http://schemas.microsoft.com/office/drawing/2014/main" id="{7521E1BD-8414-4807-9267-89735D483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3214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78" name="AutoShape 66">
            <a:extLst>
              <a:ext uri="{FF2B5EF4-FFF2-40B4-BE49-F238E27FC236}">
                <a16:creationId xmlns:a16="http://schemas.microsoft.com/office/drawing/2014/main" id="{4EC583AF-17DF-4C90-8640-329668F93FE1}"/>
              </a:ext>
            </a:extLst>
          </p:cNvPr>
          <p:cNvSpPr>
            <a:spLocks/>
          </p:cNvSpPr>
          <p:nvPr/>
        </p:nvSpPr>
        <p:spPr bwMode="auto">
          <a:xfrm rot="-5400000">
            <a:off x="7668419" y="3215482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11279" name="Object 71">
            <a:extLst>
              <a:ext uri="{FF2B5EF4-FFF2-40B4-BE49-F238E27FC236}">
                <a16:creationId xmlns:a16="http://schemas.microsoft.com/office/drawing/2014/main" id="{F88FA555-31FB-4837-B00C-1B62A5BDEA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2852738"/>
          <a:ext cx="2349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2852738"/>
                        <a:ext cx="2349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72">
            <a:extLst>
              <a:ext uri="{FF2B5EF4-FFF2-40B4-BE49-F238E27FC236}">
                <a16:creationId xmlns:a16="http://schemas.microsoft.com/office/drawing/2014/main" id="{42B73857-AA54-4A1F-BDBE-1B9D9263B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3338" y="3759200"/>
          <a:ext cx="2571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" name="Equation" r:id="rId12" imgW="152268" imgH="164957" progId="Equation.DSMT4">
                  <p:embed/>
                </p:oleObj>
              </mc:Choice>
              <mc:Fallback>
                <p:oleObj name="Equation" r:id="rId12" imgW="152268" imgH="164957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3759200"/>
                        <a:ext cx="2571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73">
            <a:extLst>
              <a:ext uri="{FF2B5EF4-FFF2-40B4-BE49-F238E27FC236}">
                <a16:creationId xmlns:a16="http://schemas.microsoft.com/office/drawing/2014/main" id="{D10E1F15-18C2-4969-9229-AD5AF9900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2088" y="2349500"/>
          <a:ext cx="6413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" name="Equation" r:id="rId14" imgW="380835" imgH="203112" progId="Equation.DSMT4">
                  <p:embed/>
                </p:oleObj>
              </mc:Choice>
              <mc:Fallback>
                <p:oleObj name="Equation" r:id="rId14" imgW="380835" imgH="203112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349500"/>
                        <a:ext cx="6413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74">
            <a:extLst>
              <a:ext uri="{FF2B5EF4-FFF2-40B4-BE49-F238E27FC236}">
                <a16:creationId xmlns:a16="http://schemas.microsoft.com/office/drawing/2014/main" id="{9EA1D0CD-724D-41BD-B41C-7EA1A62833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2708275"/>
            <a:ext cx="0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1283" name="Object 75">
            <a:extLst>
              <a:ext uri="{FF2B5EF4-FFF2-40B4-BE49-F238E27FC236}">
                <a16:creationId xmlns:a16="http://schemas.microsoft.com/office/drawing/2014/main" id="{DB8826B9-D342-4A02-AC4A-234AD06BA1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4113" y="2349500"/>
          <a:ext cx="6413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" name="Equation" r:id="rId16" imgW="380835" imgH="203112" progId="Equation.DSMT4">
                  <p:embed/>
                </p:oleObj>
              </mc:Choice>
              <mc:Fallback>
                <p:oleObj name="Equation" r:id="rId16" imgW="380835" imgH="203112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2349500"/>
                        <a:ext cx="6413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76">
            <a:extLst>
              <a:ext uri="{FF2B5EF4-FFF2-40B4-BE49-F238E27FC236}">
                <a16:creationId xmlns:a16="http://schemas.microsoft.com/office/drawing/2014/main" id="{B7AA0CA8-BFCB-48C6-91B3-BC097FA9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488" y="2708275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85" name="AutoShape 78">
            <a:extLst>
              <a:ext uri="{FF2B5EF4-FFF2-40B4-BE49-F238E27FC236}">
                <a16:creationId xmlns:a16="http://schemas.microsoft.com/office/drawing/2014/main" id="{CF65A905-3F67-4CC6-B567-3E4C9037F049}"/>
              </a:ext>
            </a:extLst>
          </p:cNvPr>
          <p:cNvSpPr>
            <a:spLocks/>
          </p:cNvSpPr>
          <p:nvPr/>
        </p:nvSpPr>
        <p:spPr bwMode="auto">
          <a:xfrm flipH="1">
            <a:off x="8015288" y="3182938"/>
            <a:ext cx="169862" cy="314325"/>
          </a:xfrm>
          <a:prstGeom prst="leftBracket">
            <a:avLst>
              <a:gd name="adj" fmla="val 9158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86" name="AutoShape 79">
            <a:extLst>
              <a:ext uri="{FF2B5EF4-FFF2-40B4-BE49-F238E27FC236}">
                <a16:creationId xmlns:a16="http://schemas.microsoft.com/office/drawing/2014/main" id="{ED1FB5C0-DCF0-4F85-A3F3-33AD7A087CCD}"/>
              </a:ext>
            </a:extLst>
          </p:cNvPr>
          <p:cNvSpPr>
            <a:spLocks/>
          </p:cNvSpPr>
          <p:nvPr/>
        </p:nvSpPr>
        <p:spPr bwMode="auto">
          <a:xfrm>
            <a:off x="6562725" y="3187700"/>
            <a:ext cx="188913" cy="314325"/>
          </a:xfrm>
          <a:prstGeom prst="leftBracket">
            <a:avLst>
              <a:gd name="adj" fmla="val 82346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87" name="Line 80">
            <a:extLst>
              <a:ext uri="{FF2B5EF4-FFF2-40B4-BE49-F238E27FC236}">
                <a16:creationId xmlns:a16="http://schemas.microsoft.com/office/drawing/2014/main" id="{43D4906E-2B2F-4EE8-8679-7A19AD268B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3933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88" name="Line 81">
            <a:extLst>
              <a:ext uri="{FF2B5EF4-FFF2-40B4-BE49-F238E27FC236}">
                <a16:creationId xmlns:a16="http://schemas.microsoft.com/office/drawing/2014/main" id="{B65279AA-913B-4081-8384-D0FE5E8290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2088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89" name="AutoShape 60">
            <a:extLst>
              <a:ext uri="{FF2B5EF4-FFF2-40B4-BE49-F238E27FC236}">
                <a16:creationId xmlns:a16="http://schemas.microsoft.com/office/drawing/2014/main" id="{A069E2A4-C126-44B8-B097-4849B347D8EA}"/>
              </a:ext>
            </a:extLst>
          </p:cNvPr>
          <p:cNvSpPr>
            <a:spLocks/>
          </p:cNvSpPr>
          <p:nvPr/>
        </p:nvSpPr>
        <p:spPr bwMode="auto">
          <a:xfrm rot="-5400000">
            <a:off x="3852069" y="2362994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C1991A01-3383-4605-B8A5-DD968BDF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DB3BCF09-4F79-4C59-AA10-76EC5BDA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Example 1 :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Sample data</a:t>
            </a:r>
            <a:r>
              <a:rPr lang="en" altLang="es-ES" dirty="0"/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of a Normal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 8​  124.8 126.3​​​  122. 4 122. 6 123. 9​  119. 3 126. 2​  127. 2​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We want to find CI for μ with 95% and 99% confidence.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82867888-7146-4993-A98E-0764A1CB8A2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66963"/>
            <a:ext cx="9056518" cy="461665"/>
          </a:xfrm>
          <a:prstGeom prst="rect">
            <a:avLst/>
          </a:prstGeom>
          <a:blipFill rotWithShape="1">
            <a:blip r:embed="rId4"/>
            <a:stretch>
              <a:fillRect l="-1009" t="-9211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">
                <a:noFill/>
                <a:latin typeface="Arial" charset="0"/>
              </a:rPr>
              <a:t> 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6648DA91-E14C-4CE1-B144-1CBEE12A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917825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If we have no more information, σ </a:t>
            </a:r>
            <a:r>
              <a:rPr lang="es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is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unknown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293" name="Object 44">
            <a:extLst>
              <a:ext uri="{FF2B5EF4-FFF2-40B4-BE49-F238E27FC236}">
                <a16:creationId xmlns:a16="http://schemas.microsoft.com/office/drawing/2014/main" id="{79D94256-D92D-48C2-8201-C1D53A2B3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35004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787400" imgH="419100" progId="Equation.DSMT4">
                  <p:embed/>
                </p:oleObj>
              </mc:Choice>
              <mc:Fallback>
                <p:oleObj name="Equation" r:id="rId5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04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20" descr="T95">
            <a:extLst>
              <a:ext uri="{FF2B5EF4-FFF2-40B4-BE49-F238E27FC236}">
                <a16:creationId xmlns:a16="http://schemas.microsoft.com/office/drawing/2014/main" id="{F70A631E-7176-4289-ABF7-B52D49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 b="12502"/>
          <a:stretch>
            <a:fillRect/>
          </a:stretch>
        </p:blipFill>
        <p:spPr bwMode="auto">
          <a:xfrm>
            <a:off x="468313" y="4437063"/>
            <a:ext cx="42354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1" descr="T99">
            <a:extLst>
              <a:ext uri="{FF2B5EF4-FFF2-40B4-BE49-F238E27FC236}">
                <a16:creationId xmlns:a16="http://schemas.microsoft.com/office/drawing/2014/main" id="{67EC9707-3E1F-400D-9A83-9BBDF630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>
            <a:fillRect/>
          </a:stretch>
        </p:blipFill>
        <p:spPr bwMode="auto">
          <a:xfrm>
            <a:off x="4824413" y="3360738"/>
            <a:ext cx="43195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8">
            <a:extLst>
              <a:ext uri="{FF2B5EF4-FFF2-40B4-BE49-F238E27FC236}">
                <a16:creationId xmlns:a16="http://schemas.microsoft.com/office/drawing/2014/main" id="{150A172C-3227-42B0-B938-0C7DA1D50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500438"/>
            <a:ext cx="34020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With the t-Student app</a:t>
            </a:r>
          </a:p>
          <a:p>
            <a:pPr eaLnBrk="1" hangingPunct="1">
              <a:lnSpc>
                <a:spcPct val="75000"/>
              </a:lnSpc>
            </a:pPr>
            <a:r>
              <a:rPr lang="en" altLang="es-ES" sz="2200">
                <a:solidFill>
                  <a:schemeClr val="tx1"/>
                </a:solidFill>
              </a:rPr>
              <a:t>with 8 degrees of freedom:</a:t>
            </a:r>
          </a:p>
        </p:txBody>
      </p:sp>
      <p:sp>
        <p:nvSpPr>
          <p:cNvPr id="12298" name="Text Box 3">
            <a:extLst>
              <a:ext uri="{FF2B5EF4-FFF2-40B4-BE49-F238E27FC236}">
                <a16:creationId xmlns:a16="http://schemas.microsoft.com/office/drawing/2014/main" id="{36097E7E-312A-4FF9-973D-18EE7D1E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Confidence Intervals for </a:t>
            </a:r>
            <a:r>
              <a:rPr lang="en" altLang="es-ES" b="1" i="1">
                <a:cs typeface="Arial" panose="020B0604020202020204" pitchFamily="34" charset="0"/>
              </a:rPr>
              <a:t>μ </a:t>
            </a:r>
            <a:r>
              <a:rPr lang="en" altLang="es-ES" b="1">
                <a:cs typeface="Arial" panose="020B0604020202020204" pitchFamily="34" charset="0"/>
              </a:rPr>
              <a:t>and for </a:t>
            </a:r>
            <a:r>
              <a:rPr lang="en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973E50E-B3F0-45F1-96A5-ABB59F197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0300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1"/>
          <a:stretch>
            <a:fillRect l="-416" t="-654" r="-277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18635</TotalTime>
  <Words>3699</Words>
  <Application>Microsoft Office PowerPoint</Application>
  <PresentationFormat>Presentación en pantalla (4:3)</PresentationFormat>
  <Paragraphs>432</Paragraphs>
  <Slides>38</Slides>
  <Notes>38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PMingLiU</vt:lpstr>
      <vt:lpstr>Arial</vt:lpstr>
      <vt:lpstr>Arial Black</vt:lpstr>
      <vt:lpstr>Calibri</vt:lpstr>
      <vt:lpstr>Symbol</vt:lpstr>
      <vt:lpstr>Times New Roman</vt:lpstr>
      <vt:lpstr>Wingdings</vt:lpstr>
      <vt:lpstr>Diseño predeterminado</vt:lpstr>
      <vt:lpstr>Diseño personalizado</vt:lpstr>
      <vt:lpstr>Equation</vt:lpstr>
      <vt:lpstr>Visio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 Alejandro Juan Pérez</dc:creator>
  <cp:lastModifiedBy>UPC</cp:lastModifiedBy>
  <cp:revision>1243</cp:revision>
  <cp:lastPrinted>2020-11-30T13:41:53Z</cp:lastPrinted>
  <dcterms:created xsi:type="dcterms:W3CDTF">2003-01-27T23:00:03Z</dcterms:created>
  <dcterms:modified xsi:type="dcterms:W3CDTF">2025-10-29T05:29:10Z</dcterms:modified>
</cp:coreProperties>
</file>