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465" r:id="rId2"/>
    <p:sldId id="464" r:id="rId3"/>
    <p:sldId id="475" r:id="rId4"/>
    <p:sldId id="481" r:id="rId5"/>
    <p:sldId id="482" r:id="rId6"/>
    <p:sldId id="476" r:id="rId7"/>
    <p:sldId id="477" r:id="rId8"/>
    <p:sldId id="478" r:id="rId9"/>
    <p:sldId id="479" r:id="rId10"/>
    <p:sldId id="480" r:id="rId11"/>
  </p:sldIdLst>
  <p:sldSz cx="9144000" cy="6858000" type="screen4x3"/>
  <p:notesSz cx="7099300" cy="10234613"/>
  <p:defaultTextStyle>
    <a:defPPr>
      <a:defRPr lang="en"/>
    </a:defPPr>
    <a:lvl1pPr algn="l" rtl="0" fontAlgn="base">
      <a:spcBef>
        <a:spcPct val="50000"/>
      </a:spcBef>
      <a:spcAft>
        <a:spcPct val="0"/>
      </a:spcAft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CCFF"/>
    <a:srgbClr val="006699"/>
    <a:srgbClr val="0066CC"/>
    <a:srgbClr val="006600"/>
    <a:srgbClr val="000099"/>
    <a:srgbClr val="0000CC"/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24" autoAdjust="0"/>
  </p:normalViewPr>
  <p:slideViewPr>
    <p:cSldViewPr>
      <p:cViewPr varScale="1">
        <p:scale>
          <a:sx n="59" d="100"/>
          <a:sy n="59" d="100"/>
        </p:scale>
        <p:origin x="1428" y="60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5" Type="http://schemas.openxmlformats.org/officeDocument/2006/relationships/image" Target="../media/image15.wmf"/><Relationship Id="rId4" Type="http://schemas.openxmlformats.org/officeDocument/2006/relationships/image" Target="../media/image14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2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5" Type="http://schemas.openxmlformats.org/officeDocument/2006/relationships/image" Target="../media/image27.emf"/><Relationship Id="rId4" Type="http://schemas.openxmlformats.org/officeDocument/2006/relationships/image" Target="../media/image2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7B49F3B6-B55D-4395-823B-0121471D79E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1" tIns="47741" rIns="95481" bIns="47741" numCol="1" anchor="t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7A65B7D0-E51E-4F25-9767-D9EA026224D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1" tIns="47741" rIns="95481" bIns="47741" numCol="1" anchor="t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2468" name="Rectangle 4">
            <a:extLst>
              <a:ext uri="{FF2B5EF4-FFF2-40B4-BE49-F238E27FC236}">
                <a16:creationId xmlns:a16="http://schemas.microsoft.com/office/drawing/2014/main" id="{4AFB6ACA-0CF5-4081-BA9F-69AAD8D9FC4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1" tIns="47741" rIns="95481" bIns="47741" numCol="1" anchor="b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2469" name="Rectangle 5">
            <a:extLst>
              <a:ext uri="{FF2B5EF4-FFF2-40B4-BE49-F238E27FC236}">
                <a16:creationId xmlns:a16="http://schemas.microsoft.com/office/drawing/2014/main" id="{F09DBADB-89B7-4B3A-9108-13373D1AE66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1" tIns="47741" rIns="95481" bIns="47741" numCol="1" anchor="b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fld id="{9C7259FC-2395-44D1-9879-2AE9580DB44C}" type="slidenum">
              <a:rPr lang="en-US" altLang="es-ES"/>
              <a:pPr/>
              <a:t>‹Nº›</a:t>
            </a:fld>
            <a:endParaRPr lang="en-U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1026">
            <a:extLst>
              <a:ext uri="{FF2B5EF4-FFF2-40B4-BE49-F238E27FC236}">
                <a16:creationId xmlns:a16="http://schemas.microsoft.com/office/drawing/2014/main" id="{F9BBFDEF-6C1D-463C-9595-7D7FF0CEC9A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5593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1" tIns="47741" rIns="95481" bIns="47741" numCol="1" anchor="t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249859" name="Rectangle 1027">
            <a:extLst>
              <a:ext uri="{FF2B5EF4-FFF2-40B4-BE49-F238E27FC236}">
                <a16:creationId xmlns:a16="http://schemas.microsoft.com/office/drawing/2014/main" id="{BF065A29-5312-4020-86F8-F4CF2CF3FB9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19550" y="0"/>
            <a:ext cx="305593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1" tIns="47741" rIns="95481" bIns="47741" numCol="1" anchor="t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12292" name="Rectangle 1028">
            <a:extLst>
              <a:ext uri="{FF2B5EF4-FFF2-40B4-BE49-F238E27FC236}">
                <a16:creationId xmlns:a16="http://schemas.microsoft.com/office/drawing/2014/main" id="{DDECF11F-BEC1-4426-8473-9B1C644C272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47750" y="790575"/>
            <a:ext cx="5057775" cy="3792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49861" name="Rectangle 1029">
            <a:extLst>
              <a:ext uri="{FF2B5EF4-FFF2-40B4-BE49-F238E27FC236}">
                <a16:creationId xmlns:a16="http://schemas.microsoft.com/office/drawing/2014/main" id="{3B26FABF-ABA2-4824-B31A-4E5911EFBFA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5200" y="4900613"/>
            <a:ext cx="5224463" cy="4583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1" tIns="47741" rIns="95481" bIns="477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noProof="0"/>
              <a:t>Haga clic para modificar el estilo de texto del patrón</a:t>
            </a:r>
          </a:p>
          <a:p>
            <a:pPr lvl="1"/>
            <a:r>
              <a:rPr lang="es-ES" altLang="es-ES" noProof="0"/>
              <a:t>Segundo nivel</a:t>
            </a:r>
          </a:p>
          <a:p>
            <a:pPr lvl="2"/>
            <a:r>
              <a:rPr lang="es-ES" altLang="es-ES" noProof="0"/>
              <a:t>Tercer nivel</a:t>
            </a:r>
          </a:p>
          <a:p>
            <a:pPr lvl="3"/>
            <a:r>
              <a:rPr lang="es-ES" altLang="es-ES" noProof="0"/>
              <a:t>Cuarto nivel</a:t>
            </a:r>
          </a:p>
          <a:p>
            <a:pPr lvl="4"/>
            <a:r>
              <a:rPr lang="es-ES" altLang="es-ES" noProof="0"/>
              <a:t>Quinto nivel</a:t>
            </a:r>
          </a:p>
        </p:txBody>
      </p:sp>
      <p:sp>
        <p:nvSpPr>
          <p:cNvPr id="249862" name="Rectangle 1030">
            <a:extLst>
              <a:ext uri="{FF2B5EF4-FFF2-40B4-BE49-F238E27FC236}">
                <a16:creationId xmlns:a16="http://schemas.microsoft.com/office/drawing/2014/main" id="{E3EDE648-3903-4A72-8327-BD56C07E229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55938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1" tIns="47741" rIns="95481" bIns="47741" numCol="1" anchor="b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249863" name="Rectangle 1031">
            <a:extLst>
              <a:ext uri="{FF2B5EF4-FFF2-40B4-BE49-F238E27FC236}">
                <a16:creationId xmlns:a16="http://schemas.microsoft.com/office/drawing/2014/main" id="{EDAE5DD9-688E-4E94-B907-A32BADF7D1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9550" y="9721850"/>
            <a:ext cx="3055938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1" tIns="47741" rIns="95481" bIns="47741" numCol="1" anchor="b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fld id="{D5EC1ADC-5659-4526-99CD-CF32BCE11E80}" type="slidenum">
              <a:rPr lang="en-US" altLang="es-ES"/>
              <a:pPr/>
              <a:t>‹Nº›</a:t>
            </a:fld>
            <a:endParaRPr lang="en-U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031">
            <a:extLst>
              <a:ext uri="{FF2B5EF4-FFF2-40B4-BE49-F238E27FC236}">
                <a16:creationId xmlns:a16="http://schemas.microsoft.com/office/drawing/2014/main" id="{04AF8520-A58C-40AC-AB14-3B92F55E2E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FDE1527-6D5C-4ABD-B533-D79069E5D32D}" type="slidenum">
              <a:rPr lang="en-US" altLang="es-ES" sz="1200" b="0">
                <a:solidFill>
                  <a:schemeClr val="tx1"/>
                </a:solidFill>
                <a:latin typeface="Times New Roman" panose="02020603050405020304" pitchFamily="18" charset="0"/>
              </a:rPr>
              <a:pPr eaLnBrk="1" hangingPunct="1"/>
              <a:t>1</a:t>
            </a:fld>
            <a:endParaRPr lang="en-US" altLang="es-ES" sz="12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C3742C1A-3C0B-455D-B0D0-71868DEEC62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CEC916A3-8B09-43EC-AD57-50624736A6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31">
            <a:extLst>
              <a:ext uri="{FF2B5EF4-FFF2-40B4-BE49-F238E27FC236}">
                <a16:creationId xmlns:a16="http://schemas.microsoft.com/office/drawing/2014/main" id="{74A3FFEA-8211-4D6D-B70B-070F855A846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2B09191-02C1-49D2-B21E-6D1825F9F2BF}" type="slidenum">
              <a:rPr lang="en-US" altLang="es-ES" sz="1200" b="0">
                <a:solidFill>
                  <a:schemeClr val="tx1"/>
                </a:solidFill>
                <a:latin typeface="Times New Roman" panose="02020603050405020304" pitchFamily="18" charset="0"/>
              </a:rPr>
              <a:pPr eaLnBrk="1" hangingPunct="1"/>
              <a:t>2</a:t>
            </a:fld>
            <a:endParaRPr lang="en-US" altLang="es-ES" sz="12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C989CFA9-945F-439B-B0CA-A41A96533C8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5D6081D1-88B5-44AE-99BC-6CF890E2E4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31">
            <a:extLst>
              <a:ext uri="{FF2B5EF4-FFF2-40B4-BE49-F238E27FC236}">
                <a16:creationId xmlns:a16="http://schemas.microsoft.com/office/drawing/2014/main" id="{A1948CD0-1687-44B7-922A-C9360F6AEC7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29936E3-E07A-4247-B8A0-6A2DA29020AE}" type="slidenum">
              <a:rPr lang="en-US" altLang="es-ES" sz="1200" b="0">
                <a:solidFill>
                  <a:schemeClr val="tx1"/>
                </a:solidFill>
                <a:latin typeface="Times New Roman" panose="02020603050405020304" pitchFamily="18" charset="0"/>
              </a:rPr>
              <a:pPr eaLnBrk="1" hangingPunct="1"/>
              <a:t>3</a:t>
            </a:fld>
            <a:endParaRPr lang="en-US" altLang="es-ES" sz="12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45613EFF-5349-41F4-8A85-865B91DDC99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2DA5D81C-3D9F-4F48-B439-B0372F8B54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31">
            <a:extLst>
              <a:ext uri="{FF2B5EF4-FFF2-40B4-BE49-F238E27FC236}">
                <a16:creationId xmlns:a16="http://schemas.microsoft.com/office/drawing/2014/main" id="{C17C9D92-596E-4ACB-A40E-0B673D30B4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D7AF8FE-C0E2-409A-82A0-6311EC73A3AF}" type="slidenum">
              <a:rPr lang="en-US" altLang="es-ES" sz="1200" b="0">
                <a:solidFill>
                  <a:schemeClr val="tx1"/>
                </a:solidFill>
                <a:latin typeface="Times New Roman" panose="02020603050405020304" pitchFamily="18" charset="0"/>
              </a:rPr>
              <a:pPr eaLnBrk="1" hangingPunct="1"/>
              <a:t>6</a:t>
            </a:fld>
            <a:endParaRPr lang="en-US" altLang="es-ES" sz="12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6EA4B60B-F00F-4EE2-AA7D-8B41E492C65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D2811C68-CCE0-48BA-8872-AB2E016BCC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31">
            <a:extLst>
              <a:ext uri="{FF2B5EF4-FFF2-40B4-BE49-F238E27FC236}">
                <a16:creationId xmlns:a16="http://schemas.microsoft.com/office/drawing/2014/main" id="{D7A7764B-93CA-44CF-96E2-109432F0DF3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A6674F8-D15E-4FAE-8942-BAC2BA9CB877}" type="slidenum">
              <a:rPr lang="en-US" altLang="es-ES" sz="1200" b="0">
                <a:solidFill>
                  <a:schemeClr val="tx1"/>
                </a:solidFill>
                <a:latin typeface="Times New Roman" panose="02020603050405020304" pitchFamily="18" charset="0"/>
              </a:rPr>
              <a:pPr eaLnBrk="1" hangingPunct="1"/>
              <a:t>7</a:t>
            </a:fld>
            <a:endParaRPr lang="en-US" altLang="es-ES" sz="12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0B0A81D2-EAF1-45ED-8A3C-FE69A65A58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6B3916FE-9046-4420-8702-BEA1A4B03E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31">
            <a:extLst>
              <a:ext uri="{FF2B5EF4-FFF2-40B4-BE49-F238E27FC236}">
                <a16:creationId xmlns:a16="http://schemas.microsoft.com/office/drawing/2014/main" id="{30278043-6E9D-4DB0-8C78-1A98AEA2E7B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C17EDE6-88A5-4414-BBC0-DCE791526D09}" type="slidenum">
              <a:rPr lang="en-US" altLang="es-ES" sz="1200" b="0">
                <a:solidFill>
                  <a:schemeClr val="tx1"/>
                </a:solidFill>
                <a:latin typeface="Times New Roman" panose="02020603050405020304" pitchFamily="18" charset="0"/>
              </a:rPr>
              <a:pPr eaLnBrk="1" hangingPunct="1"/>
              <a:t>8</a:t>
            </a:fld>
            <a:endParaRPr lang="en-US" altLang="es-ES" sz="12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CBB89552-BB94-4D50-AA07-B4F7A6BEB65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40907506-DB82-44B6-B3F2-801ABE74E6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031">
            <a:extLst>
              <a:ext uri="{FF2B5EF4-FFF2-40B4-BE49-F238E27FC236}">
                <a16:creationId xmlns:a16="http://schemas.microsoft.com/office/drawing/2014/main" id="{3B953699-1B74-469B-8B93-ADAD3563970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B33F654-5BC9-45DE-A097-F26694C03A84}" type="slidenum">
              <a:rPr lang="en-US" altLang="es-ES" sz="1200" b="0">
                <a:solidFill>
                  <a:schemeClr val="tx1"/>
                </a:solidFill>
                <a:latin typeface="Times New Roman" panose="02020603050405020304" pitchFamily="18" charset="0"/>
              </a:rPr>
              <a:pPr eaLnBrk="1" hangingPunct="1"/>
              <a:t>9</a:t>
            </a:fld>
            <a:endParaRPr lang="en-US" altLang="es-ES" sz="12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5A74022A-7B32-4CAB-8AFB-87F86CC0A82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67C53E06-E671-4E59-9C85-527CA50F94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31">
            <a:extLst>
              <a:ext uri="{FF2B5EF4-FFF2-40B4-BE49-F238E27FC236}">
                <a16:creationId xmlns:a16="http://schemas.microsoft.com/office/drawing/2014/main" id="{D4CF8FE8-359C-49E3-AC5B-31AA46081F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defTabSz="955675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955675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3054E5F-45DF-4AA5-90A2-7716A3C5E14E}" type="slidenum">
              <a:rPr lang="en-US" altLang="es-ES" sz="1200" b="0">
                <a:solidFill>
                  <a:schemeClr val="tx1"/>
                </a:solidFill>
                <a:latin typeface="Times New Roman" panose="02020603050405020304" pitchFamily="18" charset="0"/>
              </a:rPr>
              <a:pPr eaLnBrk="1" hangingPunct="1"/>
              <a:t>10</a:t>
            </a:fld>
            <a:endParaRPr lang="en-US" altLang="es-ES" sz="12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BADC7B8E-D520-44C4-80ED-8B9A0C2EE62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1AE62FA1-8C57-402C-AD26-E37399F79D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95789499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982698719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76342018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4495896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37724540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60124981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89850160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4358618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5697118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404793775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a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68272105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capçalera_epseb">
            <a:extLst>
              <a:ext uri="{FF2B5EF4-FFF2-40B4-BE49-F238E27FC236}">
                <a16:creationId xmlns:a16="http://schemas.microsoft.com/office/drawing/2014/main" id="{383CEAC3-9AE0-42D3-AB60-4A2A863E51A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7465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Line 9">
            <a:extLst>
              <a:ext uri="{FF2B5EF4-FFF2-40B4-BE49-F238E27FC236}">
                <a16:creationId xmlns:a16="http://schemas.microsoft.com/office/drawing/2014/main" id="{F8678452-596E-448E-9C44-E8454B7D65B3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0" y="549275"/>
            <a:ext cx="9144000" cy="0"/>
          </a:xfrm>
          <a:prstGeom prst="line">
            <a:avLst/>
          </a:prstGeom>
          <a:noFill/>
          <a:ln w="28575">
            <a:solidFill>
              <a:srgbClr val="BC2E1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1028" name="Line 10">
            <a:extLst>
              <a:ext uri="{FF2B5EF4-FFF2-40B4-BE49-F238E27FC236}">
                <a16:creationId xmlns:a16="http://schemas.microsoft.com/office/drawing/2014/main" id="{74D95CD2-4ADD-4AC5-BA86-B5A7EAA866EB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0" y="6524625"/>
            <a:ext cx="9144000" cy="0"/>
          </a:xfrm>
          <a:prstGeom prst="line">
            <a:avLst/>
          </a:prstGeom>
          <a:noFill/>
          <a:ln w="28575">
            <a:solidFill>
              <a:srgbClr val="2E7CA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1029" name="Text Box 11">
            <a:extLst>
              <a:ext uri="{FF2B5EF4-FFF2-40B4-BE49-F238E27FC236}">
                <a16:creationId xmlns:a16="http://schemas.microsoft.com/office/drawing/2014/main" id="{244E0FE6-B41E-4A11-9D58-19C6A89A862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549275"/>
            <a:ext cx="9144000" cy="457200"/>
          </a:xfrm>
          <a:prstGeom prst="rect">
            <a:avLst/>
          </a:prstGeom>
          <a:solidFill>
            <a:srgbClr val="2E7CA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s-ES" sz="2400">
              <a:cs typeface="Times New Roman" panose="02020603050405020304" pitchFamily="18" charset="0"/>
            </a:endParaRPr>
          </a:p>
        </p:txBody>
      </p:sp>
      <p:sp>
        <p:nvSpPr>
          <p:cNvPr id="1031" name="Rectangle 8">
            <a:extLst>
              <a:ext uri="{FF2B5EF4-FFF2-40B4-BE49-F238E27FC236}">
                <a16:creationId xmlns:a16="http://schemas.microsoft.com/office/drawing/2014/main" id="{86614DAB-BB0A-490A-8047-1BD50084403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218543" y="121851"/>
            <a:ext cx="267393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ca-ES" altLang="es-ES" sz="1200" b="0" dirty="0">
                <a:solidFill>
                  <a:srgbClr val="BC2E16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Building </a:t>
            </a:r>
            <a:r>
              <a:rPr lang="ca-ES" altLang="es-ES" sz="1200" b="0" dirty="0" err="1">
                <a:solidFill>
                  <a:srgbClr val="BC2E16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Construction</a:t>
            </a:r>
            <a:r>
              <a:rPr lang="ca-ES" altLang="es-ES" sz="1200" b="0" dirty="0">
                <a:solidFill>
                  <a:srgbClr val="BC2E16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 </a:t>
            </a:r>
            <a:r>
              <a:rPr lang="ca-ES" altLang="es-ES" sz="1200" b="0" dirty="0" err="1">
                <a:solidFill>
                  <a:srgbClr val="BC2E16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Degree</a:t>
            </a:r>
            <a:endParaRPr lang="ca-ES" altLang="es-ES" sz="1800" b="0" dirty="0">
              <a:solidFill>
                <a:srgbClr val="BC2E16"/>
              </a:solidFill>
            </a:endParaRPr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824FCF0C-7131-48B9-8FD1-E1D2F0F7AD8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597649"/>
            <a:ext cx="91440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3767138" algn="l"/>
                <a:tab pos="6099175" algn="l"/>
              </a:tabLst>
              <a:defRPr sz="2800">
                <a:solidFill>
                  <a:schemeClr val="bg1"/>
                </a:solidFill>
                <a:latin typeface="Arial" charset="0"/>
              </a:defRPr>
            </a:lvl1pPr>
            <a:lvl2pPr eaLnBrk="0" hangingPunct="0">
              <a:tabLst>
                <a:tab pos="3767138" algn="l"/>
                <a:tab pos="6099175" algn="l"/>
              </a:tabLst>
              <a:defRPr sz="2800">
                <a:solidFill>
                  <a:schemeClr val="bg1"/>
                </a:solidFill>
                <a:latin typeface="Arial" charset="0"/>
              </a:defRPr>
            </a:lvl2pPr>
            <a:lvl3pPr eaLnBrk="0" hangingPunct="0">
              <a:tabLst>
                <a:tab pos="3767138" algn="l"/>
                <a:tab pos="6099175" algn="l"/>
              </a:tabLst>
              <a:defRPr sz="2800">
                <a:solidFill>
                  <a:schemeClr val="bg1"/>
                </a:solidFill>
                <a:latin typeface="Arial" charset="0"/>
              </a:defRPr>
            </a:lvl3pPr>
            <a:lvl4pPr eaLnBrk="0" hangingPunct="0">
              <a:tabLst>
                <a:tab pos="3767138" algn="l"/>
                <a:tab pos="6099175" algn="l"/>
              </a:tabLst>
              <a:defRPr sz="2800">
                <a:solidFill>
                  <a:schemeClr val="bg1"/>
                </a:solidFill>
                <a:latin typeface="Arial" charset="0"/>
              </a:defRPr>
            </a:lvl4pPr>
            <a:lvl5pPr eaLnBrk="0" hangingPunct="0">
              <a:tabLst>
                <a:tab pos="3767138" algn="l"/>
                <a:tab pos="6099175" algn="l"/>
              </a:tabLst>
              <a:defRPr sz="2800">
                <a:solidFill>
                  <a:schemeClr val="bg1"/>
                </a:solidFill>
                <a:latin typeface="Arial" charset="0"/>
              </a:defRPr>
            </a:lvl5pPr>
            <a:lvl6pPr eaLnBrk="0" fontAlgn="base" hangingPunct="0">
              <a:spcBef>
                <a:spcPct val="50000"/>
              </a:spcBef>
              <a:spcAft>
                <a:spcPct val="0"/>
              </a:spcAft>
              <a:tabLst>
                <a:tab pos="3767138" algn="l"/>
                <a:tab pos="6099175" algn="l"/>
              </a:tabLst>
              <a:defRPr sz="2800">
                <a:solidFill>
                  <a:schemeClr val="bg1"/>
                </a:solidFill>
                <a:latin typeface="Arial" charset="0"/>
              </a:defRPr>
            </a:lvl6pPr>
            <a:lvl7pPr eaLnBrk="0" fontAlgn="base" hangingPunct="0">
              <a:spcBef>
                <a:spcPct val="50000"/>
              </a:spcBef>
              <a:spcAft>
                <a:spcPct val="0"/>
              </a:spcAft>
              <a:tabLst>
                <a:tab pos="3767138" algn="l"/>
                <a:tab pos="6099175" algn="l"/>
              </a:tabLst>
              <a:defRPr sz="2800">
                <a:solidFill>
                  <a:schemeClr val="bg1"/>
                </a:solidFill>
                <a:latin typeface="Arial" charset="0"/>
              </a:defRPr>
            </a:lvl7pPr>
            <a:lvl8pPr eaLnBrk="0" fontAlgn="base" hangingPunct="0">
              <a:spcBef>
                <a:spcPct val="50000"/>
              </a:spcBef>
              <a:spcAft>
                <a:spcPct val="0"/>
              </a:spcAft>
              <a:tabLst>
                <a:tab pos="3767138" algn="l"/>
                <a:tab pos="6099175" algn="l"/>
              </a:tabLst>
              <a:defRPr sz="2800">
                <a:solidFill>
                  <a:schemeClr val="bg1"/>
                </a:solidFill>
                <a:latin typeface="Arial" charset="0"/>
              </a:defRPr>
            </a:lvl8pPr>
            <a:lvl9pPr eaLnBrk="0" fontAlgn="base" hangingPunct="0">
              <a:spcBef>
                <a:spcPct val="50000"/>
              </a:spcBef>
              <a:spcAft>
                <a:spcPct val="0"/>
              </a:spcAft>
              <a:tabLst>
                <a:tab pos="3767138" algn="l"/>
                <a:tab pos="6099175" algn="l"/>
              </a:tabLst>
              <a:defRPr sz="28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r>
              <a:rPr lang="ca-ES" altLang="es-ES" sz="1200" dirty="0" err="1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Subject</a:t>
            </a:r>
            <a:r>
              <a:rPr lang="ca-ES" altLang="es-ES" sz="1200" dirty="0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: </a:t>
            </a:r>
            <a:r>
              <a:rPr lang="ca-ES" altLang="es-ES" sz="1200" dirty="0" err="1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Applied</a:t>
            </a:r>
            <a:r>
              <a:rPr lang="ca-ES" altLang="es-ES" sz="1200" dirty="0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ca-ES" altLang="es-ES" sz="1200" dirty="0" err="1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Statistics</a:t>
            </a:r>
            <a:r>
              <a:rPr lang="ca-ES" altLang="es-ES" sz="1200" dirty="0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 (AS) 	        </a:t>
            </a:r>
            <a:fld id="{B31F3986-8FA7-4D23-84B5-362255BFC139}" type="slidenum">
              <a:rPr lang="ca-ES" altLang="es-ES" sz="1200" smtClean="0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‹Nº›</a:t>
            </a:fld>
            <a:r>
              <a:rPr lang="ca-ES" altLang="es-ES" sz="1200" dirty="0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/10	     </a:t>
            </a:r>
            <a:r>
              <a:rPr lang="en-US" altLang="es-ES" sz="1200" dirty="0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Lecturers: AS Teaching Team</a:t>
            </a:r>
            <a:endParaRPr lang="es-ES" altLang="es-ES" sz="1800" dirty="0">
              <a:solidFill>
                <a:srgbClr val="2E7CAD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image" Target="../media/image27.emf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24.wmf"/><Relationship Id="rId12" Type="http://schemas.openxmlformats.org/officeDocument/2006/relationships/oleObject" Target="../embeddings/oleObject2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26.wmf"/><Relationship Id="rId5" Type="http://schemas.openxmlformats.org/officeDocument/2006/relationships/image" Target="../media/image23.wmf"/><Relationship Id="rId10" Type="http://schemas.openxmlformats.org/officeDocument/2006/relationships/oleObject" Target="../embeddings/oleObject21.bin"/><Relationship Id="rId4" Type="http://schemas.openxmlformats.org/officeDocument/2006/relationships/oleObject" Target="../embeddings/oleObject18.bin"/><Relationship Id="rId9" Type="http://schemas.openxmlformats.org/officeDocument/2006/relationships/image" Target="../media/image25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15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4.e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13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19.wmf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6.wmf"/><Relationship Id="rId12" Type="http://schemas.openxmlformats.org/officeDocument/2006/relationships/oleObject" Target="../embeddings/oleObject1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8.wmf"/><Relationship Id="rId5" Type="http://schemas.openxmlformats.org/officeDocument/2006/relationships/image" Target="../media/image12.w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21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5.bin"/><Relationship Id="rId9" Type="http://schemas.openxmlformats.org/officeDocument/2006/relationships/image" Target="../media/image2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9">
            <a:extLst>
              <a:ext uri="{FF2B5EF4-FFF2-40B4-BE49-F238E27FC236}">
                <a16:creationId xmlns:a16="http://schemas.microsoft.com/office/drawing/2014/main" id="{2206E8B3-C68D-431E-9A37-86708D6794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488" y="2060575"/>
            <a:ext cx="8424862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zh-MO" sz="4000" dirty="0">
                <a:solidFill>
                  <a:srgbClr val="006600"/>
                </a:solidFill>
                <a:ea typeface="PMingLiU" panose="02020500000000000000" pitchFamily="18" charset="-120"/>
              </a:rPr>
              <a:t>APPLIED STATISTICS</a:t>
            </a:r>
          </a:p>
          <a:p>
            <a:pPr algn="ctr" eaLnBrk="1" hangingPunct="1"/>
            <a:r>
              <a:rPr lang="en" altLang="zh-MO" sz="4000" dirty="0">
                <a:solidFill>
                  <a:srgbClr val="FF0000"/>
                </a:solidFill>
                <a:ea typeface="PMingLiU" panose="02020500000000000000" pitchFamily="18" charset="-120"/>
              </a:rPr>
              <a:t>Two-Dimensional Distributions</a:t>
            </a:r>
            <a:endParaRPr lang="es-ES" altLang="zh-MO" sz="1600" dirty="0">
              <a:solidFill>
                <a:srgbClr val="FF0000"/>
              </a:solidFill>
              <a:ea typeface="PMingLiU" panose="02020500000000000000" pitchFamily="18" charset="-120"/>
            </a:endParaRPr>
          </a:p>
        </p:txBody>
      </p:sp>
      <p:pic>
        <p:nvPicPr>
          <p:cNvPr id="2051" name="Picture 14">
            <a:extLst>
              <a:ext uri="{FF2B5EF4-FFF2-40B4-BE49-F238E27FC236}">
                <a16:creationId xmlns:a16="http://schemas.microsoft.com/office/drawing/2014/main" id="{19768D09-8CEF-4FCC-B1C0-799C18B23B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0525" y="4005263"/>
            <a:ext cx="3254375" cy="205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>
            <a:extLst>
              <a:ext uri="{FF2B5EF4-FFF2-40B4-BE49-F238E27FC236}">
                <a16:creationId xmlns:a16="http://schemas.microsoft.com/office/drawing/2014/main" id="{FDC74E4B-45DF-4325-BE10-031E2322C5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 dirty="0"/>
              <a:t>Correlation</a:t>
            </a:r>
          </a:p>
        </p:txBody>
      </p:sp>
      <p:sp>
        <p:nvSpPr>
          <p:cNvPr id="11267" name="Text Box 6">
            <a:extLst>
              <a:ext uri="{FF2B5EF4-FFF2-40B4-BE49-F238E27FC236}">
                <a16:creationId xmlns:a16="http://schemas.microsoft.com/office/drawing/2014/main" id="{A590CAB1-BA0F-4553-8A1D-804AF4CC1D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125538"/>
            <a:ext cx="8713787" cy="4909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5600" indent="-355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808038" indent="-27305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Residual variance, </a:t>
            </a:r>
            <a:r>
              <a:rPr lang="en" altLang="es-ES" sz="2000" b="0" i="1" dirty="0">
                <a:solidFill>
                  <a:schemeClr val="tx1"/>
                </a:solidFill>
                <a:cs typeface="Times New Roman" panose="02020603050405020304" pitchFamily="18" charset="0"/>
              </a:rPr>
              <a:t>S</a:t>
            </a:r>
            <a:r>
              <a:rPr lang="en" altLang="es-ES" sz="2000" b="0" i="1" baseline="-25000" dirty="0">
                <a:solidFill>
                  <a:schemeClr val="tx1"/>
                </a:solidFill>
                <a:cs typeface="Times New Roman" panose="02020603050405020304" pitchFamily="18" charset="0"/>
              </a:rPr>
              <a:t>r</a:t>
            </a:r>
            <a:r>
              <a:rPr lang="en" altLang="es-ES" sz="2000" b="0" i="1" baseline="30000" dirty="0">
                <a:solidFill>
                  <a:schemeClr val="tx1"/>
                </a:solidFill>
                <a:cs typeface="Times New Roman" panose="02020603050405020304" pitchFamily="18" charset="0"/>
              </a:rPr>
              <a:t>2</a:t>
            </a:r>
            <a:r>
              <a:rPr lang="en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" altLang="es-ES" sz="2000" b="0" dirty="0">
                <a:solidFill>
                  <a:srgbClr val="000099"/>
                </a:solidFill>
                <a:cs typeface="Times New Roman" panose="02020603050405020304" pitchFamily="18" charset="0"/>
              </a:rPr>
              <a:t>(variance of the residuals):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2000" b="0" dirty="0">
              <a:solidFill>
                <a:srgbClr val="000099"/>
              </a:solidFill>
              <a:cs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1000" b="0" dirty="0">
              <a:solidFill>
                <a:srgbClr val="000099"/>
              </a:solidFill>
              <a:cs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FF0000"/>
                </a:solidFill>
              </a:rPr>
              <a:t>Total variation of </a:t>
            </a:r>
            <a:r>
              <a:rPr lang="en" altLang="es-ES" sz="2000" b="0">
                <a:solidFill>
                  <a:srgbClr val="FF0000"/>
                </a:solidFill>
              </a:rPr>
              <a:t>variable Y</a:t>
            </a:r>
            <a:r>
              <a:rPr lang="en" altLang="es-ES" sz="2000" b="0">
                <a:solidFill>
                  <a:srgbClr val="000099"/>
                </a:solidFill>
              </a:rPr>
              <a:t>,</a:t>
            </a:r>
            <a:r>
              <a:rPr lang="en" altLang="es-ES" sz="2000" b="0">
                <a:solidFill>
                  <a:srgbClr val="FF0000"/>
                </a:solidFill>
              </a:rPr>
              <a:t> </a:t>
            </a:r>
            <a:r>
              <a:rPr lang="en" altLang="es-ES" sz="2000" b="0" i="1" dirty="0">
                <a:solidFill>
                  <a:schemeClr val="tx1"/>
                </a:solidFill>
              </a:rPr>
              <a:t>VT </a:t>
            </a:r>
            <a:r>
              <a:rPr lang="en" altLang="es-ES" sz="2000" b="0" dirty="0">
                <a:solidFill>
                  <a:srgbClr val="000099"/>
                </a:solidFill>
              </a:rPr>
              <a:t>: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1400" b="0" dirty="0">
              <a:solidFill>
                <a:srgbClr val="000099"/>
              </a:solidFill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1400" b="0" dirty="0">
              <a:solidFill>
                <a:srgbClr val="000099"/>
              </a:solidFill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1400" b="0" dirty="0">
              <a:solidFill>
                <a:srgbClr val="000099"/>
              </a:solidFill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1000" b="0" dirty="0">
              <a:solidFill>
                <a:srgbClr val="000099"/>
              </a:solidFill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1000" b="0" dirty="0">
              <a:solidFill>
                <a:srgbClr val="000099"/>
              </a:solidFill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1000" b="0" dirty="0">
              <a:solidFill>
                <a:srgbClr val="000099"/>
              </a:solidFill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000099"/>
                </a:solidFill>
              </a:rPr>
              <a:t>The </a:t>
            </a:r>
            <a:r>
              <a:rPr lang="en" altLang="es-ES" sz="2000" b="0" dirty="0">
                <a:solidFill>
                  <a:srgbClr val="FF0000"/>
                </a:solidFill>
              </a:rPr>
              <a:t>coefficient of determination</a:t>
            </a:r>
            <a:r>
              <a:rPr lang="en" altLang="es-ES" sz="2000" b="0" dirty="0">
                <a:solidFill>
                  <a:srgbClr val="000099"/>
                </a:solidFill>
              </a:rPr>
              <a:t>, </a:t>
            </a:r>
            <a:r>
              <a:rPr lang="en" altLang="es-ES" sz="2000" b="0" i="1" dirty="0">
                <a:solidFill>
                  <a:schemeClr val="tx1"/>
                </a:solidFill>
              </a:rPr>
              <a:t>R</a:t>
            </a:r>
            <a:r>
              <a:rPr lang="en" altLang="es-ES" sz="2000" b="0" i="1" baseline="30000" dirty="0">
                <a:solidFill>
                  <a:schemeClr val="tx1"/>
                </a:solidFill>
              </a:rPr>
              <a:t>2</a:t>
            </a:r>
            <a:r>
              <a:rPr lang="en" altLang="es-ES" sz="2000" b="0" dirty="0">
                <a:solidFill>
                  <a:srgbClr val="000099"/>
                </a:solidFill>
              </a:rPr>
              <a:t>, tells us what percentage of the variation in Y is explained by the variation in X and the model: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ca-ES" altLang="es-ES" sz="2000" b="0" dirty="0">
              <a:solidFill>
                <a:srgbClr val="000099"/>
              </a:solidFill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000099"/>
                </a:solidFill>
              </a:rPr>
              <a:t>The model would be valid for making predictions if approx.</a:t>
            </a:r>
          </a:p>
        </p:txBody>
      </p:sp>
      <p:graphicFrame>
        <p:nvGraphicFramePr>
          <p:cNvPr id="11268" name="Object 7">
            <a:extLst>
              <a:ext uri="{FF2B5EF4-FFF2-40B4-BE49-F238E27FC236}">
                <a16:creationId xmlns:a16="http://schemas.microsoft.com/office/drawing/2014/main" id="{7A661C07-326E-4808-88CE-39C29B8A13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11413" y="1484313"/>
          <a:ext cx="3814762" cy="757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9" name="Equation" r:id="rId4" imgW="1981200" imgH="393700" progId="Equation.DSMT4">
                  <p:embed/>
                </p:oleObj>
              </mc:Choice>
              <mc:Fallback>
                <p:oleObj name="Equation" r:id="rId4" imgW="1981200" imgH="3937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1484313"/>
                        <a:ext cx="3814762" cy="757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13">
            <a:extLst>
              <a:ext uri="{FF2B5EF4-FFF2-40B4-BE49-F238E27FC236}">
                <a16:creationId xmlns:a16="http://schemas.microsoft.com/office/drawing/2014/main" id="{4212F378-02B4-4112-92CC-9F30669CE27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4000" y="3068638"/>
          <a:ext cx="5429250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0" name="Equation" r:id="rId6" imgW="2819400" imgH="279400" progId="Equation.DSMT4">
                  <p:embed/>
                </p:oleObj>
              </mc:Choice>
              <mc:Fallback>
                <p:oleObj name="Equation" r:id="rId6" imgW="2819400" imgH="2794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000" y="3068638"/>
                        <a:ext cx="5429250" cy="538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14">
            <a:extLst>
              <a:ext uri="{FF2B5EF4-FFF2-40B4-BE49-F238E27FC236}">
                <a16:creationId xmlns:a16="http://schemas.microsoft.com/office/drawing/2014/main" id="{202DDC17-2A05-4251-8134-AD3CE3D705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6961903"/>
              </p:ext>
            </p:extLst>
          </p:nvPr>
        </p:nvGraphicFramePr>
        <p:xfrm>
          <a:off x="6942335" y="4869160"/>
          <a:ext cx="1662113" cy="757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1" name="Equation" r:id="rId8" imgW="863225" imgH="393529" progId="Equation.DSMT4">
                  <p:embed/>
                </p:oleObj>
              </mc:Choice>
              <mc:Fallback>
                <p:oleObj name="Equation" r:id="rId8" imgW="863225" imgH="393529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2335" y="4869160"/>
                        <a:ext cx="1662113" cy="757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1" name="AutoShape 15">
            <a:extLst>
              <a:ext uri="{FF2B5EF4-FFF2-40B4-BE49-F238E27FC236}">
                <a16:creationId xmlns:a16="http://schemas.microsoft.com/office/drawing/2014/main" id="{953C8504-4A80-4D84-AD21-2DCA54941E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8675" y="3933825"/>
            <a:ext cx="1438275" cy="360363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 sz="1200" b="0">
                <a:solidFill>
                  <a:schemeClr val="tx1"/>
                </a:solidFill>
              </a:rPr>
              <a:t>Total Variation (VT)</a:t>
            </a:r>
          </a:p>
        </p:txBody>
      </p:sp>
      <p:sp>
        <p:nvSpPr>
          <p:cNvPr id="11272" name="Line 16">
            <a:extLst>
              <a:ext uri="{FF2B5EF4-FFF2-40B4-BE49-F238E27FC236}">
                <a16:creationId xmlns:a16="http://schemas.microsoft.com/office/drawing/2014/main" id="{33E7BC8B-161F-4CC3-B15F-759AAD4D5B7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47813" y="364490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a-ES"/>
          </a:p>
        </p:txBody>
      </p:sp>
      <p:sp>
        <p:nvSpPr>
          <p:cNvPr id="11273" name="AutoShape 17">
            <a:extLst>
              <a:ext uri="{FF2B5EF4-FFF2-40B4-BE49-F238E27FC236}">
                <a16:creationId xmlns:a16="http://schemas.microsoft.com/office/drawing/2014/main" id="{BB2D43C7-42FD-4E2C-80E4-637F3986F8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4438" y="3933825"/>
            <a:ext cx="1798637" cy="360363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 sz="1200" b="0" dirty="0">
                <a:solidFill>
                  <a:schemeClr val="tx1"/>
                </a:solidFill>
              </a:rPr>
              <a:t>Explained Variation (V</a:t>
            </a:r>
            <a:r>
              <a:rPr lang="es-ES" altLang="es-ES" sz="1200" b="0" dirty="0">
                <a:solidFill>
                  <a:schemeClr val="tx1"/>
                </a:solidFill>
              </a:rPr>
              <a:t>E</a:t>
            </a:r>
            <a:r>
              <a:rPr lang="en" altLang="es-ES" sz="1200" b="0" dirty="0">
                <a:solidFill>
                  <a:schemeClr val="tx1"/>
                </a:solidFill>
              </a:rPr>
              <a:t>)</a:t>
            </a:r>
          </a:p>
        </p:txBody>
      </p:sp>
      <p:graphicFrame>
        <p:nvGraphicFramePr>
          <p:cNvPr id="11274" name="Object 21">
            <a:extLst>
              <a:ext uri="{FF2B5EF4-FFF2-40B4-BE49-F238E27FC236}">
                <a16:creationId xmlns:a16="http://schemas.microsoft.com/office/drawing/2014/main" id="{C65B4F37-0A93-449A-8FB0-36EAE04A78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6381526"/>
              </p:ext>
            </p:extLst>
          </p:nvPr>
        </p:nvGraphicFramePr>
        <p:xfrm>
          <a:off x="7239644" y="5562620"/>
          <a:ext cx="1220788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2" name="Equation" r:id="rId10" imgW="634725" imgH="203112" progId="Equation.DSMT4">
                  <p:embed/>
                </p:oleObj>
              </mc:Choice>
              <mc:Fallback>
                <p:oleObj name="Equation" r:id="rId10" imgW="634725" imgH="203112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644" y="5562620"/>
                        <a:ext cx="1220788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5" name="Line 22">
            <a:extLst>
              <a:ext uri="{FF2B5EF4-FFF2-40B4-BE49-F238E27FC236}">
                <a16:creationId xmlns:a16="http://schemas.microsoft.com/office/drawing/2014/main" id="{C3ED3D23-2F4C-44E0-8D66-1C01A4BB31E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75013" y="364490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a-ES"/>
          </a:p>
        </p:txBody>
      </p:sp>
      <p:sp>
        <p:nvSpPr>
          <p:cNvPr id="11276" name="AutoShape 23">
            <a:extLst>
              <a:ext uri="{FF2B5EF4-FFF2-40B4-BE49-F238E27FC236}">
                <a16:creationId xmlns:a16="http://schemas.microsoft.com/office/drawing/2014/main" id="{D9C281AC-DA2C-41CA-968E-A9F2EDB6C6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0563" y="3933825"/>
            <a:ext cx="1655762" cy="360363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 sz="1200" b="0">
                <a:solidFill>
                  <a:schemeClr val="tx1"/>
                </a:solidFill>
              </a:rPr>
              <a:t>Residual Variation (VR)</a:t>
            </a:r>
          </a:p>
        </p:txBody>
      </p:sp>
      <p:sp>
        <p:nvSpPr>
          <p:cNvPr id="11277" name="Line 24">
            <a:extLst>
              <a:ext uri="{FF2B5EF4-FFF2-40B4-BE49-F238E27FC236}">
                <a16:creationId xmlns:a16="http://schemas.microsoft.com/office/drawing/2014/main" id="{836D334A-7AFA-4C24-8BFD-9CF3D84557C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75238" y="364490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a-ES"/>
          </a:p>
        </p:txBody>
      </p:sp>
      <p:graphicFrame>
        <p:nvGraphicFramePr>
          <p:cNvPr id="11278" name="Object 25">
            <a:extLst>
              <a:ext uri="{FF2B5EF4-FFF2-40B4-BE49-F238E27FC236}">
                <a16:creationId xmlns:a16="http://schemas.microsoft.com/office/drawing/2014/main" id="{EC6E6624-2FBF-469C-A247-6EC98B90817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24525" y="2219325"/>
          <a:ext cx="3205163" cy="2217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3" name="Visio" r:id="rId12" imgW="5400294" imgH="3736658" progId="Visio.Drawing.11">
                  <p:embed/>
                </p:oleObj>
              </mc:Choice>
              <mc:Fallback>
                <p:oleObj name="Visio" r:id="rId12" imgW="5400294" imgH="3736658" progId="Visio.Drawing.11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2219325"/>
                        <a:ext cx="3205163" cy="2217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>
            <a:extLst>
              <a:ext uri="{FF2B5EF4-FFF2-40B4-BE49-F238E27FC236}">
                <a16:creationId xmlns:a16="http://schemas.microsoft.com/office/drawing/2014/main" id="{9F195411-CB6A-4896-9388-8998E2C8F9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 dirty="0"/>
              <a:t>Two-Dimensional Distributions</a:t>
            </a:r>
          </a:p>
        </p:txBody>
      </p:sp>
      <p:sp>
        <p:nvSpPr>
          <p:cNvPr id="3075" name="Text Box 7">
            <a:extLst>
              <a:ext uri="{FF2B5EF4-FFF2-40B4-BE49-F238E27FC236}">
                <a16:creationId xmlns:a16="http://schemas.microsoft.com/office/drawing/2014/main" id="{D79A79E3-19F6-47D9-82C4-76D0C6CCB4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155700"/>
            <a:ext cx="5329237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5600" indent="-355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808038" indent="-27305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>
                <a:solidFill>
                  <a:srgbClr val="FF0000"/>
                </a:solidFill>
                <a:cs typeface="Times New Roman" panose="02020603050405020304" pitchFamily="18" charset="0"/>
              </a:rPr>
              <a:t>Two-dimensional distribution: </a:t>
            </a:r>
            <a:r>
              <a:rPr lang="en" altLang="es-ES" sz="2400" b="0">
                <a:solidFill>
                  <a:srgbClr val="333399"/>
                </a:solidFill>
                <a:cs typeface="Times New Roman" panose="02020603050405020304" pitchFamily="18" charset="0"/>
              </a:rPr>
              <a:t>each observation of an element in the sample is represented by a pair of values (x,y)</a:t>
            </a:r>
          </a:p>
        </p:txBody>
      </p:sp>
      <p:sp>
        <p:nvSpPr>
          <p:cNvPr id="3076" name="Text Box 12">
            <a:extLst>
              <a:ext uri="{FF2B5EF4-FFF2-40B4-BE49-F238E27FC236}">
                <a16:creationId xmlns:a16="http://schemas.microsoft.com/office/drawing/2014/main" id="{D42479C5-3091-40BE-98F9-E6DA42E429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6092825"/>
            <a:ext cx="1079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" altLang="es-ES" sz="1400">
                <a:solidFill>
                  <a:srgbClr val="FF0000"/>
                </a:solidFill>
              </a:rPr>
              <a:t>Example 1</a:t>
            </a:r>
          </a:p>
        </p:txBody>
      </p:sp>
      <p:pic>
        <p:nvPicPr>
          <p:cNvPr id="3077" name="Picture 13">
            <a:extLst>
              <a:ext uri="{FF2B5EF4-FFF2-40B4-BE49-F238E27FC236}">
                <a16:creationId xmlns:a16="http://schemas.microsoft.com/office/drawing/2014/main" id="{D577B9EB-E83A-4B0A-91BF-D9149B3DE7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3068638"/>
            <a:ext cx="5545138" cy="329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1">
            <a:extLst>
              <a:ext uri="{FF2B5EF4-FFF2-40B4-BE49-F238E27FC236}">
                <a16:creationId xmlns:a16="http://schemas.microsoft.com/office/drawing/2014/main" id="{D38D6D36-AE8A-4357-9A81-DDB8B682B1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1125538"/>
            <a:ext cx="2663825" cy="180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>
            <a:extLst>
              <a:ext uri="{FF2B5EF4-FFF2-40B4-BE49-F238E27FC236}">
                <a16:creationId xmlns:a16="http://schemas.microsoft.com/office/drawing/2014/main" id="{5EA2C81B-1A59-424A-A774-130D8DD1C3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 dirty="0"/>
              <a:t>Bivariate Diagrams</a:t>
            </a:r>
          </a:p>
        </p:txBody>
      </p:sp>
      <p:sp>
        <p:nvSpPr>
          <p:cNvPr id="4099" name="Text Box 6">
            <a:extLst>
              <a:ext uri="{FF2B5EF4-FFF2-40B4-BE49-F238E27FC236}">
                <a16:creationId xmlns:a16="http://schemas.microsoft.com/office/drawing/2014/main" id="{BBD0337D-E499-4477-ABC5-F492753495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981075"/>
            <a:ext cx="871378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5600" indent="-355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808038" indent="-27305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The graphical representation of the (x,y) pairs is </a:t>
            </a:r>
            <a:r>
              <a:rPr lang="en" altLang="es-ES" sz="2400" b="0" i="1" dirty="0">
                <a:solidFill>
                  <a:srgbClr val="000099"/>
                </a:solidFill>
                <a:cs typeface="Times New Roman" panose="02020603050405020304" pitchFamily="18" charset="0"/>
              </a:rPr>
              <a:t>called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a 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scatterplot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4100" name="Picture 11">
            <a:extLst>
              <a:ext uri="{FF2B5EF4-FFF2-40B4-BE49-F238E27FC236}">
                <a16:creationId xmlns:a16="http://schemas.microsoft.com/office/drawing/2014/main" id="{A8C18B80-8736-456F-9C15-511E19011C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2863" y="1960563"/>
            <a:ext cx="6499225" cy="2433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12">
            <a:extLst>
              <a:ext uri="{FF2B5EF4-FFF2-40B4-BE49-F238E27FC236}">
                <a16:creationId xmlns:a16="http://schemas.microsoft.com/office/drawing/2014/main" id="{86DFEA01-C5E8-47B3-B588-286C4AEF96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4292600"/>
            <a:ext cx="6408738" cy="220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02" name="AutoShape 15">
            <a:extLst>
              <a:ext uri="{FF2B5EF4-FFF2-40B4-BE49-F238E27FC236}">
                <a16:creationId xmlns:a16="http://schemas.microsoft.com/office/drawing/2014/main" id="{66BCB162-55F1-46A2-9F56-2CD8506618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504" y="2587172"/>
            <a:ext cx="1368847" cy="583065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 sz="1200" b="0">
                <a:solidFill>
                  <a:schemeClr val="tx1"/>
                </a:solidFill>
              </a:rPr>
              <a:t>Linear relationship</a:t>
            </a:r>
          </a:p>
          <a:p>
            <a:pPr algn="ctr" eaLnBrk="1" hangingPunct="1"/>
            <a:r>
              <a:rPr lang="en" altLang="es-ES" sz="1200" b="0">
                <a:solidFill>
                  <a:schemeClr val="tx1"/>
                </a:solidFill>
              </a:rPr>
              <a:t>positive</a:t>
            </a:r>
          </a:p>
        </p:txBody>
      </p:sp>
      <p:sp>
        <p:nvSpPr>
          <p:cNvPr id="4103" name="AutoShape 16">
            <a:extLst>
              <a:ext uri="{FF2B5EF4-FFF2-40B4-BE49-F238E27FC236}">
                <a16:creationId xmlns:a16="http://schemas.microsoft.com/office/drawing/2014/main" id="{E9FB1244-D508-466E-97F2-DF512F5EAD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79866" y="2558598"/>
            <a:ext cx="1368847" cy="583065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 sz="1200" b="0" dirty="0">
                <a:solidFill>
                  <a:schemeClr val="tx1"/>
                </a:solidFill>
              </a:rPr>
              <a:t>Linear relationship</a:t>
            </a:r>
          </a:p>
          <a:p>
            <a:pPr algn="ctr" eaLnBrk="1" hangingPunct="1"/>
            <a:r>
              <a:rPr lang="en" altLang="es-ES" sz="1200" b="0" dirty="0">
                <a:solidFill>
                  <a:schemeClr val="tx1"/>
                </a:solidFill>
              </a:rPr>
              <a:t>negative</a:t>
            </a:r>
          </a:p>
        </p:txBody>
      </p:sp>
      <p:sp>
        <p:nvSpPr>
          <p:cNvPr id="4104" name="AutoShape 17">
            <a:extLst>
              <a:ext uri="{FF2B5EF4-FFF2-40B4-BE49-F238E27FC236}">
                <a16:creationId xmlns:a16="http://schemas.microsoft.com/office/drawing/2014/main" id="{30C62799-0E7A-463B-A20F-42962EFC30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5516563"/>
            <a:ext cx="1150938" cy="576262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 sz="1200" b="0" dirty="0">
                <a:solidFill>
                  <a:schemeClr val="tx1"/>
                </a:solidFill>
              </a:rPr>
              <a:t>There is no</a:t>
            </a:r>
          </a:p>
          <a:p>
            <a:pPr algn="ctr" eaLnBrk="1" hangingPunct="1"/>
            <a:r>
              <a:rPr lang="en" altLang="es-ES" sz="1200" b="0" dirty="0">
                <a:solidFill>
                  <a:schemeClr val="tx1"/>
                </a:solidFill>
              </a:rPr>
              <a:t>relationship</a:t>
            </a:r>
          </a:p>
        </p:txBody>
      </p:sp>
      <p:sp>
        <p:nvSpPr>
          <p:cNvPr id="4105" name="AutoShape 18">
            <a:extLst>
              <a:ext uri="{FF2B5EF4-FFF2-40B4-BE49-F238E27FC236}">
                <a16:creationId xmlns:a16="http://schemas.microsoft.com/office/drawing/2014/main" id="{1D5EA3BE-5EC5-4F1D-8E95-8E9B93380B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7775" y="5516563"/>
            <a:ext cx="1150938" cy="576262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 sz="1200" b="0">
                <a:solidFill>
                  <a:schemeClr val="tx1"/>
                </a:solidFill>
              </a:rPr>
              <a:t>Relationship</a:t>
            </a:r>
          </a:p>
          <a:p>
            <a:pPr algn="ctr" eaLnBrk="1" hangingPunct="1"/>
            <a:r>
              <a:rPr lang="en" altLang="es-ES" sz="1200" b="0">
                <a:solidFill>
                  <a:schemeClr val="tx1"/>
                </a:solidFill>
              </a:rPr>
              <a:t>nonlinear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>
            <a:extLst>
              <a:ext uri="{FF2B5EF4-FFF2-40B4-BE49-F238E27FC236}">
                <a16:creationId xmlns:a16="http://schemas.microsoft.com/office/drawing/2014/main" id="{35A4903E-D258-4E5F-8396-209D5130A7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 dirty="0"/>
              <a:t>Marginal Distributions</a:t>
            </a:r>
          </a:p>
        </p:txBody>
      </p:sp>
      <p:sp>
        <p:nvSpPr>
          <p:cNvPr id="5123" name="Text Box 6">
            <a:extLst>
              <a:ext uri="{FF2B5EF4-FFF2-40B4-BE49-F238E27FC236}">
                <a16:creationId xmlns:a16="http://schemas.microsoft.com/office/drawing/2014/main" id="{33474890-4A86-4AFC-8C3A-365D7CBDAE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981075"/>
            <a:ext cx="8713787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If we study each variable independently of the other, we obtain its 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marginal distribution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124" name="AutoShape 10">
            <a:extLst>
              <a:ext uri="{FF2B5EF4-FFF2-40B4-BE49-F238E27FC236}">
                <a16:creationId xmlns:a16="http://schemas.microsoft.com/office/drawing/2014/main" id="{E185B159-588D-41BC-95D1-65070C8DEB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0788" y="1916113"/>
            <a:ext cx="2519362" cy="1152525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anchor="ctr"/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" altLang="es-ES" sz="1200" b="0">
                <a:solidFill>
                  <a:schemeClr val="tx1"/>
                </a:solidFill>
              </a:rPr>
              <a:t>For marginal distributions we can calculate the same statistics as for any distribution of a single variable.</a:t>
            </a:r>
          </a:p>
        </p:txBody>
      </p:sp>
      <p:graphicFrame>
        <p:nvGraphicFramePr>
          <p:cNvPr id="5125" name="Object 13">
            <a:extLst>
              <a:ext uri="{FF2B5EF4-FFF2-40B4-BE49-F238E27FC236}">
                <a16:creationId xmlns:a16="http://schemas.microsoft.com/office/drawing/2014/main" id="{4D3910FC-702E-4C98-A640-6DB88ED5515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55875" y="1912938"/>
          <a:ext cx="3101975" cy="206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1" name="Graph" r:id="rId3" imgW="5486400" imgH="3657600" progId="MtbGraph.Document.15">
                  <p:embed/>
                </p:oleObj>
              </mc:Choice>
              <mc:Fallback>
                <p:oleObj name="Graph" r:id="rId3" imgW="5486400" imgH="3657600" progId="MtbGraph.Document.15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875" y="1912938"/>
                        <a:ext cx="3101975" cy="2068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14">
            <a:extLst>
              <a:ext uri="{FF2B5EF4-FFF2-40B4-BE49-F238E27FC236}">
                <a16:creationId xmlns:a16="http://schemas.microsoft.com/office/drawing/2014/main" id="{7041425A-2468-4173-8B53-1A1C0F330E1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55875" y="4073525"/>
          <a:ext cx="2952750" cy="1970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2" name="Graph" r:id="rId5" imgW="5486400" imgH="3657600" progId="MtbGraph.Document.15">
                  <p:embed/>
                </p:oleObj>
              </mc:Choice>
              <mc:Fallback>
                <p:oleObj name="Graph" r:id="rId5" imgW="5486400" imgH="3657600" progId="MtbGraph.Document.15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875" y="4073525"/>
                        <a:ext cx="2952750" cy="1970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15">
            <a:extLst>
              <a:ext uri="{FF2B5EF4-FFF2-40B4-BE49-F238E27FC236}">
                <a16:creationId xmlns:a16="http://schemas.microsoft.com/office/drawing/2014/main" id="{F4325650-11BC-4B8E-A452-35660825C8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24525" y="4076700"/>
          <a:ext cx="2952750" cy="196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3" name="Graph" r:id="rId7" imgW="5486400" imgH="3657600" progId="MtbGraph.Document.15">
                  <p:embed/>
                </p:oleObj>
              </mc:Choice>
              <mc:Fallback>
                <p:oleObj name="Graph" r:id="rId7" imgW="5486400" imgH="3657600" progId="MtbGraph.Document.15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4076700"/>
                        <a:ext cx="2952750" cy="196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8" name="Rectangle 16">
            <a:extLst>
              <a:ext uri="{FF2B5EF4-FFF2-40B4-BE49-F238E27FC236}">
                <a16:creationId xmlns:a16="http://schemas.microsoft.com/office/drawing/2014/main" id="{11D483E7-7124-499A-8165-9802120827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9338" y="4360863"/>
            <a:ext cx="212725" cy="1441450"/>
          </a:xfrm>
          <a:prstGeom prst="rect">
            <a:avLst/>
          </a:prstGeom>
          <a:noFill/>
          <a:ln w="31750" algn="ctr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a-ES" altLang="es-ES"/>
          </a:p>
        </p:txBody>
      </p:sp>
      <p:sp>
        <p:nvSpPr>
          <p:cNvPr id="5129" name="Rectangle 17">
            <a:extLst>
              <a:ext uri="{FF2B5EF4-FFF2-40B4-BE49-F238E27FC236}">
                <a16:creationId xmlns:a16="http://schemas.microsoft.com/office/drawing/2014/main" id="{015CF7C3-78AB-4C33-8AF1-6DB3DC620C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9338" y="2128838"/>
            <a:ext cx="212725" cy="1585912"/>
          </a:xfrm>
          <a:prstGeom prst="rect">
            <a:avLst/>
          </a:prstGeom>
          <a:noFill/>
          <a:ln w="31750" algn="ctr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a-ES" altLang="es-ES"/>
          </a:p>
        </p:txBody>
      </p:sp>
      <p:sp>
        <p:nvSpPr>
          <p:cNvPr id="5130" name="Line 18">
            <a:extLst>
              <a:ext uri="{FF2B5EF4-FFF2-40B4-BE49-F238E27FC236}">
                <a16:creationId xmlns:a16="http://schemas.microsoft.com/office/drawing/2014/main" id="{FC86C9DA-230A-4CDC-BD2A-EEA9CF4ABBF8}"/>
              </a:ext>
            </a:extLst>
          </p:cNvPr>
          <p:cNvSpPr>
            <a:spLocks noChangeShapeType="1"/>
          </p:cNvSpPr>
          <p:nvPr/>
        </p:nvSpPr>
        <p:spPr bwMode="auto">
          <a:xfrm>
            <a:off x="4964113" y="3749675"/>
            <a:ext cx="0" cy="576263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ca-ES"/>
          </a:p>
        </p:txBody>
      </p:sp>
      <p:sp>
        <p:nvSpPr>
          <p:cNvPr id="5131" name="Rectangle 19">
            <a:extLst>
              <a:ext uri="{FF2B5EF4-FFF2-40B4-BE49-F238E27FC236}">
                <a16:creationId xmlns:a16="http://schemas.microsoft.com/office/drawing/2014/main" id="{ABB62415-73A5-465E-A1D3-4E34DED862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6238" y="2633663"/>
            <a:ext cx="2592387" cy="142875"/>
          </a:xfrm>
          <a:prstGeom prst="rect">
            <a:avLst/>
          </a:prstGeom>
          <a:noFill/>
          <a:ln w="31750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a-ES" altLang="es-ES"/>
          </a:p>
        </p:txBody>
      </p:sp>
      <p:sp>
        <p:nvSpPr>
          <p:cNvPr id="5132" name="Rectangle 20">
            <a:extLst>
              <a:ext uri="{FF2B5EF4-FFF2-40B4-BE49-F238E27FC236}">
                <a16:creationId xmlns:a16="http://schemas.microsoft.com/office/drawing/2014/main" id="{7E6AA45E-3F9C-4580-B17E-B6ABDB6D72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4750" y="4865688"/>
            <a:ext cx="215900" cy="936625"/>
          </a:xfrm>
          <a:prstGeom prst="rect">
            <a:avLst/>
          </a:prstGeom>
          <a:noFill/>
          <a:ln w="31750" algn="ctr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a-ES" altLang="es-ES"/>
          </a:p>
        </p:txBody>
      </p:sp>
      <p:sp>
        <p:nvSpPr>
          <p:cNvPr id="5133" name="Line 21">
            <a:extLst>
              <a:ext uri="{FF2B5EF4-FFF2-40B4-BE49-F238E27FC236}">
                <a16:creationId xmlns:a16="http://schemas.microsoft.com/office/drawing/2014/main" id="{5A4CEDEC-C89E-4B39-9B12-BF7B895026D2}"/>
              </a:ext>
            </a:extLst>
          </p:cNvPr>
          <p:cNvSpPr>
            <a:spLocks noChangeShapeType="1"/>
          </p:cNvSpPr>
          <p:nvPr/>
        </p:nvSpPr>
        <p:spPr bwMode="auto">
          <a:xfrm>
            <a:off x="5581650" y="2708275"/>
            <a:ext cx="2016125" cy="2087563"/>
          </a:xfrm>
          <a:prstGeom prst="line">
            <a:avLst/>
          </a:prstGeom>
          <a:noFill/>
          <a:ln w="3175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ca-ES"/>
          </a:p>
        </p:txBody>
      </p:sp>
      <p:graphicFrame>
        <p:nvGraphicFramePr>
          <p:cNvPr id="343045" name="Group 1029">
            <a:extLst>
              <a:ext uri="{FF2B5EF4-FFF2-40B4-BE49-F238E27FC236}">
                <a16:creationId xmlns:a16="http://schemas.microsoft.com/office/drawing/2014/main" id="{C59BFA8B-1183-4095-8D57-299B260E2B1A}"/>
              </a:ext>
            </a:extLst>
          </p:cNvPr>
          <p:cNvGraphicFramePr>
            <a:graphicFrameLocks noGrp="1"/>
          </p:cNvGraphicFramePr>
          <p:nvPr/>
        </p:nvGraphicFramePr>
        <p:xfrm>
          <a:off x="684213" y="1844675"/>
          <a:ext cx="923925" cy="4511674"/>
        </p:xfrm>
        <a:graphic>
          <a:graphicData uri="http://schemas.openxmlformats.org/drawingml/2006/table">
            <a:tbl>
              <a:tblPr/>
              <a:tblGrid>
                <a:gridCol w="466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38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x</a:t>
                      </a:r>
                      <a:endParaRPr kumimoji="0" lang="ca-E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and</a:t>
                      </a:r>
                      <a:endParaRPr kumimoji="0" lang="ca-ES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39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2.00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2.00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39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2.00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3.00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339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3.00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2.00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339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4.00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4.22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339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4.67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2.67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339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5.67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3.22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339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6.67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3.56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339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7.67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7.89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339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8.67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3.89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33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33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...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...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33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339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40.00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11.53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339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40.67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11.97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339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40.70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9.00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339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41.67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11.75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1339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42.20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7.00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339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42.67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11.32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1339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43.67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12.41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339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44.67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12.63</a:t>
                      </a:r>
                      <a:endParaRPr kumimoji="0" lang="ca-ES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6" marB="45726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sp>
        <p:nvSpPr>
          <p:cNvPr id="15" name="Text Box 14">
            <a:extLst>
              <a:ext uri="{FF2B5EF4-FFF2-40B4-BE49-F238E27FC236}">
                <a16:creationId xmlns:a16="http://schemas.microsoft.com/office/drawing/2014/main" id="{147C7BE6-0524-451F-B16A-E18459FF7E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9875" y="6237312"/>
            <a:ext cx="125412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" altLang="es-ES" sz="1400" i="1" dirty="0">
                <a:solidFill>
                  <a:srgbClr val="000099"/>
                </a:solidFill>
              </a:rPr>
              <a:t>(Continued)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5">
            <a:extLst>
              <a:ext uri="{FF2B5EF4-FFF2-40B4-BE49-F238E27FC236}">
                <a16:creationId xmlns:a16="http://schemas.microsoft.com/office/drawing/2014/main" id="{5B58C00B-07FD-49AA-BA45-368D2E29BB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 dirty="0"/>
              <a:t>Marginal Distributions</a:t>
            </a:r>
          </a:p>
        </p:txBody>
      </p:sp>
      <p:graphicFrame>
        <p:nvGraphicFramePr>
          <p:cNvPr id="353416" name="Group 136">
            <a:extLst>
              <a:ext uri="{FF2B5EF4-FFF2-40B4-BE49-F238E27FC236}">
                <a16:creationId xmlns:a16="http://schemas.microsoft.com/office/drawing/2014/main" id="{0AA7C197-6688-4069-A46C-D069C6BA6FBB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4038600" cy="4525965"/>
        </p:xfrm>
        <a:graphic>
          <a:graphicData uri="http://schemas.openxmlformats.org/drawingml/2006/table">
            <a:tbl>
              <a:tblPr/>
              <a:tblGrid>
                <a:gridCol w="8080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8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6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80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080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03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800" b="0" i="1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G1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G2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G3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altLang="es-ES" sz="2800" b="0" i="0" u="none" strike="noStrike" cap="none" normalizeH="0" baseline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4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N1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86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8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N2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53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126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8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N3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111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8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N4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72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120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3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altLang="es-ES" sz="2800" b="0" i="0" u="none" strike="noStrike" cap="none" normalizeH="0" baseline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142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157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144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443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199" name="Text Box 53">
            <a:extLst>
              <a:ext uri="{FF2B5EF4-FFF2-40B4-BE49-F238E27FC236}">
                <a16:creationId xmlns:a16="http://schemas.microsoft.com/office/drawing/2014/main" id="{7B1E47C1-D029-4EC3-AD31-5C250DBB68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1196975"/>
            <a:ext cx="74882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" altLang="es-ES" sz="1800">
                <a:solidFill>
                  <a:srgbClr val="0000CC"/>
                </a:solidFill>
              </a:rPr>
              <a:t>Example: A variable is collected at 4 levels in 3 different groups:</a:t>
            </a:r>
          </a:p>
        </p:txBody>
      </p:sp>
      <p:graphicFrame>
        <p:nvGraphicFramePr>
          <p:cNvPr id="353477" name="Group 197">
            <a:extLst>
              <a:ext uri="{FF2B5EF4-FFF2-40B4-BE49-F238E27FC236}">
                <a16:creationId xmlns:a16="http://schemas.microsoft.com/office/drawing/2014/main" id="{A0C820AB-DAF7-40E8-A1E2-E00C55BCA971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4648200" y="1600200"/>
          <a:ext cx="4038600" cy="4525965"/>
        </p:xfrm>
        <a:graphic>
          <a:graphicData uri="http://schemas.openxmlformats.org/drawingml/2006/table">
            <a:tbl>
              <a:tblPr/>
              <a:tblGrid>
                <a:gridCol w="8080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80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6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80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080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03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800" b="0" i="1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f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G1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G2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G3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altLang="es-ES" sz="2800" b="0" i="0" u="none" strike="noStrike" cap="none" normalizeH="0" baseline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4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N1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.034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.068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.093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.195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8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N2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.054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.110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.120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.284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8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N3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.070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.115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.065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.250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8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N4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.163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.061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.047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.271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37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a-ES" altLang="es-ES" sz="2800" b="0" i="0" u="none" strike="noStrike" cap="none" normalizeH="0" baseline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.321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.354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.325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>
            <a:extLst>
              <a:ext uri="{FF2B5EF4-FFF2-40B4-BE49-F238E27FC236}">
                <a16:creationId xmlns:a16="http://schemas.microsoft.com/office/drawing/2014/main" id="{37CDD792-B8EF-4C7A-B0AD-DA84F651DA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 dirty="0"/>
              <a:t>Covariance</a:t>
            </a:r>
          </a:p>
        </p:txBody>
      </p:sp>
      <p:sp>
        <p:nvSpPr>
          <p:cNvPr id="7171" name="Text Box 6">
            <a:extLst>
              <a:ext uri="{FF2B5EF4-FFF2-40B4-BE49-F238E27FC236}">
                <a16:creationId xmlns:a16="http://schemas.microsoft.com/office/drawing/2014/main" id="{B7D33B01-0520-4599-B732-962BE30A40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125538"/>
            <a:ext cx="8713787" cy="496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5600" indent="-355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808038" indent="-27305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Covariance</a:t>
            </a:r>
            <a:r>
              <a:rPr lang="en" altLang="es-ES" sz="2000" b="0" dirty="0">
                <a:solidFill>
                  <a:srgbClr val="000099"/>
                </a:solidFill>
                <a:cs typeface="Times New Roman" panose="02020603050405020304" pitchFamily="18" charset="0"/>
              </a:rPr>
              <a:t> is an indicator of the degree of </a:t>
            </a:r>
            <a:r>
              <a:rPr lang="en" altLang="es-ES" sz="2000" b="0" u="sng" dirty="0">
                <a:solidFill>
                  <a:srgbClr val="000099"/>
                </a:solidFill>
                <a:cs typeface="Times New Roman" panose="02020603050405020304" pitchFamily="18" charset="0"/>
              </a:rPr>
              <a:t>linear interdependence </a:t>
            </a:r>
            <a:r>
              <a:rPr lang="en" altLang="es-ES" sz="2000" b="0" dirty="0">
                <a:solidFill>
                  <a:srgbClr val="000099"/>
                </a:solidFill>
                <a:cs typeface="Times New Roman" panose="02020603050405020304" pitchFamily="18" charset="0"/>
              </a:rPr>
              <a:t>between two variables X and Y </a:t>
            </a:r>
            <a:r>
              <a:rPr lang="en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: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ca-ES" altLang="es-ES" sz="2000" b="0" dirty="0">
              <a:solidFill>
                <a:srgbClr val="000099"/>
              </a:solidFill>
              <a:cs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ca-ES" altLang="es-ES" sz="2000" b="0" dirty="0">
              <a:solidFill>
                <a:srgbClr val="000099"/>
              </a:solidFill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000099"/>
                </a:solidFill>
              </a:rPr>
              <a:t>Meaning of covariance:</a:t>
            </a:r>
          </a:p>
          <a:p>
            <a:pPr lvl="1" eaLnBrk="1" hangingPunct="1"/>
            <a:r>
              <a:rPr lang="en" altLang="es-ES" sz="2000" b="0" i="1" dirty="0">
                <a:solidFill>
                  <a:schemeClr val="tx1"/>
                </a:solidFill>
              </a:rPr>
              <a:t>Cov(X,Y) &gt; 0</a:t>
            </a:r>
            <a:r>
              <a:rPr lang="en" altLang="es-ES" sz="2000" b="0" dirty="0">
                <a:solidFill>
                  <a:srgbClr val="000099"/>
                </a:solidFill>
              </a:rPr>
              <a:t> </a:t>
            </a:r>
            <a:r>
              <a:rPr lang="en" altLang="es-ES" sz="2000" b="0" dirty="0">
                <a:solidFill>
                  <a:srgbClr val="000099"/>
                </a:solidFill>
                <a:sym typeface="Wingdings" panose="05000000000000000000" pitchFamily="2" charset="2"/>
              </a:rPr>
              <a:t> positive linear relationship</a:t>
            </a:r>
          </a:p>
          <a:p>
            <a:pPr lvl="1" eaLnBrk="1" hangingPunct="1"/>
            <a:r>
              <a:rPr lang="en" altLang="es-ES" sz="2000" b="0" i="1" dirty="0">
                <a:solidFill>
                  <a:schemeClr val="tx1"/>
                </a:solidFill>
                <a:sym typeface="Wingdings" panose="05000000000000000000" pitchFamily="2" charset="2"/>
              </a:rPr>
              <a:t>Cov(X,Y) &lt; 0 </a:t>
            </a:r>
            <a:r>
              <a:rPr lang="en" altLang="es-ES" sz="2000" b="0" dirty="0">
                <a:solidFill>
                  <a:srgbClr val="000099"/>
                </a:solidFill>
                <a:sym typeface="Wingdings" panose="05000000000000000000" pitchFamily="2" charset="2"/>
              </a:rPr>
              <a:t> negative linear relationship</a:t>
            </a:r>
          </a:p>
          <a:p>
            <a:pPr lvl="1" eaLnBrk="1" hangingPunct="1"/>
            <a:r>
              <a:rPr lang="en" altLang="es-ES" sz="2000" b="0" i="1" dirty="0">
                <a:solidFill>
                  <a:schemeClr val="tx1"/>
                </a:solidFill>
                <a:sym typeface="Wingdings" panose="05000000000000000000" pitchFamily="2" charset="2"/>
              </a:rPr>
              <a:t>Cov(X,Y) = 0 </a:t>
            </a:r>
            <a:r>
              <a:rPr lang="en" altLang="es-ES" sz="2000" b="0" dirty="0">
                <a:solidFill>
                  <a:srgbClr val="000099"/>
                </a:solidFill>
                <a:sym typeface="Wingdings" panose="05000000000000000000" pitchFamily="2" charset="2"/>
              </a:rPr>
              <a:t> there is no linear relationship </a:t>
            </a:r>
            <a:r>
              <a:rPr lang="en" altLang="es-ES" sz="1800" b="0" dirty="0">
                <a:solidFill>
                  <a:srgbClr val="000099"/>
                </a:solidFill>
                <a:sym typeface="Wingdings" panose="05000000000000000000" pitchFamily="2" charset="2"/>
              </a:rPr>
              <a:t>(there may be another type)</a:t>
            </a:r>
            <a:endParaRPr lang="ca-ES" altLang="es-ES" sz="1800" b="0" dirty="0">
              <a:solidFill>
                <a:srgbClr val="000099"/>
              </a:solidFill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chemeClr val="tx1"/>
                </a:solidFill>
                <a:cs typeface="Times New Roman" panose="02020603050405020304" pitchFamily="18" charset="0"/>
              </a:rPr>
              <a:t>Problem: </a:t>
            </a:r>
            <a:r>
              <a:rPr lang="en" altLang="es-ES" sz="2000" b="0" dirty="0">
                <a:solidFill>
                  <a:srgbClr val="000099"/>
                </a:solidFill>
                <a:cs typeface="Times New Roman" panose="02020603050405020304" pitchFamily="18" charset="0"/>
              </a:rPr>
              <a:t>the covariance depends on the units of measurement of the variables (it is not standardized).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chemeClr val="tx1"/>
                </a:solidFill>
                <a:cs typeface="Times New Roman" panose="02020603050405020304" pitchFamily="18" charset="0"/>
              </a:rPr>
              <a:t>Solution: </a:t>
            </a:r>
            <a:r>
              <a:rPr lang="en" altLang="es-ES" sz="2000" b="0" dirty="0">
                <a:solidFill>
                  <a:srgbClr val="000099"/>
                </a:solidFill>
                <a:cs typeface="Times New Roman" panose="02020603050405020304" pitchFamily="18" charset="0"/>
              </a:rPr>
              <a:t>from the covariance, we will define another (standardized) </a:t>
            </a:r>
            <a:r>
              <a:rPr lang="es-ES" altLang="es-ES" sz="2000" b="0" dirty="0" err="1">
                <a:solidFill>
                  <a:srgbClr val="000099"/>
                </a:solidFill>
                <a:cs typeface="Times New Roman" panose="02020603050405020304" pitchFamily="18" charset="0"/>
              </a:rPr>
              <a:t>statistic</a:t>
            </a:r>
            <a:r>
              <a:rPr lang="en" altLang="es-ES" sz="2000" b="0" dirty="0">
                <a:solidFill>
                  <a:srgbClr val="000099"/>
                </a:solidFill>
                <a:cs typeface="Times New Roman" panose="02020603050405020304" pitchFamily="18" charset="0"/>
              </a:rPr>
              <a:t>, the </a:t>
            </a:r>
            <a:r>
              <a:rPr lang="en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linear correlation coefficient</a:t>
            </a:r>
          </a:p>
        </p:txBody>
      </p:sp>
      <p:graphicFrame>
        <p:nvGraphicFramePr>
          <p:cNvPr id="7172" name="Object 13">
            <a:extLst>
              <a:ext uri="{FF2B5EF4-FFF2-40B4-BE49-F238E27FC236}">
                <a16:creationId xmlns:a16="http://schemas.microsoft.com/office/drawing/2014/main" id="{7822A1CB-DFE0-4BB2-B31E-3CB43BB1B28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87450" y="1773238"/>
          <a:ext cx="6702425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4" imgW="3479800" imgH="431800" progId="Equation.DSMT4">
                  <p:embed/>
                </p:oleObj>
              </mc:Choice>
              <mc:Fallback>
                <p:oleObj name="Equation" r:id="rId4" imgW="3479800" imgH="4318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1773238"/>
                        <a:ext cx="6702425" cy="831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>
            <a:extLst>
              <a:ext uri="{FF2B5EF4-FFF2-40B4-BE49-F238E27FC236}">
                <a16:creationId xmlns:a16="http://schemas.microsoft.com/office/drawing/2014/main" id="{B6886717-825A-4C9C-A9FE-2E3DD66406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 dirty="0"/>
              <a:t>Regression line</a:t>
            </a:r>
          </a:p>
        </p:txBody>
      </p:sp>
      <p:sp>
        <p:nvSpPr>
          <p:cNvPr id="8195" name="Text Box 6">
            <a:extLst>
              <a:ext uri="{FF2B5EF4-FFF2-40B4-BE49-F238E27FC236}">
                <a16:creationId xmlns:a16="http://schemas.microsoft.com/office/drawing/2014/main" id="{1E71E171-F64D-45C6-817D-9657DFB338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052513"/>
            <a:ext cx="8713787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5600" indent="-355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808038" indent="-27305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The 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regression line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of Y on X is that line (model) of the shape                 that “best fits” the point cloud.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To determine the optimal values of the coefficients </a:t>
            </a:r>
            <a:r>
              <a:rPr lang="en" altLang="es-ES" sz="2400" b="0" i="1" dirty="0">
                <a:solidFill>
                  <a:schemeClr val="tx1"/>
                </a:solidFill>
                <a:cs typeface="Times New Roman" panose="02020603050405020304" pitchFamily="18" charset="0"/>
              </a:rPr>
              <a:t>a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and </a:t>
            </a:r>
            <a:r>
              <a:rPr lang="en" altLang="es-ES" sz="2400" b="0" i="1" dirty="0">
                <a:solidFill>
                  <a:schemeClr val="tx1"/>
                </a:solidFill>
                <a:cs typeface="Times New Roman" panose="02020603050405020304" pitchFamily="18" charset="0"/>
              </a:rPr>
              <a:t>b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, the 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least squares method is used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, which minimizes the sum of the squares of the 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residuals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(differences between the observed values,   , and the theoretical values predicted by the model,   ):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ca-ES" altLang="es-ES" sz="2400" b="0" dirty="0">
              <a:solidFill>
                <a:srgbClr val="000099"/>
              </a:solidFill>
              <a:cs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ca-ES" altLang="es-ES" sz="2400" b="0" dirty="0">
              <a:solidFill>
                <a:srgbClr val="000099"/>
              </a:solidFill>
              <a:cs typeface="Times New Roman" panose="02020603050405020304" pitchFamily="18" charset="0"/>
            </a:endParaRPr>
          </a:p>
        </p:txBody>
      </p:sp>
      <p:graphicFrame>
        <p:nvGraphicFramePr>
          <p:cNvPr id="8196" name="Object 8">
            <a:extLst>
              <a:ext uri="{FF2B5EF4-FFF2-40B4-BE49-F238E27FC236}">
                <a16:creationId xmlns:a16="http://schemas.microsoft.com/office/drawing/2014/main" id="{685DA217-B751-4C24-B94C-7FE90964C3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9638205"/>
              </p:ext>
            </p:extLst>
          </p:nvPr>
        </p:nvGraphicFramePr>
        <p:xfrm>
          <a:off x="2900587" y="3107417"/>
          <a:ext cx="293688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2" name="Equation" r:id="rId4" imgW="152334" imgH="228501" progId="Equation.DSMT4">
                  <p:embed/>
                </p:oleObj>
              </mc:Choice>
              <mc:Fallback>
                <p:oleObj name="Equation" r:id="rId4" imgW="152334" imgH="228501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0587" y="3107417"/>
                        <a:ext cx="293688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9">
            <a:extLst>
              <a:ext uri="{FF2B5EF4-FFF2-40B4-BE49-F238E27FC236}">
                <a16:creationId xmlns:a16="http://schemas.microsoft.com/office/drawing/2014/main" id="{ECD93E96-4FDF-4D01-A5AE-7E97252260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1822769"/>
              </p:ext>
            </p:extLst>
          </p:nvPr>
        </p:nvGraphicFramePr>
        <p:xfrm>
          <a:off x="1475656" y="1484313"/>
          <a:ext cx="141922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3" name="Equation" r:id="rId6" imgW="736600" imgH="203200" progId="Equation.DSMT4">
                  <p:embed/>
                </p:oleObj>
              </mc:Choice>
              <mc:Fallback>
                <p:oleObj name="Equation" r:id="rId6" imgW="736600" imgH="2032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1484313"/>
                        <a:ext cx="1419225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12">
            <a:extLst>
              <a:ext uri="{FF2B5EF4-FFF2-40B4-BE49-F238E27FC236}">
                <a16:creationId xmlns:a16="http://schemas.microsoft.com/office/drawing/2014/main" id="{0A440227-A54D-49F0-85ED-6AFEF9548B5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9750" y="3514725"/>
          <a:ext cx="3887788" cy="279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4" name="Visio" r:id="rId8" imgW="4760366" imgH="3421685" progId="Visio.Drawing.11">
                  <p:embed/>
                </p:oleObj>
              </mc:Choice>
              <mc:Fallback>
                <p:oleObj name="Visio" r:id="rId8" imgW="4760366" imgH="3421685" progId="Visio.Drawing.11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3514725"/>
                        <a:ext cx="3887788" cy="279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13">
            <a:extLst>
              <a:ext uri="{FF2B5EF4-FFF2-40B4-BE49-F238E27FC236}">
                <a16:creationId xmlns:a16="http://schemas.microsoft.com/office/drawing/2014/main" id="{CFDCBB4A-1348-48DB-A99E-4BFD0B8645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27538" y="3616325"/>
          <a:ext cx="4392612" cy="298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5" name="Visio" r:id="rId10" imgW="5400446" imgH="3666134" progId="Visio.Drawing.11">
                  <p:embed/>
                </p:oleObj>
              </mc:Choice>
              <mc:Fallback>
                <p:oleObj name="Visio" r:id="rId10" imgW="5400446" imgH="3666134" progId="Visio.Drawing.11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538" y="3616325"/>
                        <a:ext cx="4392612" cy="298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algn="ctr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0" name="Text Box 14">
            <a:extLst>
              <a:ext uri="{FF2B5EF4-FFF2-40B4-BE49-F238E27FC236}">
                <a16:creationId xmlns:a16="http://schemas.microsoft.com/office/drawing/2014/main" id="{E0ED7F12-C73B-4EBF-B587-3AC21677F5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9875" y="6237312"/>
            <a:ext cx="125412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" altLang="es-ES" sz="1400" i="1" dirty="0">
                <a:solidFill>
                  <a:srgbClr val="000099"/>
                </a:solidFill>
              </a:rPr>
              <a:t>(Continued)</a:t>
            </a:r>
          </a:p>
        </p:txBody>
      </p:sp>
      <p:graphicFrame>
        <p:nvGraphicFramePr>
          <p:cNvPr id="8201" name="Object 15">
            <a:extLst>
              <a:ext uri="{FF2B5EF4-FFF2-40B4-BE49-F238E27FC236}">
                <a16:creationId xmlns:a16="http://schemas.microsoft.com/office/drawing/2014/main" id="{B4C41849-291F-4232-95D3-15EFCDAF465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3373854"/>
              </p:ext>
            </p:extLst>
          </p:nvPr>
        </p:nvGraphicFramePr>
        <p:xfrm>
          <a:off x="2023256" y="3474807"/>
          <a:ext cx="293687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6" name="Equation" r:id="rId12" imgW="152334" imgH="228501" progId="Equation.DSMT4">
                  <p:embed/>
                </p:oleObj>
              </mc:Choice>
              <mc:Fallback>
                <p:oleObj name="Equation" r:id="rId12" imgW="152334" imgH="228501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3256" y="3474807"/>
                        <a:ext cx="293687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>
            <a:extLst>
              <a:ext uri="{FF2B5EF4-FFF2-40B4-BE49-F238E27FC236}">
                <a16:creationId xmlns:a16="http://schemas.microsoft.com/office/drawing/2014/main" id="{223D8C63-CD3B-48C7-9546-80AA3881A5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 dirty="0"/>
              <a:t>Regression line</a:t>
            </a:r>
          </a:p>
        </p:txBody>
      </p:sp>
      <p:sp>
        <p:nvSpPr>
          <p:cNvPr id="9219" name="Text Box 6">
            <a:extLst>
              <a:ext uri="{FF2B5EF4-FFF2-40B4-BE49-F238E27FC236}">
                <a16:creationId xmlns:a16="http://schemas.microsoft.com/office/drawing/2014/main" id="{99556A29-8F4B-4AD8-A0F7-FA7F84F3CB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104900"/>
            <a:ext cx="8713787" cy="498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5600" indent="-355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808038" indent="-27305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000099"/>
                </a:solidFill>
                <a:cs typeface="Times New Roman" panose="02020603050405020304" pitchFamily="18" charset="0"/>
              </a:rPr>
              <a:t>Applying least squares, the </a:t>
            </a:r>
            <a:r>
              <a:rPr lang="en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regression line</a:t>
            </a:r>
            <a:r>
              <a:rPr lang="en" altLang="es-ES" sz="2000" b="0" dirty="0">
                <a:solidFill>
                  <a:srgbClr val="000099"/>
                </a:solidFill>
                <a:cs typeface="Times New Roman" panose="02020603050405020304" pitchFamily="18" charset="0"/>
              </a:rPr>
              <a:t> </a:t>
            </a:r>
            <a:r>
              <a:rPr lang="en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of Y </a:t>
            </a:r>
            <a:r>
              <a:rPr lang="en" altLang="es-ES" sz="2000" b="0" dirty="0">
                <a:solidFill>
                  <a:srgbClr val="000099"/>
                </a:solidFill>
                <a:cs typeface="Times New Roman" panose="02020603050405020304" pitchFamily="18" charset="0"/>
              </a:rPr>
              <a:t>(dependent variable) </a:t>
            </a:r>
            <a:r>
              <a:rPr lang="es-ES" altLang="es-ES" sz="2000" b="0" dirty="0" err="1">
                <a:solidFill>
                  <a:srgbClr val="FF0000"/>
                </a:solidFill>
                <a:cs typeface="Times New Roman" panose="02020603050405020304" pitchFamily="18" charset="0"/>
              </a:rPr>
              <a:t>on</a:t>
            </a:r>
            <a:r>
              <a:rPr lang="en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 X </a:t>
            </a:r>
            <a:r>
              <a:rPr lang="en" altLang="es-ES" sz="2000" b="0" dirty="0">
                <a:solidFill>
                  <a:srgbClr val="000099"/>
                </a:solidFill>
                <a:cs typeface="Times New Roman" panose="02020603050405020304" pitchFamily="18" charset="0"/>
              </a:rPr>
              <a:t>(independent variable) is: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2000" b="0" dirty="0">
              <a:solidFill>
                <a:srgbClr val="000099"/>
              </a:solidFill>
              <a:cs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2000" b="0" dirty="0">
              <a:solidFill>
                <a:srgbClr val="000099"/>
              </a:solidFill>
              <a:cs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2000" b="0" dirty="0">
              <a:solidFill>
                <a:srgbClr val="000099"/>
              </a:solidFill>
              <a:cs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000099"/>
                </a:solidFill>
                <a:cs typeface="Times New Roman" panose="02020603050405020304" pitchFamily="18" charset="0"/>
              </a:rPr>
              <a:t>Alternatively: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000099"/>
                </a:solidFill>
                <a:cs typeface="Times New Roman" panose="02020603050405020304" pitchFamily="18" charset="0"/>
              </a:rPr>
              <a:t>The slope, </a:t>
            </a:r>
            <a:r>
              <a:rPr lang="en" altLang="es-ES" sz="2000" b="0" i="1" dirty="0">
                <a:solidFill>
                  <a:schemeClr val="tx1"/>
                </a:solidFill>
                <a:cs typeface="Times New Roman" panose="02020603050405020304" pitchFamily="18" charset="0"/>
              </a:rPr>
              <a:t>b</a:t>
            </a:r>
            <a:r>
              <a:rPr lang="en" altLang="es-ES" sz="2000" b="0" dirty="0">
                <a:solidFill>
                  <a:srgbClr val="000099"/>
                </a:solidFill>
                <a:cs typeface="Times New Roman" panose="02020603050405020304" pitchFamily="18" charset="0"/>
              </a:rPr>
              <a:t>, is called </a:t>
            </a:r>
            <a:r>
              <a:rPr lang="en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the regression coefficient of Y on X </a:t>
            </a:r>
            <a:r>
              <a:rPr lang="en" altLang="es-ES" sz="2000" b="0" dirty="0">
                <a:solidFill>
                  <a:srgbClr val="000099"/>
                </a:solidFill>
                <a:cs typeface="Times New Roman" panose="02020603050405020304" pitchFamily="18" charset="0"/>
              </a:rPr>
              <a:t>(not to be confused with the linear correlation coefficient)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000099"/>
                </a:solidFill>
                <a:cs typeface="Times New Roman" panose="02020603050405020304" pitchFamily="18" charset="0"/>
              </a:rPr>
              <a:t>Observations: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1800" b="0" dirty="0">
                <a:solidFill>
                  <a:srgbClr val="000099"/>
                </a:solidFill>
              </a:rPr>
              <a:t>line X </a:t>
            </a:r>
            <a:r>
              <a:rPr lang="es-ES" altLang="es-ES" sz="1800" b="0" dirty="0" err="1">
                <a:solidFill>
                  <a:srgbClr val="000099"/>
                </a:solidFill>
              </a:rPr>
              <a:t>on</a:t>
            </a:r>
            <a:r>
              <a:rPr lang="en" altLang="es-ES" sz="1800" b="0" dirty="0">
                <a:solidFill>
                  <a:srgbClr val="000099"/>
                </a:solidFill>
              </a:rPr>
              <a:t> Y ≠ line Y </a:t>
            </a:r>
            <a:r>
              <a:rPr lang="es-ES" altLang="es-ES" sz="1800" b="0" dirty="0" err="1">
                <a:solidFill>
                  <a:srgbClr val="000099"/>
                </a:solidFill>
              </a:rPr>
              <a:t>on</a:t>
            </a:r>
            <a:r>
              <a:rPr lang="en" altLang="es-ES" sz="1800" b="0" dirty="0">
                <a:solidFill>
                  <a:srgbClr val="000099"/>
                </a:solidFill>
              </a:rPr>
              <a:t> X</a:t>
            </a:r>
            <a:endParaRPr lang="ca-ES" altLang="es-ES" sz="1800" b="0" dirty="0">
              <a:solidFill>
                <a:srgbClr val="000099"/>
              </a:solidFill>
              <a:cs typeface="Times New Roman" panose="02020603050405020304" pitchFamily="18" charset="0"/>
            </a:endParaRP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1800" b="0" dirty="0">
                <a:solidFill>
                  <a:srgbClr val="000099"/>
                </a:solidFill>
                <a:cs typeface="Times New Roman" panose="02020603050405020304" pitchFamily="18" charset="0"/>
              </a:rPr>
              <a:t>           is always a point on the line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1800" b="0" dirty="0">
                <a:solidFill>
                  <a:srgbClr val="000099"/>
                </a:solidFill>
                <a:cs typeface="Times New Roman" panose="02020603050405020304" pitchFamily="18" charset="0"/>
              </a:rPr>
              <a:t>line Y on X allows predicting </a:t>
            </a:r>
            <a:r>
              <a:rPr lang="en" altLang="es-ES" sz="1800" b="0" i="1" dirty="0">
                <a:solidFill>
                  <a:schemeClr val="tx1"/>
                </a:solidFill>
                <a:cs typeface="Times New Roman" panose="02020603050405020304" pitchFamily="18" charset="0"/>
              </a:rPr>
              <a:t>y </a:t>
            </a:r>
            <a:r>
              <a:rPr lang="en" altLang="es-ES" sz="1800" b="0" dirty="0">
                <a:solidFill>
                  <a:srgbClr val="000099"/>
                </a:solidFill>
                <a:cs typeface="Times New Roman" panose="02020603050405020304" pitchFamily="18" charset="0"/>
              </a:rPr>
              <a:t>given </a:t>
            </a:r>
            <a:r>
              <a:rPr lang="en" altLang="es-ES" sz="1800" b="0" i="1" dirty="0">
                <a:solidFill>
                  <a:schemeClr val="tx1"/>
                </a:solidFill>
                <a:cs typeface="Times New Roman" panose="02020603050405020304" pitchFamily="18" charset="0"/>
              </a:rPr>
              <a:t>x </a:t>
            </a:r>
            <a:r>
              <a:rPr lang="en" altLang="es-ES" sz="1800" b="0" dirty="0">
                <a:solidFill>
                  <a:srgbClr val="000099"/>
                </a:solidFill>
                <a:cs typeface="Times New Roman" panose="02020603050405020304" pitchFamily="18" charset="0"/>
              </a:rPr>
              <a:t>(and vice versa)</a:t>
            </a:r>
          </a:p>
        </p:txBody>
      </p:sp>
      <p:graphicFrame>
        <p:nvGraphicFramePr>
          <p:cNvPr id="9220" name="Object 8">
            <a:extLst>
              <a:ext uri="{FF2B5EF4-FFF2-40B4-BE49-F238E27FC236}">
                <a16:creationId xmlns:a16="http://schemas.microsoft.com/office/drawing/2014/main" id="{ECE71154-B784-4B6A-9828-DC1EFC1A8E7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27313" y="2317750"/>
          <a:ext cx="141922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7" name="Equation" r:id="rId4" imgW="736600" imgH="203200" progId="Equation.DSMT4">
                  <p:embed/>
                </p:oleObj>
              </mc:Choice>
              <mc:Fallback>
                <p:oleObj name="Equation" r:id="rId4" imgW="736600" imgH="203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2317750"/>
                        <a:ext cx="1419225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13">
            <a:extLst>
              <a:ext uri="{FF2B5EF4-FFF2-40B4-BE49-F238E27FC236}">
                <a16:creationId xmlns:a16="http://schemas.microsoft.com/office/drawing/2014/main" id="{DE3392E5-749C-4CFE-A683-AF86412AF3A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32438" y="1778000"/>
          <a:ext cx="2495550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8" name="Equation" r:id="rId6" imgW="1295400" imgH="457200" progId="Equation.DSMT4">
                  <p:embed/>
                </p:oleObj>
              </mc:Choice>
              <mc:Fallback>
                <p:oleObj name="Equation" r:id="rId6" imgW="1295400" imgH="4572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2438" y="1778000"/>
                        <a:ext cx="2495550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14">
            <a:extLst>
              <a:ext uri="{FF2B5EF4-FFF2-40B4-BE49-F238E27FC236}">
                <a16:creationId xmlns:a16="http://schemas.microsoft.com/office/drawing/2014/main" id="{7288CC1F-C380-4472-BD3C-C36E4758A63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49900" y="2678113"/>
          <a:ext cx="1443038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9" name="Equation" r:id="rId8" imgW="748975" imgH="203112" progId="Equation.DSMT4">
                  <p:embed/>
                </p:oleObj>
              </mc:Choice>
              <mc:Fallback>
                <p:oleObj name="Equation" r:id="rId8" imgW="748975" imgH="203112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2678113"/>
                        <a:ext cx="1443038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3" name="Line 17">
            <a:extLst>
              <a:ext uri="{FF2B5EF4-FFF2-40B4-BE49-F238E27FC236}">
                <a16:creationId xmlns:a16="http://schemas.microsoft.com/office/drawing/2014/main" id="{DE69AB71-910A-4D0A-9F8F-798FF975A29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83063" y="2203450"/>
            <a:ext cx="1295400" cy="287338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a-ES"/>
          </a:p>
        </p:txBody>
      </p:sp>
      <p:sp>
        <p:nvSpPr>
          <p:cNvPr id="9224" name="Line 18">
            <a:extLst>
              <a:ext uri="{FF2B5EF4-FFF2-40B4-BE49-F238E27FC236}">
                <a16:creationId xmlns:a16="http://schemas.microsoft.com/office/drawing/2014/main" id="{2AF51463-94AF-49B2-ABC8-5B4B4CCCBB97}"/>
              </a:ext>
            </a:extLst>
          </p:cNvPr>
          <p:cNvSpPr>
            <a:spLocks noChangeShapeType="1"/>
          </p:cNvSpPr>
          <p:nvPr/>
        </p:nvSpPr>
        <p:spPr bwMode="auto">
          <a:xfrm>
            <a:off x="4211638" y="2606675"/>
            <a:ext cx="1295400" cy="287338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a-ES"/>
          </a:p>
        </p:txBody>
      </p:sp>
      <p:graphicFrame>
        <p:nvGraphicFramePr>
          <p:cNvPr id="9225" name="Object 19">
            <a:extLst>
              <a:ext uri="{FF2B5EF4-FFF2-40B4-BE49-F238E27FC236}">
                <a16:creationId xmlns:a16="http://schemas.microsoft.com/office/drawing/2014/main" id="{66F2AF15-A26A-4B85-AFB3-064DAB7DB18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55875" y="3254375"/>
          <a:ext cx="205740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0" name="Equation" r:id="rId10" imgW="1066337" imgH="203112" progId="Equation.DSMT4">
                  <p:embed/>
                </p:oleObj>
              </mc:Choice>
              <mc:Fallback>
                <p:oleObj name="Equation" r:id="rId10" imgW="1066337" imgH="203112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875" y="3254375"/>
                        <a:ext cx="2057400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22">
            <a:extLst>
              <a:ext uri="{FF2B5EF4-FFF2-40B4-BE49-F238E27FC236}">
                <a16:creationId xmlns:a16="http://schemas.microsoft.com/office/drawing/2014/main" id="{6AA864BB-40EE-4B72-966D-BA77A95C41A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9375378"/>
              </p:ext>
            </p:extLst>
          </p:nvPr>
        </p:nvGraphicFramePr>
        <p:xfrm>
          <a:off x="1006997" y="5300663"/>
          <a:ext cx="756716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1" name="Equation" r:id="rId12" imgW="393529" imgH="203112" progId="Equation.DSMT4">
                  <p:embed/>
                </p:oleObj>
              </mc:Choice>
              <mc:Fallback>
                <p:oleObj name="Equation" r:id="rId12" imgW="393529" imgH="203112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6997" y="5300663"/>
                        <a:ext cx="756716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>
            <a:extLst>
              <a:ext uri="{FF2B5EF4-FFF2-40B4-BE49-F238E27FC236}">
                <a16:creationId xmlns:a16="http://schemas.microsoft.com/office/drawing/2014/main" id="{50E54015-1457-4FDD-B450-8E69F392B1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 dirty="0"/>
              <a:t>Correlation</a:t>
            </a:r>
          </a:p>
        </p:txBody>
      </p:sp>
      <p:sp>
        <p:nvSpPr>
          <p:cNvPr id="10243" name="Text Box 6">
            <a:extLst>
              <a:ext uri="{FF2B5EF4-FFF2-40B4-BE49-F238E27FC236}">
                <a16:creationId xmlns:a16="http://schemas.microsoft.com/office/drawing/2014/main" id="{AEABD9E5-81CD-4E77-8CD3-C928FC6D58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028700"/>
            <a:ext cx="8713787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5600" indent="-355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808038" indent="-27305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Linear correlation coefficient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,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" altLang="es-ES" sz="2400" b="0" i="1" dirty="0">
                <a:solidFill>
                  <a:schemeClr val="tx1"/>
                </a:solidFill>
                <a:cs typeface="Times New Roman" panose="02020603050405020304" pitchFamily="18" charset="0"/>
              </a:rPr>
              <a:t>r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,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(standardized indicator of the degree of linear interdependence):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2400" b="0" dirty="0">
              <a:solidFill>
                <a:srgbClr val="000099"/>
              </a:solidFill>
              <a:cs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2400" b="0" dirty="0">
              <a:solidFill>
                <a:srgbClr val="000099"/>
              </a:solidFill>
              <a:cs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rgbClr val="000099"/>
                </a:solidFill>
              </a:rPr>
              <a:t>Properties of </a:t>
            </a:r>
            <a:r>
              <a:rPr lang="en" altLang="es-ES" sz="2400" b="0" i="1" dirty="0">
                <a:solidFill>
                  <a:schemeClr val="tx1"/>
                </a:solidFill>
              </a:rPr>
              <a:t>r </a:t>
            </a:r>
            <a:r>
              <a:rPr lang="en" altLang="es-ES" sz="2400" b="0" dirty="0">
                <a:solidFill>
                  <a:srgbClr val="000099"/>
                </a:solidFill>
              </a:rPr>
              <a:t>: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000099"/>
                </a:solidFill>
              </a:rPr>
              <a:t> 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000099"/>
                </a:solidFill>
              </a:rPr>
              <a:t>                                      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000099"/>
                </a:solidFill>
              </a:rPr>
              <a:t>If </a:t>
            </a:r>
            <a:r>
              <a:rPr lang="en" altLang="es-ES" sz="2000" b="0" i="1" dirty="0">
                <a:solidFill>
                  <a:schemeClr val="tx1"/>
                </a:solidFill>
              </a:rPr>
              <a:t>r = +1 </a:t>
            </a:r>
            <a:r>
              <a:rPr lang="en" altLang="es-ES" sz="2000" b="0" dirty="0">
                <a:solidFill>
                  <a:srgbClr val="000099"/>
                </a:solidFill>
              </a:rPr>
              <a:t>or </a:t>
            </a:r>
            <a:r>
              <a:rPr lang="en" altLang="es-ES" sz="2000" b="0" i="1" dirty="0">
                <a:solidFill>
                  <a:schemeClr val="tx1"/>
                </a:solidFill>
              </a:rPr>
              <a:t>r = -1</a:t>
            </a:r>
            <a:r>
              <a:rPr lang="en" altLang="es-ES" sz="2000" b="0" dirty="0">
                <a:solidFill>
                  <a:srgbClr val="000099"/>
                </a:solidFill>
              </a:rPr>
              <a:t> </a:t>
            </a:r>
            <a:r>
              <a:rPr lang="en" altLang="es-ES" sz="2000" b="0" dirty="0">
                <a:solidFill>
                  <a:srgbClr val="000099"/>
                </a:solidFill>
                <a:sym typeface="Wingdings" panose="05000000000000000000" pitchFamily="2" charset="2"/>
              </a:rPr>
              <a:t> points on the line (total linear correlation)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000099"/>
                </a:solidFill>
                <a:sym typeface="Wingdings" panose="05000000000000000000" pitchFamily="2" charset="2"/>
              </a:rPr>
              <a:t>If </a:t>
            </a:r>
            <a:r>
              <a:rPr lang="en" altLang="es-ES" sz="2000" b="0" i="1" dirty="0">
                <a:solidFill>
                  <a:schemeClr val="tx1"/>
                </a:solidFill>
                <a:sym typeface="Wingdings" panose="05000000000000000000" pitchFamily="2" charset="2"/>
              </a:rPr>
              <a:t>r &gt; 0 </a:t>
            </a:r>
            <a:r>
              <a:rPr lang="en" altLang="es-ES" sz="2000" b="0" dirty="0">
                <a:solidFill>
                  <a:srgbClr val="000099"/>
                </a:solidFill>
                <a:sym typeface="Wingdings" panose="05000000000000000000" pitchFamily="2" charset="2"/>
              </a:rPr>
              <a:t> positive linear correlation (increasing line)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000099"/>
                </a:solidFill>
                <a:sym typeface="Wingdings" panose="05000000000000000000" pitchFamily="2" charset="2"/>
              </a:rPr>
              <a:t>If </a:t>
            </a:r>
            <a:r>
              <a:rPr lang="en" altLang="es-ES" sz="2000" b="0" i="1" dirty="0">
                <a:solidFill>
                  <a:schemeClr val="tx1"/>
                </a:solidFill>
                <a:sym typeface="Wingdings" panose="05000000000000000000" pitchFamily="2" charset="2"/>
              </a:rPr>
              <a:t>r &lt; 0 </a:t>
            </a:r>
            <a:r>
              <a:rPr lang="en" altLang="es-ES" sz="2000" b="0" dirty="0">
                <a:solidFill>
                  <a:srgbClr val="000099"/>
                </a:solidFill>
                <a:sym typeface="Wingdings" panose="05000000000000000000" pitchFamily="2" charset="2"/>
              </a:rPr>
              <a:t> negative linear correlation (decreasing line)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000099"/>
                </a:solidFill>
                <a:sym typeface="Wingdings" panose="05000000000000000000" pitchFamily="2" charset="2"/>
              </a:rPr>
              <a:t>If </a:t>
            </a:r>
            <a:r>
              <a:rPr lang="en" altLang="es-ES" sz="2000" b="0" i="1" dirty="0">
                <a:solidFill>
                  <a:schemeClr val="tx1"/>
                </a:solidFill>
                <a:sym typeface="Wingdings" panose="05000000000000000000" pitchFamily="2" charset="2"/>
              </a:rPr>
              <a:t>r = 0 </a:t>
            </a:r>
            <a:r>
              <a:rPr lang="en" altLang="es-ES" sz="2000" b="0" dirty="0">
                <a:solidFill>
                  <a:srgbClr val="000099"/>
                </a:solidFill>
                <a:sym typeface="Wingdings" panose="05000000000000000000" pitchFamily="2" charset="2"/>
              </a:rPr>
              <a:t> there is no linear correlation</a:t>
            </a:r>
            <a:endParaRPr lang="ca-ES" altLang="es-ES" sz="1600" b="0" dirty="0">
              <a:solidFill>
                <a:srgbClr val="000099"/>
              </a:solidFill>
            </a:endParaRPr>
          </a:p>
        </p:txBody>
      </p:sp>
      <p:graphicFrame>
        <p:nvGraphicFramePr>
          <p:cNvPr id="10244" name="Object 8">
            <a:extLst>
              <a:ext uri="{FF2B5EF4-FFF2-40B4-BE49-F238E27FC236}">
                <a16:creationId xmlns:a16="http://schemas.microsoft.com/office/drawing/2014/main" id="{3460BE14-249F-484A-8BDF-97C8AF78B8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63938" y="1844675"/>
          <a:ext cx="1271587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6" name="Equation" r:id="rId4" imgW="660113" imgH="469696" progId="Equation.DSMT4">
                  <p:embed/>
                </p:oleObj>
              </mc:Choice>
              <mc:Fallback>
                <p:oleObj name="Equation" r:id="rId4" imgW="660113" imgH="469696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938" y="1844675"/>
                        <a:ext cx="1271587" cy="903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15">
            <a:extLst>
              <a:ext uri="{FF2B5EF4-FFF2-40B4-BE49-F238E27FC236}">
                <a16:creationId xmlns:a16="http://schemas.microsoft.com/office/drawing/2014/main" id="{5B4B6264-C345-458F-9CA0-233A13403F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6209713"/>
              </p:ext>
            </p:extLst>
          </p:nvPr>
        </p:nvGraphicFramePr>
        <p:xfrm>
          <a:off x="1101725" y="3543548"/>
          <a:ext cx="136842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7" name="Equation" r:id="rId6" imgW="710891" imgH="165028" progId="Equation.DSMT4">
                  <p:embed/>
                </p:oleObj>
              </mc:Choice>
              <mc:Fallback>
                <p:oleObj name="Equation" r:id="rId6" imgW="710891" imgH="165028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1725" y="3543548"/>
                        <a:ext cx="1368425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16">
            <a:extLst>
              <a:ext uri="{FF2B5EF4-FFF2-40B4-BE49-F238E27FC236}">
                <a16:creationId xmlns:a16="http://schemas.microsoft.com/office/drawing/2014/main" id="{1228301C-5C7A-4D0C-B0DF-35645091AD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8341457"/>
              </p:ext>
            </p:extLst>
          </p:nvPr>
        </p:nvGraphicFramePr>
        <p:xfrm>
          <a:off x="1042988" y="3973562"/>
          <a:ext cx="2516187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8" name="Equation" r:id="rId8" imgW="1308100" imgH="241300" progId="Equation.DSMT4">
                  <p:embed/>
                </p:oleObj>
              </mc:Choice>
              <mc:Fallback>
                <p:oleObj name="Equation" r:id="rId8" imgW="1308100" imgH="2413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3973562"/>
                        <a:ext cx="2516187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14">
            <a:extLst>
              <a:ext uri="{FF2B5EF4-FFF2-40B4-BE49-F238E27FC236}">
                <a16:creationId xmlns:a16="http://schemas.microsoft.com/office/drawing/2014/main" id="{F8DA11AA-E784-48A1-AD00-21E29D422B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9875" y="6237312"/>
            <a:ext cx="125412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" altLang="es-ES" sz="1400" i="1" dirty="0">
                <a:solidFill>
                  <a:srgbClr val="000099"/>
                </a:solidFill>
              </a:rPr>
              <a:t>(Continued)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Diseño predeterminado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0000"/>
      </a:hlink>
      <a:folHlink>
        <a:srgbClr val="B2B2B2"/>
      </a:folHlink>
    </a:clrScheme>
    <a:fontScheme name="Diseño predeterminad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" altLang="es-ES" sz="28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" altLang="es-ES" sz="28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14407</TotalTime>
  <Words>655</Words>
  <Application>Microsoft Office PowerPoint</Application>
  <PresentationFormat>Presentación en pantalla (4:3)</PresentationFormat>
  <Paragraphs>177</Paragraphs>
  <Slides>10</Slides>
  <Notes>8</Notes>
  <HiddenSlides>0</HiddenSlides>
  <MMClips>0</MMClips>
  <ScaleCrop>false</ScaleCrop>
  <HeadingPairs>
    <vt:vector size="8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3</vt:i4>
      </vt:variant>
      <vt:variant>
        <vt:lpstr>Títulos de diapositiva</vt:lpstr>
      </vt:variant>
      <vt:variant>
        <vt:i4>10</vt:i4>
      </vt:variant>
    </vt:vector>
  </HeadingPairs>
  <TitlesOfParts>
    <vt:vector size="19" baseType="lpstr">
      <vt:lpstr>PMingLiU</vt:lpstr>
      <vt:lpstr>Arial</vt:lpstr>
      <vt:lpstr>Arial Black</vt:lpstr>
      <vt:lpstr>Times New Roman</vt:lpstr>
      <vt:lpstr>Wingdings</vt:lpstr>
      <vt:lpstr>Diseño predeterminado</vt:lpstr>
      <vt:lpstr>Equation</vt:lpstr>
      <vt:lpstr>Visio</vt:lpstr>
      <vt:lpstr>Graph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UPC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Ángel Alejandro Juan Pérez</dc:creator>
  <cp:lastModifiedBy>UPC</cp:lastModifiedBy>
  <cp:revision>854</cp:revision>
  <dcterms:created xsi:type="dcterms:W3CDTF">2003-01-27T23:00:03Z</dcterms:created>
  <dcterms:modified xsi:type="dcterms:W3CDTF">2025-10-29T16:05:21Z</dcterms:modified>
</cp:coreProperties>
</file>