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65" r:id="rId2"/>
    <p:sldId id="464" r:id="rId3"/>
    <p:sldId id="475" r:id="rId4"/>
    <p:sldId id="481" r:id="rId5"/>
    <p:sldId id="482" r:id="rId6"/>
    <p:sldId id="476" r:id="rId7"/>
    <p:sldId id="477" r:id="rId8"/>
    <p:sldId id="478" r:id="rId9"/>
    <p:sldId id="479" r:id="rId10"/>
    <p:sldId id="480" r:id="rId11"/>
  </p:sldIdLst>
  <p:sldSz cx="9144000" cy="6858000" type="screen4x3"/>
  <p:notesSz cx="7099300" cy="10234613"/>
  <p:defaultTextStyle>
    <a:defPPr>
      <a:defRPr lang="es"/>
    </a:defPPr>
    <a:lvl1pPr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006699"/>
    <a:srgbClr val="0066CC"/>
    <a:srgbClr val="006600"/>
    <a:srgbClr val="000099"/>
    <a:srgbClr val="0000CC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24" autoAdjust="0"/>
  </p:normalViewPr>
  <p:slideViewPr>
    <p:cSldViewPr>
      <p:cViewPr varScale="1">
        <p:scale>
          <a:sx n="59" d="100"/>
          <a:sy n="59" d="100"/>
        </p:scale>
        <p:origin x="1428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2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emf"/><Relationship Id="rId4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7B49F3B6-B55D-4395-823B-0121471D79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7A65B7D0-E51E-4F25-9767-D9EA026224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4AFB6ACA-0CF5-4081-BA9F-69AAD8D9FC4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F09DBADB-89B7-4B3A-9108-13373D1AE66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9C7259FC-2395-44D1-9879-2AE9580DB44C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1026">
            <a:extLst>
              <a:ext uri="{FF2B5EF4-FFF2-40B4-BE49-F238E27FC236}">
                <a16:creationId xmlns:a16="http://schemas.microsoft.com/office/drawing/2014/main" id="{F9BBFDEF-6C1D-463C-9595-7D7FF0CEC9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59" name="Rectangle 1027">
            <a:extLst>
              <a:ext uri="{FF2B5EF4-FFF2-40B4-BE49-F238E27FC236}">
                <a16:creationId xmlns:a16="http://schemas.microsoft.com/office/drawing/2014/main" id="{BF065A29-5312-4020-86F8-F4CF2CF3FB9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2292" name="Rectangle 1028">
            <a:extLst>
              <a:ext uri="{FF2B5EF4-FFF2-40B4-BE49-F238E27FC236}">
                <a16:creationId xmlns:a16="http://schemas.microsoft.com/office/drawing/2014/main" id="{DDECF11F-BEC1-4426-8473-9B1C644C272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9861" name="Rectangle 1029">
            <a:extLst>
              <a:ext uri="{FF2B5EF4-FFF2-40B4-BE49-F238E27FC236}">
                <a16:creationId xmlns:a16="http://schemas.microsoft.com/office/drawing/2014/main" id="{3B26FABF-ABA2-4824-B31A-4E5911EFBF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4900613"/>
            <a:ext cx="5224463" cy="458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249862" name="Rectangle 1030">
            <a:extLst>
              <a:ext uri="{FF2B5EF4-FFF2-40B4-BE49-F238E27FC236}">
                <a16:creationId xmlns:a16="http://schemas.microsoft.com/office/drawing/2014/main" id="{E3EDE648-3903-4A72-8327-BD56C07E22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63" name="Rectangle 1031">
            <a:extLst>
              <a:ext uri="{FF2B5EF4-FFF2-40B4-BE49-F238E27FC236}">
                <a16:creationId xmlns:a16="http://schemas.microsoft.com/office/drawing/2014/main" id="{EDAE5DD9-688E-4E94-B907-A32BADF7D1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D5EC1ADC-5659-4526-99CD-CF32BCE11E80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>
            <a:extLst>
              <a:ext uri="{FF2B5EF4-FFF2-40B4-BE49-F238E27FC236}">
                <a16:creationId xmlns:a16="http://schemas.microsoft.com/office/drawing/2014/main" id="{04AF8520-A58C-40AC-AB14-3B92F55E2E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FDE1527-6D5C-4ABD-B533-D79069E5D32D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C3742C1A-3C0B-455D-B0D0-71868DEEC6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CEC916A3-8B09-43EC-AD57-50624736A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>
            <a:extLst>
              <a:ext uri="{FF2B5EF4-FFF2-40B4-BE49-F238E27FC236}">
                <a16:creationId xmlns:a16="http://schemas.microsoft.com/office/drawing/2014/main" id="{74A3FFEA-8211-4D6D-B70B-070F855A84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2B09191-02C1-49D2-B21E-6D1825F9F2BF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C989CFA9-945F-439B-B0CA-A41A96533C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5D6081D1-88B5-44AE-99BC-6CF890E2E4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>
            <a:extLst>
              <a:ext uri="{FF2B5EF4-FFF2-40B4-BE49-F238E27FC236}">
                <a16:creationId xmlns:a16="http://schemas.microsoft.com/office/drawing/2014/main" id="{A1948CD0-1687-44B7-922A-C9360F6AEC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29936E3-E07A-4247-B8A0-6A2DA29020AE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5613EFF-5349-41F4-8A85-865B91DDC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DA5D81C-3D9F-4F48-B439-B0372F8B54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>
            <a:extLst>
              <a:ext uri="{FF2B5EF4-FFF2-40B4-BE49-F238E27FC236}">
                <a16:creationId xmlns:a16="http://schemas.microsoft.com/office/drawing/2014/main" id="{C17C9D92-596E-4ACB-A40E-0B673D30B4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D7AF8FE-C0E2-409A-82A0-6311EC73A3AF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6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6EA4B60B-F00F-4EE2-AA7D-8B41E492C6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2811C68-CCE0-48BA-8872-AB2E016BC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>
            <a:extLst>
              <a:ext uri="{FF2B5EF4-FFF2-40B4-BE49-F238E27FC236}">
                <a16:creationId xmlns:a16="http://schemas.microsoft.com/office/drawing/2014/main" id="{D7A7764B-93CA-44CF-96E2-109432F0DF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A6674F8-D15E-4FAE-8942-BAC2BA9CB877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7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B0A81D2-EAF1-45ED-8A3C-FE69A65A58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6B3916FE-9046-4420-8702-BEA1A4B03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>
            <a:extLst>
              <a:ext uri="{FF2B5EF4-FFF2-40B4-BE49-F238E27FC236}">
                <a16:creationId xmlns:a16="http://schemas.microsoft.com/office/drawing/2014/main" id="{30278043-6E9D-4DB0-8C78-1A98AEA2E7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C17EDE6-88A5-4414-BBC0-DCE791526D09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8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BB89552-BB94-4D50-AA07-B4F7A6BEB6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40907506-DB82-44B6-B3F2-801ABE74E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>
            <a:extLst>
              <a:ext uri="{FF2B5EF4-FFF2-40B4-BE49-F238E27FC236}">
                <a16:creationId xmlns:a16="http://schemas.microsoft.com/office/drawing/2014/main" id="{3B953699-1B74-469B-8B93-ADAD356397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B33F654-5BC9-45DE-A097-F26694C03A84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9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5A74022A-7B32-4CAB-8AFB-87F86CC0A8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7C53E06-E671-4E59-9C85-527CA50F9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>
            <a:extLst>
              <a:ext uri="{FF2B5EF4-FFF2-40B4-BE49-F238E27FC236}">
                <a16:creationId xmlns:a16="http://schemas.microsoft.com/office/drawing/2014/main" id="{D4CF8FE8-359C-49E3-AC5B-31AA46081F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3054E5F-45DF-4AA5-90A2-7716A3C5E14E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ADC7B8E-D520-44C4-80ED-8B9A0C2EE6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AE62FA1-8C57-402C-AD26-E37399F79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578949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8269871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6342018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4495896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7724540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0124981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9850160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358618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69711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47937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8272105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apçalera_epseb">
            <a:extLst>
              <a:ext uri="{FF2B5EF4-FFF2-40B4-BE49-F238E27FC236}">
                <a16:creationId xmlns:a16="http://schemas.microsoft.com/office/drawing/2014/main" id="{383CEAC3-9AE0-42D3-AB60-4A2A863E51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46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9">
            <a:extLst>
              <a:ext uri="{FF2B5EF4-FFF2-40B4-BE49-F238E27FC236}">
                <a16:creationId xmlns:a16="http://schemas.microsoft.com/office/drawing/2014/main" id="{F8678452-596E-448E-9C44-E8454B7D65B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28575">
            <a:solidFill>
              <a:srgbClr val="BC2E1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8" name="Line 10">
            <a:extLst>
              <a:ext uri="{FF2B5EF4-FFF2-40B4-BE49-F238E27FC236}">
                <a16:creationId xmlns:a16="http://schemas.microsoft.com/office/drawing/2014/main" id="{74D95CD2-4ADD-4AC5-BA86-B5A7EAA866E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514686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9" name="Text Box 11">
            <a:extLst>
              <a:ext uri="{FF2B5EF4-FFF2-40B4-BE49-F238E27FC236}">
                <a16:creationId xmlns:a16="http://schemas.microsoft.com/office/drawing/2014/main" id="{244E0FE6-B41E-4A11-9D58-19C6A89A862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49275"/>
            <a:ext cx="9144000" cy="457200"/>
          </a:xfrm>
          <a:prstGeom prst="rect">
            <a:avLst/>
          </a:prstGeom>
          <a:solidFill>
            <a:srgbClr val="2E7C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s-ES" sz="2400">
              <a:cs typeface="Times New Roman" panose="02020603050405020304" pitchFamily="18" charset="0"/>
            </a:endParaRP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F269B1B4-289F-47D0-8637-9B3643AAF5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2121"/>
            <a:ext cx="9144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Asignatura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Estadística Aplicada (EA)	        </a:t>
            </a:r>
            <a:fld id="{20A9951D-0125-4175-9228-BAF9591C74C0}" type="slidenum">
              <a:rPr lang="ca-ES" altLang="es-ES" sz="1200" b="0" smtClean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‹Nº›</a:t>
            </a:fld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/10                         </a:t>
            </a: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Profesorado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Equipo </a:t>
            </a: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Docente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de EA</a:t>
            </a:r>
            <a:endParaRPr lang="es-ES" altLang="es-ES" sz="1800" b="0" dirty="0">
              <a:solidFill>
                <a:srgbClr val="2E7CAD"/>
              </a:solidFill>
              <a:latin typeface="Arial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86614DAB-BB0A-490A-8047-1BD5008440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8263" y="121851"/>
            <a:ext cx="39319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a-ES" altLang="es-ES" sz="1200" b="0" dirty="0" err="1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Grado</a:t>
            </a:r>
            <a:r>
              <a:rPr lang="ca-ES" altLang="es-ES" sz="1200" b="0" dirty="0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en Arquitectura Técnica y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Edificación</a:t>
            </a:r>
            <a:endParaRPr lang="ca-ES" altLang="es-ES" sz="1800" b="0" dirty="0">
              <a:solidFill>
                <a:srgbClr val="BC2E1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7.e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4.e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>
            <a:extLst>
              <a:ext uri="{FF2B5EF4-FFF2-40B4-BE49-F238E27FC236}">
                <a16:creationId xmlns:a16="http://schemas.microsoft.com/office/drawing/2014/main" id="{2206E8B3-C68D-431E-9A37-86708D679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628800"/>
            <a:ext cx="8424862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zh-MO" sz="4000" dirty="0">
                <a:solidFill>
                  <a:srgbClr val="006600"/>
                </a:solidFill>
                <a:ea typeface="PMingLiU" panose="02020500000000000000" pitchFamily="18" charset="-120"/>
              </a:rPr>
              <a:t>ESTADÍSTICA APLICADA</a:t>
            </a:r>
          </a:p>
          <a:p>
            <a:pPr algn="ctr" eaLnBrk="1" hangingPunct="1"/>
            <a:r>
              <a:rPr lang="es" altLang="zh-MO" sz="4000" dirty="0">
                <a:solidFill>
                  <a:srgbClr val="FF0000"/>
                </a:solidFill>
                <a:ea typeface="PMingLiU" panose="02020500000000000000" pitchFamily="18" charset="-120"/>
              </a:rPr>
              <a:t>Distribuciones Bidimensionales</a:t>
            </a:r>
            <a:endParaRPr lang="es-ES" altLang="zh-MO" sz="1600" dirty="0">
              <a:solidFill>
                <a:srgbClr val="FF0000"/>
              </a:solidFill>
              <a:ea typeface="PMingLiU" panose="02020500000000000000" pitchFamily="18" charset="-120"/>
            </a:endParaRPr>
          </a:p>
        </p:txBody>
      </p:sp>
      <p:pic>
        <p:nvPicPr>
          <p:cNvPr id="2051" name="Picture 14">
            <a:extLst>
              <a:ext uri="{FF2B5EF4-FFF2-40B4-BE49-F238E27FC236}">
                <a16:creationId xmlns:a16="http://schemas.microsoft.com/office/drawing/2014/main" id="{19768D09-8CEF-4FCC-B1C0-799C18B23B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4114254"/>
            <a:ext cx="3254375" cy="205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FDC74E4B-45DF-4325-BE10-031E2322C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Correlación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A590CAB1-BA0F-4553-8A1D-804AF4CC1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3787" cy="490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Varian</a:t>
            </a:r>
            <a:r>
              <a:rPr lang="es-ES" altLang="es-ES" sz="2000" b="0" dirty="0" err="1">
                <a:solidFill>
                  <a:srgbClr val="FF0000"/>
                </a:solidFill>
                <a:cs typeface="Times New Roman" panose="02020603050405020304" pitchFamily="18" charset="0"/>
              </a:rPr>
              <a:t>za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 residual, </a:t>
            </a:r>
            <a:r>
              <a:rPr lang="es" altLang="es-ES" sz="20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S</a:t>
            </a:r>
            <a:r>
              <a:rPr lang="es" altLang="es-ES" sz="2000" b="0" i="1" baseline="-25000" dirty="0">
                <a:solidFill>
                  <a:schemeClr val="tx1"/>
                </a:solidFill>
                <a:cs typeface="Times New Roman" panose="02020603050405020304" pitchFamily="18" charset="0"/>
              </a:rPr>
              <a:t>r</a:t>
            </a:r>
            <a:r>
              <a:rPr lang="es" altLang="es-ES" sz="2000" b="0" i="1" baseline="30000" dirty="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(varian</a:t>
            </a:r>
            <a:r>
              <a:rPr lang="es-ES" altLang="es-ES" sz="2000" b="0" dirty="0" err="1">
                <a:solidFill>
                  <a:srgbClr val="000099"/>
                </a:solidFill>
                <a:cs typeface="Times New Roman" panose="02020603050405020304" pitchFamily="18" charset="0"/>
              </a:rPr>
              <a:t>za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 de los residuos):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</a:rPr>
              <a:t>Variación total de la </a:t>
            </a:r>
            <a:r>
              <a:rPr lang="es" altLang="es-ES" sz="2000" b="0">
                <a:solidFill>
                  <a:srgbClr val="FF0000"/>
                </a:solidFill>
              </a:rPr>
              <a:t>variable Y</a:t>
            </a:r>
            <a:r>
              <a:rPr lang="es" altLang="es-ES" sz="2000" b="0">
                <a:solidFill>
                  <a:srgbClr val="000099"/>
                </a:solidFill>
              </a:rPr>
              <a:t>,</a:t>
            </a:r>
            <a:r>
              <a:rPr lang="es" altLang="es-ES" sz="2000" b="0">
                <a:solidFill>
                  <a:srgbClr val="FF0000"/>
                </a:solidFill>
              </a:rPr>
              <a:t> </a:t>
            </a:r>
            <a:r>
              <a:rPr lang="es" altLang="es-ES" sz="2000" b="0" i="1" dirty="0">
                <a:solidFill>
                  <a:schemeClr val="tx1"/>
                </a:solidFill>
              </a:rPr>
              <a:t>VT </a:t>
            </a:r>
            <a:r>
              <a:rPr lang="es" altLang="es-ES" sz="2000" b="0" dirty="0">
                <a:solidFill>
                  <a:srgbClr val="000099"/>
                </a:solidFill>
              </a:rPr>
              <a:t>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4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4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4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El </a:t>
            </a:r>
            <a:r>
              <a:rPr lang="es" altLang="es-ES" sz="2000" b="0" dirty="0">
                <a:solidFill>
                  <a:srgbClr val="FF0000"/>
                </a:solidFill>
              </a:rPr>
              <a:t>coeficiente de determinación</a:t>
            </a:r>
            <a:r>
              <a:rPr lang="es" altLang="es-ES" sz="2000" b="0" dirty="0">
                <a:solidFill>
                  <a:srgbClr val="000099"/>
                </a:solidFill>
              </a:rPr>
              <a:t>, </a:t>
            </a:r>
            <a:r>
              <a:rPr lang="es" altLang="es-ES" sz="2000" b="0" i="1" dirty="0">
                <a:solidFill>
                  <a:schemeClr val="tx1"/>
                </a:solidFill>
              </a:rPr>
              <a:t>R</a:t>
            </a:r>
            <a:r>
              <a:rPr lang="es" altLang="es-ES" sz="2000" b="0" i="1" baseline="30000" dirty="0">
                <a:solidFill>
                  <a:schemeClr val="tx1"/>
                </a:solidFill>
              </a:rPr>
              <a:t>2</a:t>
            </a:r>
            <a:r>
              <a:rPr lang="es" altLang="es-ES" sz="2000" b="0" dirty="0">
                <a:solidFill>
                  <a:srgbClr val="000099"/>
                </a:solidFill>
              </a:rPr>
              <a:t>, nos dice qué porcentaje de la variación en Y es explicada por la variación en X y el modelo: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El modelo sería válido para realizar predicciones si aprox</a:t>
            </a:r>
          </a:p>
        </p:txBody>
      </p:sp>
      <p:graphicFrame>
        <p:nvGraphicFramePr>
          <p:cNvPr id="11268" name="Object 7">
            <a:extLst>
              <a:ext uri="{FF2B5EF4-FFF2-40B4-BE49-F238E27FC236}">
                <a16:creationId xmlns:a16="http://schemas.microsoft.com/office/drawing/2014/main" id="{7A661C07-326E-4808-88CE-39C29B8A13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1484313"/>
          <a:ext cx="3814762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4" imgW="1981200" imgH="393700" progId="Equation.DSMT4">
                  <p:embed/>
                </p:oleObj>
              </mc:Choice>
              <mc:Fallback>
                <p:oleObj name="Equation" r:id="rId4" imgW="1981200" imgH="393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484313"/>
                        <a:ext cx="3814762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3">
            <a:extLst>
              <a:ext uri="{FF2B5EF4-FFF2-40B4-BE49-F238E27FC236}">
                <a16:creationId xmlns:a16="http://schemas.microsoft.com/office/drawing/2014/main" id="{4212F378-02B4-4112-92CC-9F30669CE2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000" y="3068638"/>
          <a:ext cx="542925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6" imgW="2819400" imgH="279400" progId="Equation.DSMT4">
                  <p:embed/>
                </p:oleObj>
              </mc:Choice>
              <mc:Fallback>
                <p:oleObj name="Equation" r:id="rId6" imgW="2819400" imgH="279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" y="3068638"/>
                        <a:ext cx="5429250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4">
            <a:extLst>
              <a:ext uri="{FF2B5EF4-FFF2-40B4-BE49-F238E27FC236}">
                <a16:creationId xmlns:a16="http://schemas.microsoft.com/office/drawing/2014/main" id="{202DDC17-2A05-4251-8134-AD3CE3D705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702781"/>
              </p:ext>
            </p:extLst>
          </p:nvPr>
        </p:nvGraphicFramePr>
        <p:xfrm>
          <a:off x="7173209" y="4904011"/>
          <a:ext cx="1662113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8" imgW="863225" imgH="393529" progId="Equation.DSMT4">
                  <p:embed/>
                </p:oleObj>
              </mc:Choice>
              <mc:Fallback>
                <p:oleObj name="Equation" r:id="rId8" imgW="863225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3209" y="4904011"/>
                        <a:ext cx="1662113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AutoShape 15">
            <a:extLst>
              <a:ext uri="{FF2B5EF4-FFF2-40B4-BE49-F238E27FC236}">
                <a16:creationId xmlns:a16="http://schemas.microsoft.com/office/drawing/2014/main" id="{953C8504-4A80-4D84-AD21-2DCA54941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3933825"/>
            <a:ext cx="1438275" cy="36036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Variación Total (VT)</a:t>
            </a:r>
          </a:p>
        </p:txBody>
      </p:sp>
      <p:sp>
        <p:nvSpPr>
          <p:cNvPr id="11272" name="Line 16">
            <a:extLst>
              <a:ext uri="{FF2B5EF4-FFF2-40B4-BE49-F238E27FC236}">
                <a16:creationId xmlns:a16="http://schemas.microsoft.com/office/drawing/2014/main" id="{33E7BC8B-161F-4CC3-B15F-759AAD4D5B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47813" y="36449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1273" name="AutoShape 17">
            <a:extLst>
              <a:ext uri="{FF2B5EF4-FFF2-40B4-BE49-F238E27FC236}">
                <a16:creationId xmlns:a16="http://schemas.microsoft.com/office/drawing/2014/main" id="{BB2D43C7-42FD-4E2C-80E4-637F3986F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3933825"/>
            <a:ext cx="1798637" cy="36036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Variación Explicada (VE)</a:t>
            </a:r>
          </a:p>
        </p:txBody>
      </p:sp>
      <p:graphicFrame>
        <p:nvGraphicFramePr>
          <p:cNvPr id="11274" name="Object 21">
            <a:extLst>
              <a:ext uri="{FF2B5EF4-FFF2-40B4-BE49-F238E27FC236}">
                <a16:creationId xmlns:a16="http://schemas.microsoft.com/office/drawing/2014/main" id="{C65B4F37-0A93-449A-8FB0-36EAE04A7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047551"/>
              </p:ext>
            </p:extLst>
          </p:nvPr>
        </p:nvGraphicFramePr>
        <p:xfrm>
          <a:off x="7173209" y="5598610"/>
          <a:ext cx="122078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10" imgW="634725" imgH="203112" progId="Equation.DSMT4">
                  <p:embed/>
                </p:oleObj>
              </mc:Choice>
              <mc:Fallback>
                <p:oleObj name="Equation" r:id="rId10" imgW="634725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3209" y="5598610"/>
                        <a:ext cx="1220788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Line 22">
            <a:extLst>
              <a:ext uri="{FF2B5EF4-FFF2-40B4-BE49-F238E27FC236}">
                <a16:creationId xmlns:a16="http://schemas.microsoft.com/office/drawing/2014/main" id="{C3ED3D23-2F4C-44E0-8D66-1C01A4BB31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36449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1276" name="AutoShape 23">
            <a:extLst>
              <a:ext uri="{FF2B5EF4-FFF2-40B4-BE49-F238E27FC236}">
                <a16:creationId xmlns:a16="http://schemas.microsoft.com/office/drawing/2014/main" id="{D9C281AC-DA2C-41CA-968E-A9F2EDB6C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933825"/>
            <a:ext cx="1655762" cy="36036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Variación Residual (VR)</a:t>
            </a:r>
          </a:p>
        </p:txBody>
      </p:sp>
      <p:sp>
        <p:nvSpPr>
          <p:cNvPr id="11277" name="Line 24">
            <a:extLst>
              <a:ext uri="{FF2B5EF4-FFF2-40B4-BE49-F238E27FC236}">
                <a16:creationId xmlns:a16="http://schemas.microsoft.com/office/drawing/2014/main" id="{836D334A-7AFA-4C24-8BFD-9CF3D84557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5238" y="36449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graphicFrame>
        <p:nvGraphicFramePr>
          <p:cNvPr id="11278" name="Object 25">
            <a:extLst>
              <a:ext uri="{FF2B5EF4-FFF2-40B4-BE49-F238E27FC236}">
                <a16:creationId xmlns:a16="http://schemas.microsoft.com/office/drawing/2014/main" id="{EC6E6624-2FBF-469C-A247-6EC98B9081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2219325"/>
          <a:ext cx="3205163" cy="221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Visio" r:id="rId12" imgW="5400294" imgH="3736658" progId="Visio.Drawing.11">
                  <p:embed/>
                </p:oleObj>
              </mc:Choice>
              <mc:Fallback>
                <p:oleObj name="Visio" r:id="rId12" imgW="5400294" imgH="3736658" progId="Visio.Drawing.11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2219325"/>
                        <a:ext cx="3205163" cy="221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>
            <a:extLst>
              <a:ext uri="{FF2B5EF4-FFF2-40B4-BE49-F238E27FC236}">
                <a16:creationId xmlns:a16="http://schemas.microsoft.com/office/drawing/2014/main" id="{9F195411-CB6A-4896-9388-8998E2C8F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Distribuciones Bidimensionales</a:t>
            </a:r>
          </a:p>
        </p:txBody>
      </p:sp>
      <p:sp>
        <p:nvSpPr>
          <p:cNvPr id="3075" name="Text Box 7">
            <a:extLst>
              <a:ext uri="{FF2B5EF4-FFF2-40B4-BE49-F238E27FC236}">
                <a16:creationId xmlns:a16="http://schemas.microsoft.com/office/drawing/2014/main" id="{D79A79E3-19F6-47D9-82C4-76D0C6CCB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5700"/>
            <a:ext cx="53292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>
                <a:solidFill>
                  <a:srgbClr val="FF0000"/>
                </a:solidFill>
                <a:cs typeface="Times New Roman" panose="02020603050405020304" pitchFamily="18" charset="0"/>
              </a:rPr>
              <a:t>Distribución bidimensional: </a:t>
            </a:r>
            <a:r>
              <a:rPr lang="es" altLang="es-ES" sz="2400" b="0">
                <a:solidFill>
                  <a:srgbClr val="333399"/>
                </a:solidFill>
                <a:cs typeface="Times New Roman" panose="02020603050405020304" pitchFamily="18" charset="0"/>
              </a:rPr>
              <a:t>cada observación de un elemento de la muestra está representada por un par de valores (x,y)</a:t>
            </a:r>
          </a:p>
        </p:txBody>
      </p:sp>
      <p:sp>
        <p:nvSpPr>
          <p:cNvPr id="3076" name="Text Box 12">
            <a:extLst>
              <a:ext uri="{FF2B5EF4-FFF2-40B4-BE49-F238E27FC236}">
                <a16:creationId xmlns:a16="http://schemas.microsoft.com/office/drawing/2014/main" id="{D42479C5-3091-40BE-98F9-E6DA42E42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6092825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>
                <a:solidFill>
                  <a:srgbClr val="FF0000"/>
                </a:solidFill>
              </a:rPr>
              <a:t>Ejemplo 1</a:t>
            </a:r>
          </a:p>
        </p:txBody>
      </p:sp>
      <p:pic>
        <p:nvPicPr>
          <p:cNvPr id="3077" name="Picture 13">
            <a:extLst>
              <a:ext uri="{FF2B5EF4-FFF2-40B4-BE49-F238E27FC236}">
                <a16:creationId xmlns:a16="http://schemas.microsoft.com/office/drawing/2014/main" id="{D577B9EB-E83A-4B0A-91BF-D9149B3DE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3068638"/>
            <a:ext cx="5545138" cy="329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>
            <a:extLst>
              <a:ext uri="{FF2B5EF4-FFF2-40B4-BE49-F238E27FC236}">
                <a16:creationId xmlns:a16="http://schemas.microsoft.com/office/drawing/2014/main" id="{D38D6D36-AE8A-4357-9A81-DDB8B682B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125538"/>
            <a:ext cx="26638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5EA2C81B-1A59-424A-A774-130D8DD1C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Diagramas Bivariantes</a:t>
            </a:r>
          </a:p>
        </p:txBody>
      </p:sp>
      <p:sp>
        <p:nvSpPr>
          <p:cNvPr id="4099" name="Text Box 6">
            <a:extLst>
              <a:ext uri="{FF2B5EF4-FFF2-40B4-BE49-F238E27FC236}">
                <a16:creationId xmlns:a16="http://schemas.microsoft.com/office/drawing/2014/main" id="{BBD0337D-E499-4477-ABC5-F49275349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81075"/>
            <a:ext cx="87137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La representación gráfica de los pares (x,y) se llama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nube de puntos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</a:t>
            </a:r>
            <a:r>
              <a:rPr lang="es" altLang="es-ES" sz="2400" b="0" i="1" dirty="0">
                <a:solidFill>
                  <a:srgbClr val="000099"/>
                </a:solidFill>
                <a:cs typeface="Times New Roman" panose="02020603050405020304" pitchFamily="18" charset="0"/>
              </a:rPr>
              <a:t>scatterplot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4100" name="Picture 11">
            <a:extLst>
              <a:ext uri="{FF2B5EF4-FFF2-40B4-BE49-F238E27FC236}">
                <a16:creationId xmlns:a16="http://schemas.microsoft.com/office/drawing/2014/main" id="{A8C18B80-8736-456F-9C15-511E19011C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863" y="1960563"/>
            <a:ext cx="6499225" cy="243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12">
            <a:extLst>
              <a:ext uri="{FF2B5EF4-FFF2-40B4-BE49-F238E27FC236}">
                <a16:creationId xmlns:a16="http://schemas.microsoft.com/office/drawing/2014/main" id="{86DFEA01-C5E8-47B3-B588-286C4AEF9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292600"/>
            <a:ext cx="6408738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AutoShape 15">
            <a:extLst>
              <a:ext uri="{FF2B5EF4-FFF2-40B4-BE49-F238E27FC236}">
                <a16:creationId xmlns:a16="http://schemas.microsoft.com/office/drawing/2014/main" id="{66BCB162-55F1-46A2-9F56-2CD850661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565400"/>
            <a:ext cx="1150938" cy="57626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Relación lineal</a:t>
            </a:r>
          </a:p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positiva</a:t>
            </a:r>
          </a:p>
        </p:txBody>
      </p:sp>
      <p:sp>
        <p:nvSpPr>
          <p:cNvPr id="4103" name="AutoShape 16">
            <a:extLst>
              <a:ext uri="{FF2B5EF4-FFF2-40B4-BE49-F238E27FC236}">
                <a16:creationId xmlns:a16="http://schemas.microsoft.com/office/drawing/2014/main" id="{E9FB1244-D508-466E-97F2-DF512F5EA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775" y="2565400"/>
            <a:ext cx="1150938" cy="57626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Relación lineal</a:t>
            </a:r>
          </a:p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negativa</a:t>
            </a:r>
          </a:p>
        </p:txBody>
      </p:sp>
      <p:sp>
        <p:nvSpPr>
          <p:cNvPr id="4104" name="AutoShape 17">
            <a:extLst>
              <a:ext uri="{FF2B5EF4-FFF2-40B4-BE49-F238E27FC236}">
                <a16:creationId xmlns:a16="http://schemas.microsoft.com/office/drawing/2014/main" id="{30C62799-0E7A-463B-A20F-42962EFC3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5516563"/>
            <a:ext cx="1150938" cy="576262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No hay</a:t>
            </a:r>
          </a:p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relación</a:t>
            </a:r>
          </a:p>
        </p:txBody>
      </p:sp>
      <p:sp>
        <p:nvSpPr>
          <p:cNvPr id="4105" name="AutoShape 18">
            <a:extLst>
              <a:ext uri="{FF2B5EF4-FFF2-40B4-BE49-F238E27FC236}">
                <a16:creationId xmlns:a16="http://schemas.microsoft.com/office/drawing/2014/main" id="{1D5EA3BE-5EC5-4F1D-8E95-8E9B93380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775" y="5516563"/>
            <a:ext cx="1150938" cy="576262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Relación</a:t>
            </a:r>
          </a:p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no lineal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35A4903E-D258-4E5F-8396-209D5130A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Distribuciones Marginales</a:t>
            </a: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33474890-4A86-4AFC-8C3A-365D7CBD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81075"/>
            <a:ext cx="87137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Si estudiamos cada variable independientemente de la otra, obtenemos su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distribución marginal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124" name="AutoShape 10">
            <a:extLst>
              <a:ext uri="{FF2B5EF4-FFF2-40B4-BE49-F238E27FC236}">
                <a16:creationId xmlns:a16="http://schemas.microsoft.com/office/drawing/2014/main" id="{E185B159-588D-41BC-95D1-65070C8DE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1916113"/>
            <a:ext cx="2519362" cy="1152525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s" altLang="es-ES" sz="1200" b="0">
                <a:solidFill>
                  <a:schemeClr val="tx1"/>
                </a:solidFill>
              </a:rPr>
              <a:t>Para las distribuciones marginales podemos calcular las mismas estadísticas que para cualquier distribución de una sola variable</a:t>
            </a:r>
          </a:p>
        </p:txBody>
      </p:sp>
      <p:graphicFrame>
        <p:nvGraphicFramePr>
          <p:cNvPr id="5125" name="Object 13">
            <a:extLst>
              <a:ext uri="{FF2B5EF4-FFF2-40B4-BE49-F238E27FC236}">
                <a16:creationId xmlns:a16="http://schemas.microsoft.com/office/drawing/2014/main" id="{4D3910FC-702E-4C98-A640-6DB88ED551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1912938"/>
          <a:ext cx="3101975" cy="206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Graph" r:id="rId3" imgW="5486400" imgH="3657600" progId="MtbGraph.Document.15">
                  <p:embed/>
                </p:oleObj>
              </mc:Choice>
              <mc:Fallback>
                <p:oleObj name="Graph" r:id="rId3" imgW="5486400" imgH="3657600" progId="MtbGraph.Document.15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1912938"/>
                        <a:ext cx="3101975" cy="206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14">
            <a:extLst>
              <a:ext uri="{FF2B5EF4-FFF2-40B4-BE49-F238E27FC236}">
                <a16:creationId xmlns:a16="http://schemas.microsoft.com/office/drawing/2014/main" id="{7041425A-2468-4173-8B53-1A1C0F330E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4073525"/>
          <a:ext cx="2952750" cy="197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5" name="Graph" r:id="rId5" imgW="5486400" imgH="3657600" progId="MtbGraph.Document.15">
                  <p:embed/>
                </p:oleObj>
              </mc:Choice>
              <mc:Fallback>
                <p:oleObj name="Graph" r:id="rId5" imgW="5486400" imgH="3657600" progId="MtbGraph.Document.15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4073525"/>
                        <a:ext cx="2952750" cy="197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15">
            <a:extLst>
              <a:ext uri="{FF2B5EF4-FFF2-40B4-BE49-F238E27FC236}">
                <a16:creationId xmlns:a16="http://schemas.microsoft.com/office/drawing/2014/main" id="{F4325650-11BC-4B8E-A452-35660825C8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4076700"/>
          <a:ext cx="295275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name="Graph" r:id="rId7" imgW="5486400" imgH="3657600" progId="MtbGraph.Document.15">
                  <p:embed/>
                </p:oleObj>
              </mc:Choice>
              <mc:Fallback>
                <p:oleObj name="Graph" r:id="rId7" imgW="5486400" imgH="3657600" progId="MtbGraph.Document.15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4076700"/>
                        <a:ext cx="295275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Rectangle 16">
            <a:extLst>
              <a:ext uri="{FF2B5EF4-FFF2-40B4-BE49-F238E27FC236}">
                <a16:creationId xmlns:a16="http://schemas.microsoft.com/office/drawing/2014/main" id="{11D483E7-7124-499A-8165-980212082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4360863"/>
            <a:ext cx="212725" cy="1441450"/>
          </a:xfrm>
          <a:prstGeom prst="rect">
            <a:avLst/>
          </a:prstGeom>
          <a:noFill/>
          <a:ln w="3175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29" name="Rectangle 17">
            <a:extLst>
              <a:ext uri="{FF2B5EF4-FFF2-40B4-BE49-F238E27FC236}">
                <a16:creationId xmlns:a16="http://schemas.microsoft.com/office/drawing/2014/main" id="{015CF7C3-78AB-4C33-8AF1-6DB3DC620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2128838"/>
            <a:ext cx="212725" cy="1585912"/>
          </a:xfrm>
          <a:prstGeom prst="rect">
            <a:avLst/>
          </a:prstGeom>
          <a:noFill/>
          <a:ln w="3175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30" name="Line 18">
            <a:extLst>
              <a:ext uri="{FF2B5EF4-FFF2-40B4-BE49-F238E27FC236}">
                <a16:creationId xmlns:a16="http://schemas.microsoft.com/office/drawing/2014/main" id="{FC86C9DA-230A-4CDC-BD2A-EEA9CF4ABB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64113" y="3749675"/>
            <a:ext cx="0" cy="5762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5131" name="Rectangle 19">
            <a:extLst>
              <a:ext uri="{FF2B5EF4-FFF2-40B4-BE49-F238E27FC236}">
                <a16:creationId xmlns:a16="http://schemas.microsoft.com/office/drawing/2014/main" id="{ABB62415-73A5-465E-A1D3-4E34DED86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2633663"/>
            <a:ext cx="2592387" cy="142875"/>
          </a:xfrm>
          <a:prstGeom prst="rect">
            <a:avLst/>
          </a:prstGeom>
          <a:noFill/>
          <a:ln w="3175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32" name="Rectangle 20">
            <a:extLst>
              <a:ext uri="{FF2B5EF4-FFF2-40B4-BE49-F238E27FC236}">
                <a16:creationId xmlns:a16="http://schemas.microsoft.com/office/drawing/2014/main" id="{7E6AA45E-3F9C-4580-B17E-B6ABDB6D7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0" y="4865688"/>
            <a:ext cx="215900" cy="936625"/>
          </a:xfrm>
          <a:prstGeom prst="rect">
            <a:avLst/>
          </a:prstGeom>
          <a:noFill/>
          <a:ln w="3175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33" name="Line 21">
            <a:extLst>
              <a:ext uri="{FF2B5EF4-FFF2-40B4-BE49-F238E27FC236}">
                <a16:creationId xmlns:a16="http://schemas.microsoft.com/office/drawing/2014/main" id="{5A4CEDEC-C89E-4B39-9B12-BF7B89502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1650" y="2708275"/>
            <a:ext cx="2016125" cy="20875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graphicFrame>
        <p:nvGraphicFramePr>
          <p:cNvPr id="343045" name="Group 1029">
            <a:extLst>
              <a:ext uri="{FF2B5EF4-FFF2-40B4-BE49-F238E27FC236}">
                <a16:creationId xmlns:a16="http://schemas.microsoft.com/office/drawing/2014/main" id="{C59BFA8B-1183-4095-8D57-299B260E2B1A}"/>
              </a:ext>
            </a:extLst>
          </p:cNvPr>
          <p:cNvGraphicFramePr>
            <a:graphicFrameLocks noGrp="1"/>
          </p:cNvGraphicFramePr>
          <p:nvPr/>
        </p:nvGraphicFramePr>
        <p:xfrm>
          <a:off x="684213" y="1844675"/>
          <a:ext cx="923925" cy="4511674"/>
        </p:xfrm>
        <a:graphic>
          <a:graphicData uri="http://schemas.openxmlformats.org/drawingml/2006/table">
            <a:tbl>
              <a:tblPr/>
              <a:tblGrid>
                <a:gridCol w="46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x</a:t>
                      </a:r>
                      <a:endParaRPr kumimoji="0" lang="ca-E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y</a:t>
                      </a:r>
                      <a:endParaRPr kumimoji="0" lang="ca-E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4,22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3,22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3,56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7,89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3,89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...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...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11,53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11,97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40,70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41,67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11,75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42,20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7,00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42,67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11,32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43,67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12,41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44,67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12,63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15" name="Text Box 14">
            <a:extLst>
              <a:ext uri="{FF2B5EF4-FFF2-40B4-BE49-F238E27FC236}">
                <a16:creationId xmlns:a16="http://schemas.microsoft.com/office/drawing/2014/main" id="{D70A556B-D1A5-4EF2-923E-369BC8A67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 dirty="0">
                <a:solidFill>
                  <a:srgbClr val="000099"/>
                </a:solidFill>
              </a:rPr>
              <a:t>(Continúa)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>
            <a:extLst>
              <a:ext uri="{FF2B5EF4-FFF2-40B4-BE49-F238E27FC236}">
                <a16:creationId xmlns:a16="http://schemas.microsoft.com/office/drawing/2014/main" id="{5B58C00B-07FD-49AA-BA45-368D2E29B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Distribuciones Marginales</a:t>
            </a:r>
          </a:p>
        </p:txBody>
      </p:sp>
      <p:graphicFrame>
        <p:nvGraphicFramePr>
          <p:cNvPr id="353416" name="Group 136">
            <a:extLst>
              <a:ext uri="{FF2B5EF4-FFF2-40B4-BE49-F238E27FC236}">
                <a16:creationId xmlns:a16="http://schemas.microsoft.com/office/drawing/2014/main" id="{0AA7C197-6688-4069-A46C-D069C6BA6FB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5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3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1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altLang="es-ES" sz="28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86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3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altLang="es-ES" sz="28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443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199" name="Text Box 53">
            <a:extLst>
              <a:ext uri="{FF2B5EF4-FFF2-40B4-BE49-F238E27FC236}">
                <a16:creationId xmlns:a16="http://schemas.microsoft.com/office/drawing/2014/main" id="{7B1E47C1-D029-4EC3-AD31-5C250DBB6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196975"/>
            <a:ext cx="80756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800" dirty="0">
                <a:solidFill>
                  <a:srgbClr val="0000CC"/>
                </a:solidFill>
              </a:rPr>
              <a:t>Ejemplo: Una variable es recogida en 4 niveles en 3 diferentes grupos:</a:t>
            </a:r>
          </a:p>
        </p:txBody>
      </p:sp>
      <p:graphicFrame>
        <p:nvGraphicFramePr>
          <p:cNvPr id="353477" name="Group 197">
            <a:extLst>
              <a:ext uri="{FF2B5EF4-FFF2-40B4-BE49-F238E27FC236}">
                <a16:creationId xmlns:a16="http://schemas.microsoft.com/office/drawing/2014/main" id="{A0C820AB-DAF7-40E8-A1E2-E00C55BCA971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5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3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1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altLang="es-ES" sz="28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.195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.054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.284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.070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.250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.163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.271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3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altLang="es-ES" sz="28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.321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.354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.325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37CDD792-B8EF-4C7A-B0AD-DA84F651D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Covarian</a:t>
            </a:r>
            <a:r>
              <a:rPr lang="es-ES" altLang="es-ES" dirty="0" err="1"/>
              <a:t>za</a:t>
            </a:r>
            <a:endParaRPr lang="es" altLang="es-ES" dirty="0"/>
          </a:p>
        </p:txBody>
      </p:sp>
      <p:sp>
        <p:nvSpPr>
          <p:cNvPr id="7171" name="Text Box 6">
            <a:extLst>
              <a:ext uri="{FF2B5EF4-FFF2-40B4-BE49-F238E27FC236}">
                <a16:creationId xmlns:a16="http://schemas.microsoft.com/office/drawing/2014/main" id="{B7D33B01-0520-4599-B732-962BE30A4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3787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La 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covarianza 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es un indicador del grado de interdependencia </a:t>
            </a:r>
            <a:r>
              <a:rPr lang="es" altLang="es-ES" sz="2000" b="0" u="sng" dirty="0">
                <a:solidFill>
                  <a:srgbClr val="000099"/>
                </a:solidFill>
                <a:cs typeface="Times New Roman" panose="02020603050405020304" pitchFamily="18" charset="0"/>
              </a:rPr>
              <a:t>lineal 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entre dos variables X e Y: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Significado de la covarianza:</a:t>
            </a:r>
          </a:p>
          <a:p>
            <a:pPr lvl="1" eaLnBrk="1" hangingPunct="1"/>
            <a:r>
              <a:rPr lang="es" altLang="es-ES" sz="2000" b="0" i="1" dirty="0">
                <a:solidFill>
                  <a:schemeClr val="tx1"/>
                </a:solidFill>
              </a:rPr>
              <a:t>Cov(X,Y) &gt; 0</a:t>
            </a:r>
            <a:r>
              <a:rPr lang="es" altLang="es-ES" sz="2000" b="0" dirty="0">
                <a:solidFill>
                  <a:srgbClr val="000099"/>
                </a:solidFill>
              </a:rPr>
              <a:t>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relación lineal positiva</a:t>
            </a:r>
          </a:p>
          <a:p>
            <a:pPr lvl="1" eaLnBrk="1" hangingPunct="1"/>
            <a:r>
              <a:rPr lang="es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Cov(X,Y) &lt; 0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relación lineal negativa</a:t>
            </a:r>
          </a:p>
          <a:p>
            <a:pPr lvl="1" eaLnBrk="1" hangingPunct="1"/>
            <a:r>
              <a:rPr lang="es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Cov(X,Y) = 0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no hay relación lineal </a:t>
            </a:r>
            <a:r>
              <a:rPr lang="es" altLang="es-ES" sz="1800" b="0" dirty="0">
                <a:solidFill>
                  <a:srgbClr val="000099"/>
                </a:solidFill>
                <a:sym typeface="Wingdings" panose="05000000000000000000" pitchFamily="2" charset="2"/>
              </a:rPr>
              <a:t>(puede haber </a:t>
            </a:r>
            <a:r>
              <a:rPr lang="es-ES" altLang="es-ES" sz="1800" b="0" dirty="0">
                <a:solidFill>
                  <a:srgbClr val="000099"/>
                </a:solidFill>
                <a:sym typeface="Wingdings" panose="05000000000000000000" pitchFamily="2" charset="2"/>
              </a:rPr>
              <a:t>de </a:t>
            </a:r>
            <a:r>
              <a:rPr lang="es" altLang="es-ES" sz="1800" b="0" dirty="0">
                <a:solidFill>
                  <a:srgbClr val="000099"/>
                </a:solidFill>
                <a:sym typeface="Wingdings" panose="05000000000000000000" pitchFamily="2" charset="2"/>
              </a:rPr>
              <a:t>otro tipo)</a:t>
            </a:r>
            <a:endParaRPr lang="ca-ES" altLang="es-ES" sz="18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Problema: 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la covarianza está en función de las unidades de medida de las variables (no está estandarizada).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Solución: 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a partir de la covarianza, definiremos otro </a:t>
            </a:r>
            <a:r>
              <a:rPr lang="es-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estadístico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 (estandarizado), el 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coeficiente de correlación lineal</a:t>
            </a:r>
          </a:p>
        </p:txBody>
      </p:sp>
      <p:graphicFrame>
        <p:nvGraphicFramePr>
          <p:cNvPr id="7172" name="Object 13">
            <a:extLst>
              <a:ext uri="{FF2B5EF4-FFF2-40B4-BE49-F238E27FC236}">
                <a16:creationId xmlns:a16="http://schemas.microsoft.com/office/drawing/2014/main" id="{7822A1CB-DFE0-4BB2-B31E-3CB43BB1B2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7450" y="1773238"/>
          <a:ext cx="67024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4" imgW="3479800" imgH="431800" progId="Equation.DSMT4">
                  <p:embed/>
                </p:oleObj>
              </mc:Choice>
              <mc:Fallback>
                <p:oleObj name="Equation" r:id="rId4" imgW="3479800" imgH="431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773238"/>
                        <a:ext cx="67024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B6886717-825A-4C9C-A9FE-2E3DD6640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Recta de regresión</a:t>
            </a:r>
          </a:p>
        </p:txBody>
      </p:sp>
      <p:sp>
        <p:nvSpPr>
          <p:cNvPr id="8195" name="Text Box 6">
            <a:extLst>
              <a:ext uri="{FF2B5EF4-FFF2-40B4-BE49-F238E27FC236}">
                <a16:creationId xmlns:a16="http://schemas.microsoft.com/office/drawing/2014/main" id="{1E71E171-F64D-45C6-817D-9657DFB33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52513"/>
            <a:ext cx="914400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La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recta de regresión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de Y sobre X es aquella recta (modelo) de la forma                  que “mejor se ajusta” a la nube de puntos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Para determinar los valores óptimos de los coeficientes </a:t>
            </a:r>
            <a:r>
              <a:rPr lang="es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a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y </a:t>
            </a:r>
            <a:r>
              <a:rPr lang="es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b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se emplea el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método de los mínimos cuadrados</a:t>
            </a:r>
            <a:r>
              <a:rPr lang="es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el cual minimiza la suma de los cuadrados de los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residuos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(diferencias entre los valores observados,   , y los teóricos predichos por el modelo,   ):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8196" name="Object 8">
            <a:extLst>
              <a:ext uri="{FF2B5EF4-FFF2-40B4-BE49-F238E27FC236}">
                <a16:creationId xmlns:a16="http://schemas.microsoft.com/office/drawing/2014/main" id="{685DA217-B751-4C24-B94C-7FE90964C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403801"/>
              </p:ext>
            </p:extLst>
          </p:nvPr>
        </p:nvGraphicFramePr>
        <p:xfrm>
          <a:off x="4377748" y="3471546"/>
          <a:ext cx="29368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4" imgW="152334" imgH="228501" progId="Equation.DSMT4">
                  <p:embed/>
                </p:oleObj>
              </mc:Choice>
              <mc:Fallback>
                <p:oleObj name="Equation" r:id="rId4" imgW="152334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7748" y="3471546"/>
                        <a:ext cx="29368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9">
            <a:extLst>
              <a:ext uri="{FF2B5EF4-FFF2-40B4-BE49-F238E27FC236}">
                <a16:creationId xmlns:a16="http://schemas.microsoft.com/office/drawing/2014/main" id="{ECD93E96-4FDF-4D01-A5AE-7E97252260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697074"/>
              </p:ext>
            </p:extLst>
          </p:nvPr>
        </p:nvGraphicFramePr>
        <p:xfrm>
          <a:off x="2000647" y="1471877"/>
          <a:ext cx="14192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6" imgW="736600" imgH="203200" progId="Equation.DSMT4">
                  <p:embed/>
                </p:oleObj>
              </mc:Choice>
              <mc:Fallback>
                <p:oleObj name="Equation" r:id="rId6" imgW="736600" imgH="203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647" y="1471877"/>
                        <a:ext cx="14192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12">
            <a:extLst>
              <a:ext uri="{FF2B5EF4-FFF2-40B4-BE49-F238E27FC236}">
                <a16:creationId xmlns:a16="http://schemas.microsoft.com/office/drawing/2014/main" id="{0A440227-A54D-49F0-85ED-6AFEF9548B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478301"/>
              </p:ext>
            </p:extLst>
          </p:nvPr>
        </p:nvGraphicFramePr>
        <p:xfrm>
          <a:off x="539750" y="3731344"/>
          <a:ext cx="3887788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Visio" r:id="rId8" imgW="4760366" imgH="3421685" progId="Visio.Drawing.11">
                  <p:embed/>
                </p:oleObj>
              </mc:Choice>
              <mc:Fallback>
                <p:oleObj name="Visio" r:id="rId8" imgW="4760366" imgH="3421685" progId="Visio.Drawing.11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731344"/>
                        <a:ext cx="3887788" cy="279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13">
            <a:extLst>
              <a:ext uri="{FF2B5EF4-FFF2-40B4-BE49-F238E27FC236}">
                <a16:creationId xmlns:a16="http://schemas.microsoft.com/office/drawing/2014/main" id="{CFDCBB4A-1348-48DB-A99E-4BFD0B8645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442132"/>
              </p:ext>
            </p:extLst>
          </p:nvPr>
        </p:nvGraphicFramePr>
        <p:xfrm>
          <a:off x="4427538" y="3832051"/>
          <a:ext cx="4392612" cy="298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Visio" r:id="rId10" imgW="5400446" imgH="3666134" progId="Visio.Drawing.11">
                  <p:embed/>
                </p:oleObj>
              </mc:Choice>
              <mc:Fallback>
                <p:oleObj name="Visio" r:id="rId10" imgW="5400446" imgH="3666134" progId="Visio.Drawing.11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3832051"/>
                        <a:ext cx="4392612" cy="298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14">
            <a:extLst>
              <a:ext uri="{FF2B5EF4-FFF2-40B4-BE49-F238E27FC236}">
                <a16:creationId xmlns:a16="http://schemas.microsoft.com/office/drawing/2014/main" id="{E0ED7F12-C73B-4EBF-B587-3AC21677F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 dirty="0">
                <a:solidFill>
                  <a:srgbClr val="000099"/>
                </a:solidFill>
              </a:rPr>
              <a:t>(Continúa)</a:t>
            </a:r>
          </a:p>
        </p:txBody>
      </p:sp>
      <p:graphicFrame>
        <p:nvGraphicFramePr>
          <p:cNvPr id="8201" name="Object 15">
            <a:extLst>
              <a:ext uri="{FF2B5EF4-FFF2-40B4-BE49-F238E27FC236}">
                <a16:creationId xmlns:a16="http://schemas.microsoft.com/office/drawing/2014/main" id="{B4C41849-291F-4232-95D3-15EFCDAF46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484947"/>
              </p:ext>
            </p:extLst>
          </p:nvPr>
        </p:nvGraphicFramePr>
        <p:xfrm>
          <a:off x="1509351" y="3853358"/>
          <a:ext cx="29368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2" imgW="152334" imgH="228501" progId="Equation.DSMT4">
                  <p:embed/>
                </p:oleObj>
              </mc:Choice>
              <mc:Fallback>
                <p:oleObj name="Equation" r:id="rId12" imgW="152334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351" y="3853358"/>
                        <a:ext cx="293687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223D8C63-CD3B-48C7-9546-80AA3881A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Recta de regresión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99556A29-8F4B-4AD8-A0F7-FA7F84F3C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04900"/>
            <a:ext cx="87137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Aplicando mínimos cuadrados, la 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recta de regresión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de Y 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(variable dependiente) 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sobre X 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(variable independiente) es: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Alternativamente: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La pendiente, </a:t>
            </a:r>
            <a:r>
              <a:rPr lang="es" altLang="es-ES" sz="20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b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se llama </a:t>
            </a:r>
            <a:r>
              <a:rPr lang="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coeficiente de regresión de Y sobre X </a:t>
            </a: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(no confundir con el coef. de correlación lineal)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Observaciones: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000099"/>
                </a:solidFill>
              </a:rPr>
              <a:t>recta X sobre Y ≠ recta Y sobre X</a:t>
            </a:r>
            <a:endParaRPr lang="ca-ES" altLang="es-ES" sz="18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           es siempre un punto de la recta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recta Y sobre X permite predecir </a:t>
            </a:r>
            <a:r>
              <a:rPr lang="es" altLang="es-ES" sz="18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y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conocido </a:t>
            </a:r>
            <a:r>
              <a:rPr lang="es" altLang="es-ES" sz="18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x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(y viceversa)</a:t>
            </a:r>
          </a:p>
        </p:txBody>
      </p:sp>
      <p:graphicFrame>
        <p:nvGraphicFramePr>
          <p:cNvPr id="9220" name="Object 8">
            <a:extLst>
              <a:ext uri="{FF2B5EF4-FFF2-40B4-BE49-F238E27FC236}">
                <a16:creationId xmlns:a16="http://schemas.microsoft.com/office/drawing/2014/main" id="{ECE71154-B784-4B6A-9828-DC1EFC1A8E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2317750"/>
          <a:ext cx="14192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4" imgW="736600" imgH="203200" progId="Equation.DSMT4">
                  <p:embed/>
                </p:oleObj>
              </mc:Choice>
              <mc:Fallback>
                <p:oleObj name="Equation" r:id="rId4" imgW="736600" imgH="203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317750"/>
                        <a:ext cx="14192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3">
            <a:extLst>
              <a:ext uri="{FF2B5EF4-FFF2-40B4-BE49-F238E27FC236}">
                <a16:creationId xmlns:a16="http://schemas.microsoft.com/office/drawing/2014/main" id="{DE3392E5-749C-4CFE-A683-AF86412AF3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32438" y="1778000"/>
          <a:ext cx="249555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6" imgW="1295400" imgH="457200" progId="Equation.DSMT4">
                  <p:embed/>
                </p:oleObj>
              </mc:Choice>
              <mc:Fallback>
                <p:oleObj name="Equation" r:id="rId6" imgW="129540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438" y="1778000"/>
                        <a:ext cx="249555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4">
            <a:extLst>
              <a:ext uri="{FF2B5EF4-FFF2-40B4-BE49-F238E27FC236}">
                <a16:creationId xmlns:a16="http://schemas.microsoft.com/office/drawing/2014/main" id="{7288CC1F-C380-4472-BD3C-C36E4758A6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9900" y="2678113"/>
          <a:ext cx="14430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8" imgW="748975" imgH="203112" progId="Equation.DSMT4">
                  <p:embed/>
                </p:oleObj>
              </mc:Choice>
              <mc:Fallback>
                <p:oleObj name="Equation" r:id="rId8" imgW="748975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78113"/>
                        <a:ext cx="1443038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Line 17">
            <a:extLst>
              <a:ext uri="{FF2B5EF4-FFF2-40B4-BE49-F238E27FC236}">
                <a16:creationId xmlns:a16="http://schemas.microsoft.com/office/drawing/2014/main" id="{DE69AB71-910A-4D0A-9F8F-798FF975A2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3063" y="2203450"/>
            <a:ext cx="1295400" cy="287338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9224" name="Line 18">
            <a:extLst>
              <a:ext uri="{FF2B5EF4-FFF2-40B4-BE49-F238E27FC236}">
                <a16:creationId xmlns:a16="http://schemas.microsoft.com/office/drawing/2014/main" id="{2AF51463-94AF-49B2-ABC8-5B4B4CCCB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2606675"/>
            <a:ext cx="1295400" cy="287338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graphicFrame>
        <p:nvGraphicFramePr>
          <p:cNvPr id="9225" name="Object 19">
            <a:extLst>
              <a:ext uri="{FF2B5EF4-FFF2-40B4-BE49-F238E27FC236}">
                <a16:creationId xmlns:a16="http://schemas.microsoft.com/office/drawing/2014/main" id="{66F2AF15-A26A-4B85-AFB3-064DAB7DB1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3254375"/>
          <a:ext cx="20574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10" imgW="1066337" imgH="203112" progId="Equation.DSMT4">
                  <p:embed/>
                </p:oleObj>
              </mc:Choice>
              <mc:Fallback>
                <p:oleObj name="Equation" r:id="rId10" imgW="1066337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3254375"/>
                        <a:ext cx="20574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2">
            <a:extLst>
              <a:ext uri="{FF2B5EF4-FFF2-40B4-BE49-F238E27FC236}">
                <a16:creationId xmlns:a16="http://schemas.microsoft.com/office/drawing/2014/main" id="{6AA864BB-40EE-4B72-966D-BA77A95C41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3300" y="5300663"/>
          <a:ext cx="7604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12" imgW="393529" imgH="203112" progId="Equation.DSMT4">
                  <p:embed/>
                </p:oleObj>
              </mc:Choice>
              <mc:Fallback>
                <p:oleObj name="Equation" r:id="rId12" imgW="393529" imgH="20311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300663"/>
                        <a:ext cx="760413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50E54015-1457-4FDD-B450-8E69F392B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Correlación</a:t>
            </a:r>
          </a:p>
        </p:txBody>
      </p:sp>
      <p:sp>
        <p:nvSpPr>
          <p:cNvPr id="10243" name="Text Box 6">
            <a:extLst>
              <a:ext uri="{FF2B5EF4-FFF2-40B4-BE49-F238E27FC236}">
                <a16:creationId xmlns:a16="http://schemas.microsoft.com/office/drawing/2014/main" id="{AEABD9E5-81CD-4E77-8CD3-C928FC6D5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28700"/>
            <a:ext cx="8713787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Coeficiente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de correlación lineal </a:t>
            </a:r>
            <a:r>
              <a:rPr lang="es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r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(indicador estandarizado del grado de interdependencia lineal):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</a:rPr>
              <a:t>Propiedades de </a:t>
            </a:r>
            <a:r>
              <a:rPr lang="es" altLang="es-ES" sz="2400" b="0" i="1" dirty="0">
                <a:solidFill>
                  <a:schemeClr val="tx1"/>
                </a:solidFill>
              </a:rPr>
              <a:t>r </a:t>
            </a:r>
            <a:r>
              <a:rPr lang="es" altLang="es-ES" sz="2400" b="0" dirty="0">
                <a:solidFill>
                  <a:srgbClr val="000099"/>
                </a:solidFill>
              </a:rPr>
              <a:t>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                                     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Si </a:t>
            </a:r>
            <a:r>
              <a:rPr lang="es" altLang="es-ES" sz="2000" b="0" i="1" dirty="0">
                <a:solidFill>
                  <a:schemeClr val="tx1"/>
                </a:solidFill>
              </a:rPr>
              <a:t>r = +1 </a:t>
            </a:r>
            <a:r>
              <a:rPr lang="es" altLang="es-ES" sz="2000" b="0" dirty="0">
                <a:solidFill>
                  <a:srgbClr val="000099"/>
                </a:solidFill>
              </a:rPr>
              <a:t>ó </a:t>
            </a:r>
            <a:r>
              <a:rPr lang="es" altLang="es-ES" sz="2000" b="0" i="1" dirty="0">
                <a:solidFill>
                  <a:schemeClr val="tx1"/>
                </a:solidFill>
              </a:rPr>
              <a:t>r = -1</a:t>
            </a:r>
            <a:r>
              <a:rPr lang="es" altLang="es-ES" sz="2000" b="0" dirty="0">
                <a:solidFill>
                  <a:srgbClr val="000099"/>
                </a:solidFill>
              </a:rPr>
              <a:t>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puntos sobre la recta (correlación lineal total)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Si </a:t>
            </a:r>
            <a:r>
              <a:rPr lang="es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r &gt; 0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correlación lineal positiva (recta creciente)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Si </a:t>
            </a:r>
            <a:r>
              <a:rPr lang="es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r &lt; 0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correlación lineal negativa (recta decreciente)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Si </a:t>
            </a:r>
            <a:r>
              <a:rPr lang="es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r = 0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no hay correlación lineal</a:t>
            </a:r>
            <a:endParaRPr lang="ca-ES" altLang="es-ES" sz="1600" b="0" dirty="0">
              <a:solidFill>
                <a:srgbClr val="000099"/>
              </a:solidFill>
            </a:endParaRPr>
          </a:p>
        </p:txBody>
      </p:sp>
      <p:graphicFrame>
        <p:nvGraphicFramePr>
          <p:cNvPr id="10244" name="Object 8">
            <a:extLst>
              <a:ext uri="{FF2B5EF4-FFF2-40B4-BE49-F238E27FC236}">
                <a16:creationId xmlns:a16="http://schemas.microsoft.com/office/drawing/2014/main" id="{3460BE14-249F-484A-8BDF-97C8AF78B8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1844675"/>
          <a:ext cx="127158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4" imgW="660113" imgH="469696" progId="Equation.DSMT4">
                  <p:embed/>
                </p:oleObj>
              </mc:Choice>
              <mc:Fallback>
                <p:oleObj name="Equation" r:id="rId4" imgW="660113" imgH="46969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844675"/>
                        <a:ext cx="1271587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15">
            <a:extLst>
              <a:ext uri="{FF2B5EF4-FFF2-40B4-BE49-F238E27FC236}">
                <a16:creationId xmlns:a16="http://schemas.microsoft.com/office/drawing/2014/main" id="{5B4B6264-C345-458F-9CA0-233A13403F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191330"/>
              </p:ext>
            </p:extLst>
          </p:nvPr>
        </p:nvGraphicFramePr>
        <p:xfrm>
          <a:off x="1101725" y="3543548"/>
          <a:ext cx="13684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6" imgW="710891" imgH="165028" progId="Equation.DSMT4">
                  <p:embed/>
                </p:oleObj>
              </mc:Choice>
              <mc:Fallback>
                <p:oleObj name="Equation" r:id="rId6" imgW="710891" imgH="165028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3543548"/>
                        <a:ext cx="13684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6">
            <a:extLst>
              <a:ext uri="{FF2B5EF4-FFF2-40B4-BE49-F238E27FC236}">
                <a16:creationId xmlns:a16="http://schemas.microsoft.com/office/drawing/2014/main" id="{1228301C-5C7A-4D0C-B0DF-35645091AD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012074"/>
              </p:ext>
            </p:extLst>
          </p:nvPr>
        </p:nvGraphicFramePr>
        <p:xfrm>
          <a:off x="1042988" y="3973562"/>
          <a:ext cx="25161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8" imgW="1308100" imgH="241300" progId="Equation.DSMT4">
                  <p:embed/>
                </p:oleObj>
              </mc:Choice>
              <mc:Fallback>
                <p:oleObj name="Equation" r:id="rId8" imgW="1308100" imgH="241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973562"/>
                        <a:ext cx="251618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17">
            <a:extLst>
              <a:ext uri="{FF2B5EF4-FFF2-40B4-BE49-F238E27FC236}">
                <a16:creationId xmlns:a16="http://schemas.microsoft.com/office/drawing/2014/main" id="{CC2643A6-A2CF-47CA-AFF1-9F0149AD4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237288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0000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14402</TotalTime>
  <Words>662</Words>
  <Application>Microsoft Office PowerPoint</Application>
  <PresentationFormat>Presentación en pantalla (4:3)</PresentationFormat>
  <Paragraphs>177</Paragraphs>
  <Slides>10</Slides>
  <Notes>8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新細明體</vt:lpstr>
      <vt:lpstr>Arial</vt:lpstr>
      <vt:lpstr>Arial Black</vt:lpstr>
      <vt:lpstr>Times New Roman</vt:lpstr>
      <vt:lpstr>Wingdings</vt:lpstr>
      <vt:lpstr>Diseño predeterminado</vt:lpstr>
      <vt:lpstr>Equation</vt:lpstr>
      <vt:lpstr>Visio</vt:lpstr>
      <vt:lpstr>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Ángel Alejandro Juan Pérez</dc:creator>
  <cp:lastModifiedBy>UPC</cp:lastModifiedBy>
  <cp:revision>855</cp:revision>
  <dcterms:created xsi:type="dcterms:W3CDTF">2003-01-27T23:00:03Z</dcterms:created>
  <dcterms:modified xsi:type="dcterms:W3CDTF">2025-10-29T15:52:28Z</dcterms:modified>
</cp:coreProperties>
</file>